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5"/>
  </p:notesMasterIdLst>
  <p:sldIdLst>
    <p:sldId id="600" r:id="rId2"/>
    <p:sldId id="601" r:id="rId3"/>
    <p:sldId id="620" r:id="rId4"/>
    <p:sldId id="622" r:id="rId5"/>
    <p:sldId id="624" r:id="rId6"/>
    <p:sldId id="625" r:id="rId7"/>
    <p:sldId id="626" r:id="rId8"/>
    <p:sldId id="544" r:id="rId9"/>
    <p:sldId id="623" r:id="rId10"/>
    <p:sldId id="342" r:id="rId11"/>
    <p:sldId id="627" r:id="rId12"/>
    <p:sldId id="628" r:id="rId13"/>
    <p:sldId id="578" r:id="rId14"/>
    <p:sldId id="356" r:id="rId15"/>
    <p:sldId id="268" r:id="rId16"/>
    <p:sldId id="640" r:id="rId17"/>
    <p:sldId id="272" r:id="rId18"/>
    <p:sldId id="630" r:id="rId19"/>
    <p:sldId id="569" r:id="rId20"/>
    <p:sldId id="296" r:id="rId21"/>
    <p:sldId id="579" r:id="rId22"/>
    <p:sldId id="327" r:id="rId23"/>
    <p:sldId id="265" r:id="rId24"/>
    <p:sldId id="343" r:id="rId25"/>
    <p:sldId id="263" r:id="rId26"/>
    <p:sldId id="633" r:id="rId27"/>
    <p:sldId id="345" r:id="rId28"/>
    <p:sldId id="599" r:id="rId29"/>
    <p:sldId id="347" r:id="rId30"/>
    <p:sldId id="575" r:id="rId31"/>
    <p:sldId id="581" r:id="rId32"/>
    <p:sldId id="582" r:id="rId33"/>
    <p:sldId id="632" r:id="rId34"/>
    <p:sldId id="631" r:id="rId35"/>
    <p:sldId id="583" r:id="rId36"/>
    <p:sldId id="634" r:id="rId37"/>
    <p:sldId id="584" r:id="rId38"/>
    <p:sldId id="357" r:id="rId39"/>
    <p:sldId id="585" r:id="rId40"/>
    <p:sldId id="586" r:id="rId41"/>
    <p:sldId id="587" r:id="rId42"/>
    <p:sldId id="635" r:id="rId43"/>
    <p:sldId id="588" r:id="rId44"/>
    <p:sldId id="589" r:id="rId45"/>
    <p:sldId id="279" r:id="rId46"/>
    <p:sldId id="590" r:id="rId47"/>
    <p:sldId id="304" r:id="rId48"/>
    <p:sldId id="641" r:id="rId49"/>
    <p:sldId id="271" r:id="rId50"/>
    <p:sldId id="591" r:id="rId51"/>
    <p:sldId id="592" r:id="rId52"/>
    <p:sldId id="636" r:id="rId53"/>
    <p:sldId id="637" r:id="rId54"/>
    <p:sldId id="638" r:id="rId55"/>
    <p:sldId id="639" r:id="rId56"/>
    <p:sldId id="283" r:id="rId57"/>
    <p:sldId id="642" r:id="rId58"/>
    <p:sldId id="545" r:id="rId59"/>
    <p:sldId id="284" r:id="rId60"/>
    <p:sldId id="297" r:id="rId61"/>
    <p:sldId id="301" r:id="rId62"/>
    <p:sldId id="376" r:id="rId63"/>
    <p:sldId id="594" r:id="rId64"/>
    <p:sldId id="348" r:id="rId65"/>
    <p:sldId id="593" r:id="rId66"/>
    <p:sldId id="542" r:id="rId67"/>
    <p:sldId id="351" r:id="rId68"/>
    <p:sldId id="352" r:id="rId69"/>
    <p:sldId id="353" r:id="rId70"/>
    <p:sldId id="354" r:id="rId71"/>
    <p:sldId id="548" r:id="rId72"/>
    <p:sldId id="552" r:id="rId73"/>
    <p:sldId id="603" r:id="rId74"/>
    <p:sldId id="595" r:id="rId75"/>
    <p:sldId id="604" r:id="rId76"/>
    <p:sldId id="264" r:id="rId77"/>
    <p:sldId id="554" r:id="rId78"/>
    <p:sldId id="605" r:id="rId79"/>
    <p:sldId id="555" r:id="rId80"/>
    <p:sldId id="556" r:id="rId81"/>
    <p:sldId id="557" r:id="rId82"/>
    <p:sldId id="559" r:id="rId83"/>
    <p:sldId id="269" r:id="rId84"/>
    <p:sldId id="596" r:id="rId85"/>
    <p:sldId id="551" r:id="rId86"/>
    <p:sldId id="560" r:id="rId87"/>
    <p:sldId id="563" r:id="rId88"/>
    <p:sldId id="562" r:id="rId89"/>
    <p:sldId id="564" r:id="rId90"/>
    <p:sldId id="566" r:id="rId91"/>
    <p:sldId id="565" r:id="rId92"/>
    <p:sldId id="567" r:id="rId93"/>
    <p:sldId id="282" r:id="rId94"/>
    <p:sldId id="613" r:id="rId95"/>
    <p:sldId id="619" r:id="rId96"/>
    <p:sldId id="602" r:id="rId97"/>
    <p:sldId id="309" r:id="rId98"/>
    <p:sldId id="573" r:id="rId99"/>
    <p:sldId id="612" r:id="rId100"/>
    <p:sldId id="549" r:id="rId101"/>
    <p:sldId id="292" r:id="rId102"/>
    <p:sldId id="539" r:id="rId103"/>
    <p:sldId id="610" r:id="rId104"/>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59F95C3-7E11-47D4-8F98-4478D7AD7CCD}">
          <p14:sldIdLst>
            <p14:sldId id="600"/>
            <p14:sldId id="601"/>
            <p14:sldId id="620"/>
            <p14:sldId id="622"/>
            <p14:sldId id="624"/>
            <p14:sldId id="625"/>
            <p14:sldId id="626"/>
            <p14:sldId id="544"/>
            <p14:sldId id="623"/>
            <p14:sldId id="342"/>
            <p14:sldId id="627"/>
            <p14:sldId id="628"/>
            <p14:sldId id="578"/>
            <p14:sldId id="356"/>
            <p14:sldId id="268"/>
            <p14:sldId id="640"/>
            <p14:sldId id="272"/>
            <p14:sldId id="630"/>
            <p14:sldId id="569"/>
            <p14:sldId id="296"/>
            <p14:sldId id="579"/>
            <p14:sldId id="327"/>
            <p14:sldId id="265"/>
            <p14:sldId id="343"/>
            <p14:sldId id="263"/>
            <p14:sldId id="633"/>
            <p14:sldId id="345"/>
            <p14:sldId id="599"/>
            <p14:sldId id="347"/>
            <p14:sldId id="575"/>
            <p14:sldId id="581"/>
            <p14:sldId id="582"/>
            <p14:sldId id="632"/>
            <p14:sldId id="631"/>
            <p14:sldId id="583"/>
            <p14:sldId id="634"/>
            <p14:sldId id="584"/>
            <p14:sldId id="357"/>
            <p14:sldId id="585"/>
            <p14:sldId id="586"/>
            <p14:sldId id="587"/>
            <p14:sldId id="635"/>
            <p14:sldId id="588"/>
            <p14:sldId id="589"/>
            <p14:sldId id="279"/>
            <p14:sldId id="590"/>
            <p14:sldId id="304"/>
            <p14:sldId id="641"/>
            <p14:sldId id="271"/>
            <p14:sldId id="591"/>
            <p14:sldId id="592"/>
            <p14:sldId id="636"/>
            <p14:sldId id="637"/>
            <p14:sldId id="638"/>
            <p14:sldId id="639"/>
            <p14:sldId id="283"/>
            <p14:sldId id="642"/>
            <p14:sldId id="545"/>
            <p14:sldId id="284"/>
            <p14:sldId id="297"/>
            <p14:sldId id="301"/>
            <p14:sldId id="376"/>
            <p14:sldId id="594"/>
            <p14:sldId id="348"/>
            <p14:sldId id="593"/>
            <p14:sldId id="542"/>
            <p14:sldId id="351"/>
            <p14:sldId id="352"/>
            <p14:sldId id="353"/>
            <p14:sldId id="354"/>
            <p14:sldId id="548"/>
            <p14:sldId id="552"/>
            <p14:sldId id="603"/>
            <p14:sldId id="595"/>
            <p14:sldId id="604"/>
            <p14:sldId id="264"/>
            <p14:sldId id="554"/>
            <p14:sldId id="605"/>
            <p14:sldId id="555"/>
            <p14:sldId id="556"/>
            <p14:sldId id="557"/>
            <p14:sldId id="559"/>
            <p14:sldId id="269"/>
            <p14:sldId id="596"/>
            <p14:sldId id="551"/>
            <p14:sldId id="560"/>
            <p14:sldId id="563"/>
            <p14:sldId id="562"/>
            <p14:sldId id="564"/>
            <p14:sldId id="566"/>
            <p14:sldId id="565"/>
            <p14:sldId id="567"/>
            <p14:sldId id="282"/>
            <p14:sldId id="613"/>
            <p14:sldId id="619"/>
            <p14:sldId id="602"/>
            <p14:sldId id="309"/>
            <p14:sldId id="573"/>
            <p14:sldId id="612"/>
            <p14:sldId id="549"/>
            <p14:sldId id="292"/>
            <p14:sldId id="539"/>
            <p14:sldId id="61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537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diagrams/_rels/data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image" Target="../media/image6.svg"/></Relationships>
</file>

<file path=ppt/diagrams/_rels/data10.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10.svg"/><Relationship Id="rId1" Type="http://schemas.openxmlformats.org/officeDocument/2006/relationships/image" Target="../media/image17.svg"/><Relationship Id="rId4" Type="http://schemas.openxmlformats.org/officeDocument/2006/relationships/image" Target="../media/image29.svg"/></Relationships>
</file>

<file path=ppt/diagrams/_rels/data16.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svg"/><Relationship Id="rId1" Type="http://schemas.openxmlformats.org/officeDocument/2006/relationships/image" Target="../media/image14.svg"/><Relationship Id="rId4" Type="http://schemas.openxmlformats.org/officeDocument/2006/relationships/image" Target="../media/image10.svg"/></Relationships>
</file>

<file path=ppt/diagrams/_rels/data1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6.svg"/><Relationship Id="rId1" Type="http://schemas.openxmlformats.org/officeDocument/2006/relationships/image" Target="../media/image8.svg"/></Relationships>
</file>

<file path=ppt/diagrams/_rels/data1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1.svg"/><Relationship Id="rId1" Type="http://schemas.openxmlformats.org/officeDocument/2006/relationships/image" Target="../media/image6.svg"/><Relationship Id="rId4" Type="http://schemas.openxmlformats.org/officeDocument/2006/relationships/image" Target="../media/image17.svg"/></Relationships>
</file>

<file path=ppt/diagrams/_rels/data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9.svg"/><Relationship Id="rId1" Type="http://schemas.openxmlformats.org/officeDocument/2006/relationships/image" Target="../media/image35.svg"/></Relationships>
</file>

<file path=ppt/diagrams/_rels/data20.xml.rels><?xml version="1.0" encoding="UTF-8" standalone="yes"?>
<Relationships xmlns="http://schemas.openxmlformats.org/package/2006/relationships"><Relationship Id="rId2" Type="http://schemas.openxmlformats.org/officeDocument/2006/relationships/image" Target="../media/image37.svg"/><Relationship Id="rId1" Type="http://schemas.openxmlformats.org/officeDocument/2006/relationships/image" Target="../media/image36.svg"/></Relationships>
</file>

<file path=ppt/diagrams/_rels/data21.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svg"/><Relationship Id="rId1" Type="http://schemas.openxmlformats.org/officeDocument/2006/relationships/image" Target="../media/image39.svg"/></Relationships>
</file>

<file path=ppt/diagrams/_rels/data22.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11.svg"/><Relationship Id="rId1" Type="http://schemas.openxmlformats.org/officeDocument/2006/relationships/image" Target="../media/image9.svg"/><Relationship Id="rId4" Type="http://schemas.openxmlformats.org/officeDocument/2006/relationships/image" Target="../media/image43.svg"/></Relationships>
</file>

<file path=ppt/diagrams/_rels/data2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7.svg"/><Relationship Id="rId1" Type="http://schemas.openxmlformats.org/officeDocument/2006/relationships/image" Target="../media/image44.svg"/><Relationship Id="rId4" Type="http://schemas.openxmlformats.org/officeDocument/2006/relationships/image" Target="../media/image12.svg"/></Relationships>
</file>

<file path=ppt/diagrams/_rels/data24.xml.rels><?xml version="1.0" encoding="UTF-8" standalone="yes"?>
<Relationships xmlns="http://schemas.openxmlformats.org/package/2006/relationships"><Relationship Id="rId2" Type="http://schemas.openxmlformats.org/officeDocument/2006/relationships/image" Target="../media/image46.svg"/><Relationship Id="rId1" Type="http://schemas.openxmlformats.org/officeDocument/2006/relationships/image" Target="../media/image45.svg"/></Relationships>
</file>

<file path=ppt/diagrams/_rels/data28.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svg"/><Relationship Id="rId1" Type="http://schemas.openxmlformats.org/officeDocument/2006/relationships/image" Target="../media/image47.svg"/></Relationships>
</file>

<file path=ppt/diagrams/_rels/data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0.svg"/><Relationship Id="rId1" Type="http://schemas.openxmlformats.org/officeDocument/2006/relationships/image" Target="../media/image9.svg"/></Relationships>
</file>

<file path=ppt/diagrams/_rels/data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image" Target="../media/image8.svg"/><Relationship Id="rId4" Type="http://schemas.openxmlformats.org/officeDocument/2006/relationships/image" Target="../media/image6.svg"/></Relationships>
</file>

<file path=ppt/diagrams/_rels/data5.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image" Target="../media/image13.svg"/></Relationships>
</file>

<file path=ppt/diagrams/_rels/data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5.svg"/><Relationship Id="rId1" Type="http://schemas.openxmlformats.org/officeDocument/2006/relationships/image" Target="../media/image14.svg"/></Relationships>
</file>

<file path=ppt/diagrams/_rels/data7.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image" Target="../media/image16.svg"/></Relationships>
</file>

<file path=ppt/diagrams/_rels/data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0.svg"/><Relationship Id="rId1" Type="http://schemas.openxmlformats.org/officeDocument/2006/relationships/image" Target="../media/image17.svg"/></Relationships>
</file>

<file path=ppt/diagrams/_rels/data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6.svg"/><Relationship Id="rId1" Type="http://schemas.openxmlformats.org/officeDocument/2006/relationships/image" Target="../media/image19.svg"/><Relationship Id="rId5" Type="http://schemas.openxmlformats.org/officeDocument/2006/relationships/image" Target="../media/image7.svg"/><Relationship Id="rId4" Type="http://schemas.openxmlformats.org/officeDocument/2006/relationships/image" Target="../media/image21.svg"/></Relationships>
</file>

<file path=ppt/diagrams/_rels/drawing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image" Target="../media/image6.svg"/></Relationships>
</file>

<file path=ppt/diagrams/_rels/drawing10.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10.svg"/><Relationship Id="rId1" Type="http://schemas.openxmlformats.org/officeDocument/2006/relationships/image" Target="../media/image17.svg"/><Relationship Id="rId4" Type="http://schemas.openxmlformats.org/officeDocument/2006/relationships/image" Target="../media/image29.svg"/></Relationships>
</file>

<file path=ppt/diagrams/_rels/drawing16.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svg"/><Relationship Id="rId1" Type="http://schemas.openxmlformats.org/officeDocument/2006/relationships/image" Target="../media/image14.svg"/><Relationship Id="rId4" Type="http://schemas.openxmlformats.org/officeDocument/2006/relationships/image" Target="../media/image10.svg"/></Relationships>
</file>

<file path=ppt/diagrams/_rels/drawing1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6.svg"/><Relationship Id="rId1" Type="http://schemas.openxmlformats.org/officeDocument/2006/relationships/image" Target="../media/image8.svg"/></Relationships>
</file>

<file path=ppt/diagrams/_rels/drawing1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1.svg"/><Relationship Id="rId1" Type="http://schemas.openxmlformats.org/officeDocument/2006/relationships/image" Target="../media/image6.svg"/><Relationship Id="rId4" Type="http://schemas.openxmlformats.org/officeDocument/2006/relationships/image" Target="../media/image17.svg"/></Relationships>
</file>

<file path=ppt/diagrams/_rels/drawing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9.svg"/><Relationship Id="rId1" Type="http://schemas.openxmlformats.org/officeDocument/2006/relationships/image" Target="../media/image35.svg"/></Relationships>
</file>

<file path=ppt/diagrams/_rels/drawing20.xml.rels><?xml version="1.0" encoding="UTF-8" standalone="yes"?>
<Relationships xmlns="http://schemas.openxmlformats.org/package/2006/relationships"><Relationship Id="rId2" Type="http://schemas.openxmlformats.org/officeDocument/2006/relationships/image" Target="../media/image37.svg"/><Relationship Id="rId1" Type="http://schemas.openxmlformats.org/officeDocument/2006/relationships/image" Target="../media/image36.svg"/></Relationships>
</file>

<file path=ppt/diagrams/_rels/drawing21.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svg"/><Relationship Id="rId1" Type="http://schemas.openxmlformats.org/officeDocument/2006/relationships/image" Target="../media/image39.svg"/></Relationships>
</file>

<file path=ppt/diagrams/_rels/drawing22.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11.svg"/><Relationship Id="rId1" Type="http://schemas.openxmlformats.org/officeDocument/2006/relationships/image" Target="../media/image9.svg"/><Relationship Id="rId4" Type="http://schemas.openxmlformats.org/officeDocument/2006/relationships/image" Target="../media/image43.svg"/></Relationships>
</file>

<file path=ppt/diagrams/_rels/drawing2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7.svg"/><Relationship Id="rId1" Type="http://schemas.openxmlformats.org/officeDocument/2006/relationships/image" Target="../media/image44.svg"/><Relationship Id="rId4" Type="http://schemas.openxmlformats.org/officeDocument/2006/relationships/image" Target="../media/image12.svg"/></Relationships>
</file>

<file path=ppt/diagrams/_rels/drawing24.xml.rels><?xml version="1.0" encoding="UTF-8" standalone="yes"?>
<Relationships xmlns="http://schemas.openxmlformats.org/package/2006/relationships"><Relationship Id="rId2" Type="http://schemas.openxmlformats.org/officeDocument/2006/relationships/image" Target="../media/image46.svg"/><Relationship Id="rId1" Type="http://schemas.openxmlformats.org/officeDocument/2006/relationships/image" Target="../media/image45.svg"/></Relationships>
</file>

<file path=ppt/diagrams/_rels/drawing28.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svg"/><Relationship Id="rId1" Type="http://schemas.openxmlformats.org/officeDocument/2006/relationships/image" Target="../media/image47.svg"/></Relationships>
</file>

<file path=ppt/diagrams/_rels/drawing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0.svg"/><Relationship Id="rId1" Type="http://schemas.openxmlformats.org/officeDocument/2006/relationships/image" Target="../media/image9.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image" Target="../media/image8.svg"/><Relationship Id="rId4" Type="http://schemas.openxmlformats.org/officeDocument/2006/relationships/image" Target="../media/image6.svg"/></Relationships>
</file>

<file path=ppt/diagrams/_rels/drawing5.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image" Target="../media/image13.svg"/></Relationships>
</file>

<file path=ppt/diagrams/_rels/drawing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5.svg"/><Relationship Id="rId1" Type="http://schemas.openxmlformats.org/officeDocument/2006/relationships/image" Target="../media/image14.svg"/></Relationships>
</file>

<file path=ppt/diagrams/_rels/drawing7.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image" Target="../media/image16.svg"/></Relationships>
</file>

<file path=ppt/diagrams/_rels/drawing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0.svg"/><Relationship Id="rId1" Type="http://schemas.openxmlformats.org/officeDocument/2006/relationships/image" Target="../media/image17.svg"/></Relationships>
</file>

<file path=ppt/diagrams/_rels/drawing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6.svg"/><Relationship Id="rId1" Type="http://schemas.openxmlformats.org/officeDocument/2006/relationships/image" Target="../media/image19.svg"/><Relationship Id="rId5" Type="http://schemas.openxmlformats.org/officeDocument/2006/relationships/image" Target="../media/image7.svg"/><Relationship Id="rId4" Type="http://schemas.openxmlformats.org/officeDocument/2006/relationships/image" Target="../media/image21.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176A10-C379-4EDB-8F28-27AF76AC9B08}"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52A7AEEA-05D7-40C0-93E6-1624C098BF75}">
      <dgm:prSet/>
      <dgm:spPr/>
      <dgm:t>
        <a:bodyPr/>
        <a:lstStyle/>
        <a:p>
          <a:pPr>
            <a:lnSpc>
              <a:spcPct val="100000"/>
            </a:lnSpc>
            <a:defRPr cap="all"/>
          </a:pPr>
          <a:r>
            <a:rPr lang="en-US"/>
            <a:t>CHDO Set-Aside Funding </a:t>
          </a:r>
        </a:p>
      </dgm:t>
    </dgm:pt>
    <dgm:pt modelId="{4A1E5389-E865-4F71-99B7-51FADECDE2EC}" type="parTrans" cxnId="{7949AB5B-1E7C-4C51-86C4-871ECECF1381}">
      <dgm:prSet/>
      <dgm:spPr/>
      <dgm:t>
        <a:bodyPr/>
        <a:lstStyle/>
        <a:p>
          <a:endParaRPr lang="en-US"/>
        </a:p>
      </dgm:t>
    </dgm:pt>
    <dgm:pt modelId="{6B37A916-39E5-4B62-B92B-8E29AE99D89D}" type="sibTrans" cxnId="{7949AB5B-1E7C-4C51-86C4-871ECECF1381}">
      <dgm:prSet/>
      <dgm:spPr/>
      <dgm:t>
        <a:bodyPr/>
        <a:lstStyle/>
        <a:p>
          <a:endParaRPr lang="en-US"/>
        </a:p>
      </dgm:t>
    </dgm:pt>
    <dgm:pt modelId="{07CC8761-4CC2-4846-9750-F33F4FC4DA41}">
      <dgm:prSet/>
      <dgm:spPr/>
      <dgm:t>
        <a:bodyPr/>
        <a:lstStyle/>
        <a:p>
          <a:pPr>
            <a:lnSpc>
              <a:spcPct val="100000"/>
            </a:lnSpc>
            <a:defRPr cap="all"/>
          </a:pPr>
          <a:r>
            <a:rPr lang="en-US"/>
            <a:t>CHDO Operating Expenses	</a:t>
          </a:r>
        </a:p>
      </dgm:t>
    </dgm:pt>
    <dgm:pt modelId="{F45FD4C8-18A3-45A1-B965-014D5E25FE6E}" type="parTrans" cxnId="{9D4230AD-40B2-4895-B53E-6EB47C159FA0}">
      <dgm:prSet/>
      <dgm:spPr/>
      <dgm:t>
        <a:bodyPr/>
        <a:lstStyle/>
        <a:p>
          <a:endParaRPr lang="en-US"/>
        </a:p>
      </dgm:t>
    </dgm:pt>
    <dgm:pt modelId="{17E28C9C-3474-4846-B35D-A4E9CEA1FB8A}" type="sibTrans" cxnId="{9D4230AD-40B2-4895-B53E-6EB47C159FA0}">
      <dgm:prSet/>
      <dgm:spPr/>
      <dgm:t>
        <a:bodyPr/>
        <a:lstStyle/>
        <a:p>
          <a:endParaRPr lang="en-US"/>
        </a:p>
      </dgm:t>
    </dgm:pt>
    <dgm:pt modelId="{08B30E84-F32A-4B14-ABE7-16F1B8F06624}">
      <dgm:prSet/>
      <dgm:spPr/>
      <dgm:t>
        <a:bodyPr/>
        <a:lstStyle/>
        <a:p>
          <a:pPr>
            <a:lnSpc>
              <a:spcPct val="100000"/>
            </a:lnSpc>
            <a:defRPr cap="all"/>
          </a:pPr>
          <a:r>
            <a:rPr lang="en-US"/>
            <a:t>CHDO Certification </a:t>
          </a:r>
        </a:p>
      </dgm:t>
    </dgm:pt>
    <dgm:pt modelId="{0FDA751E-524C-4757-BBC7-6FEDB0207660}" type="parTrans" cxnId="{43190E5F-138E-4CD6-9A55-7E58A6C293F0}">
      <dgm:prSet/>
      <dgm:spPr/>
      <dgm:t>
        <a:bodyPr/>
        <a:lstStyle/>
        <a:p>
          <a:endParaRPr lang="en-US"/>
        </a:p>
      </dgm:t>
    </dgm:pt>
    <dgm:pt modelId="{D89DED39-BC56-4367-A407-A1A2024BCF0D}" type="sibTrans" cxnId="{43190E5F-138E-4CD6-9A55-7E58A6C293F0}">
      <dgm:prSet/>
      <dgm:spPr/>
      <dgm:t>
        <a:bodyPr/>
        <a:lstStyle/>
        <a:p>
          <a:endParaRPr lang="en-US"/>
        </a:p>
      </dgm:t>
    </dgm:pt>
    <dgm:pt modelId="{3B11A803-F9BF-421C-96F0-2834D255F342}" type="pres">
      <dgm:prSet presAssocID="{EA176A10-C379-4EDB-8F28-27AF76AC9B08}" presName="root" presStyleCnt="0">
        <dgm:presLayoutVars>
          <dgm:dir/>
          <dgm:resizeHandles val="exact"/>
        </dgm:presLayoutVars>
      </dgm:prSet>
      <dgm:spPr/>
    </dgm:pt>
    <dgm:pt modelId="{FA854F98-D773-4D2E-AA1E-1374DF8C6FF8}" type="pres">
      <dgm:prSet presAssocID="{52A7AEEA-05D7-40C0-93E6-1624C098BF75}" presName="compNode" presStyleCnt="0"/>
      <dgm:spPr/>
    </dgm:pt>
    <dgm:pt modelId="{AC8D0475-6093-4959-9667-FD8406C08052}" type="pres">
      <dgm:prSet presAssocID="{52A7AEEA-05D7-40C0-93E6-1624C098BF75}" presName="iconBgRect" presStyleLbl="bgShp" presStyleIdx="0" presStyleCnt="3"/>
      <dgm:spPr/>
    </dgm:pt>
    <dgm:pt modelId="{309A1DDE-7606-473D-AEB3-06D663B24C7B}" type="pres">
      <dgm:prSet presAssocID="{52A7AEEA-05D7-40C0-93E6-1624C098BF75}"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Money"/>
        </a:ext>
      </dgm:extLst>
    </dgm:pt>
    <dgm:pt modelId="{080781DA-C955-4524-B0C2-195DB877681F}" type="pres">
      <dgm:prSet presAssocID="{52A7AEEA-05D7-40C0-93E6-1624C098BF75}" presName="spaceRect" presStyleCnt="0"/>
      <dgm:spPr/>
    </dgm:pt>
    <dgm:pt modelId="{64FF267F-1425-4350-BFDE-70B8BC5771E1}" type="pres">
      <dgm:prSet presAssocID="{52A7AEEA-05D7-40C0-93E6-1624C098BF75}" presName="textRect" presStyleLbl="revTx" presStyleIdx="0" presStyleCnt="3">
        <dgm:presLayoutVars>
          <dgm:chMax val="1"/>
          <dgm:chPref val="1"/>
        </dgm:presLayoutVars>
      </dgm:prSet>
      <dgm:spPr/>
    </dgm:pt>
    <dgm:pt modelId="{FBDCCEB8-0164-41CD-8EED-92145D541D96}" type="pres">
      <dgm:prSet presAssocID="{6B37A916-39E5-4B62-B92B-8E29AE99D89D}" presName="sibTrans" presStyleCnt="0"/>
      <dgm:spPr/>
    </dgm:pt>
    <dgm:pt modelId="{27002A22-EFF1-40B6-9CB4-2352F5812E4E}" type="pres">
      <dgm:prSet presAssocID="{07CC8761-4CC2-4846-9750-F33F4FC4DA41}" presName="compNode" presStyleCnt="0"/>
      <dgm:spPr/>
    </dgm:pt>
    <dgm:pt modelId="{3327FBA6-D8F4-4BE4-AB8F-E1D6BA9BD8CF}" type="pres">
      <dgm:prSet presAssocID="{07CC8761-4CC2-4846-9750-F33F4FC4DA41}" presName="iconBgRect" presStyleLbl="bgShp" presStyleIdx="1" presStyleCnt="3"/>
      <dgm:spPr/>
    </dgm:pt>
    <dgm:pt modelId="{005AFF4E-3BCB-4CB6-B2F1-C745C70F4D10}" type="pres">
      <dgm:prSet presAssocID="{07CC8761-4CC2-4846-9750-F33F4FC4DA41}"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oins"/>
        </a:ext>
      </dgm:extLst>
    </dgm:pt>
    <dgm:pt modelId="{927F7B31-4B0A-488E-A228-BE28E9B84DB1}" type="pres">
      <dgm:prSet presAssocID="{07CC8761-4CC2-4846-9750-F33F4FC4DA41}" presName="spaceRect" presStyleCnt="0"/>
      <dgm:spPr/>
    </dgm:pt>
    <dgm:pt modelId="{02D6AB55-DE64-485D-A06D-D239C140666A}" type="pres">
      <dgm:prSet presAssocID="{07CC8761-4CC2-4846-9750-F33F4FC4DA41}" presName="textRect" presStyleLbl="revTx" presStyleIdx="1" presStyleCnt="3">
        <dgm:presLayoutVars>
          <dgm:chMax val="1"/>
          <dgm:chPref val="1"/>
        </dgm:presLayoutVars>
      </dgm:prSet>
      <dgm:spPr/>
    </dgm:pt>
    <dgm:pt modelId="{FD027077-46DE-4697-A537-EDFA0DE849E0}" type="pres">
      <dgm:prSet presAssocID="{17E28C9C-3474-4846-B35D-A4E9CEA1FB8A}" presName="sibTrans" presStyleCnt="0"/>
      <dgm:spPr/>
    </dgm:pt>
    <dgm:pt modelId="{7B3E6431-F6EB-4FCC-8ED9-9B3A329FC2E9}" type="pres">
      <dgm:prSet presAssocID="{08B30E84-F32A-4B14-ABE7-16F1B8F06624}" presName="compNode" presStyleCnt="0"/>
      <dgm:spPr/>
    </dgm:pt>
    <dgm:pt modelId="{5F0B494C-1E96-47FC-93B4-05D5F290F6C6}" type="pres">
      <dgm:prSet presAssocID="{08B30E84-F32A-4B14-ABE7-16F1B8F06624}" presName="iconBgRect" presStyleLbl="bgShp" presStyleIdx="2" presStyleCnt="3"/>
      <dgm:spPr/>
    </dgm:pt>
    <dgm:pt modelId="{2DF01535-FB37-46A1-97F0-766C18A1ACDC}" type="pres">
      <dgm:prSet presAssocID="{08B30E84-F32A-4B14-ABE7-16F1B8F06624}"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Ribbon"/>
        </a:ext>
      </dgm:extLst>
    </dgm:pt>
    <dgm:pt modelId="{C5BECF54-8B8A-4698-8F52-1480671D1243}" type="pres">
      <dgm:prSet presAssocID="{08B30E84-F32A-4B14-ABE7-16F1B8F06624}" presName="spaceRect" presStyleCnt="0"/>
      <dgm:spPr/>
    </dgm:pt>
    <dgm:pt modelId="{E42EDA95-A9D4-4C78-9732-E8435E2C4564}" type="pres">
      <dgm:prSet presAssocID="{08B30E84-F32A-4B14-ABE7-16F1B8F06624}" presName="textRect" presStyleLbl="revTx" presStyleIdx="2" presStyleCnt="3">
        <dgm:presLayoutVars>
          <dgm:chMax val="1"/>
          <dgm:chPref val="1"/>
        </dgm:presLayoutVars>
      </dgm:prSet>
      <dgm:spPr/>
    </dgm:pt>
  </dgm:ptLst>
  <dgm:cxnLst>
    <dgm:cxn modelId="{F463AD3B-339E-4907-9766-35478076470A}" type="presOf" srcId="{EA176A10-C379-4EDB-8F28-27AF76AC9B08}" destId="{3B11A803-F9BF-421C-96F0-2834D255F342}" srcOrd="0" destOrd="0" presId="urn:microsoft.com/office/officeart/2018/5/layout/IconCircleLabelList"/>
    <dgm:cxn modelId="{7949AB5B-1E7C-4C51-86C4-871ECECF1381}" srcId="{EA176A10-C379-4EDB-8F28-27AF76AC9B08}" destId="{52A7AEEA-05D7-40C0-93E6-1624C098BF75}" srcOrd="0" destOrd="0" parTransId="{4A1E5389-E865-4F71-99B7-51FADECDE2EC}" sibTransId="{6B37A916-39E5-4B62-B92B-8E29AE99D89D}"/>
    <dgm:cxn modelId="{43190E5F-138E-4CD6-9A55-7E58A6C293F0}" srcId="{EA176A10-C379-4EDB-8F28-27AF76AC9B08}" destId="{08B30E84-F32A-4B14-ABE7-16F1B8F06624}" srcOrd="2" destOrd="0" parTransId="{0FDA751E-524C-4757-BBC7-6FEDB0207660}" sibTransId="{D89DED39-BC56-4367-A407-A1A2024BCF0D}"/>
    <dgm:cxn modelId="{DCA101A6-49AC-4B11-8E39-B72FA8C01182}" type="presOf" srcId="{08B30E84-F32A-4B14-ABE7-16F1B8F06624}" destId="{E42EDA95-A9D4-4C78-9732-E8435E2C4564}" srcOrd="0" destOrd="0" presId="urn:microsoft.com/office/officeart/2018/5/layout/IconCircleLabelList"/>
    <dgm:cxn modelId="{9D4230AD-40B2-4895-B53E-6EB47C159FA0}" srcId="{EA176A10-C379-4EDB-8F28-27AF76AC9B08}" destId="{07CC8761-4CC2-4846-9750-F33F4FC4DA41}" srcOrd="1" destOrd="0" parTransId="{F45FD4C8-18A3-45A1-B965-014D5E25FE6E}" sibTransId="{17E28C9C-3474-4846-B35D-A4E9CEA1FB8A}"/>
    <dgm:cxn modelId="{A7EC17F8-9E59-457D-B680-2AD0FB5A381C}" type="presOf" srcId="{07CC8761-4CC2-4846-9750-F33F4FC4DA41}" destId="{02D6AB55-DE64-485D-A06D-D239C140666A}" srcOrd="0" destOrd="0" presId="urn:microsoft.com/office/officeart/2018/5/layout/IconCircleLabelList"/>
    <dgm:cxn modelId="{67F51DFF-7930-49E9-9B74-3FC372C7BAD3}" type="presOf" srcId="{52A7AEEA-05D7-40C0-93E6-1624C098BF75}" destId="{64FF267F-1425-4350-BFDE-70B8BC5771E1}" srcOrd="0" destOrd="0" presId="urn:microsoft.com/office/officeart/2018/5/layout/IconCircleLabelList"/>
    <dgm:cxn modelId="{283563A8-8B44-4E54-9879-083BC9B67218}" type="presParOf" srcId="{3B11A803-F9BF-421C-96F0-2834D255F342}" destId="{FA854F98-D773-4D2E-AA1E-1374DF8C6FF8}" srcOrd="0" destOrd="0" presId="urn:microsoft.com/office/officeart/2018/5/layout/IconCircleLabelList"/>
    <dgm:cxn modelId="{47C378A5-3FEB-47C3-A829-1AE165A730DB}" type="presParOf" srcId="{FA854F98-D773-4D2E-AA1E-1374DF8C6FF8}" destId="{AC8D0475-6093-4959-9667-FD8406C08052}" srcOrd="0" destOrd="0" presId="urn:microsoft.com/office/officeart/2018/5/layout/IconCircleLabelList"/>
    <dgm:cxn modelId="{3D4CB9EA-83A0-4BBF-AD22-493D50DD2635}" type="presParOf" srcId="{FA854F98-D773-4D2E-AA1E-1374DF8C6FF8}" destId="{309A1DDE-7606-473D-AEB3-06D663B24C7B}" srcOrd="1" destOrd="0" presId="urn:microsoft.com/office/officeart/2018/5/layout/IconCircleLabelList"/>
    <dgm:cxn modelId="{61F79944-A8B1-446C-AD9C-BDE5513BCA06}" type="presParOf" srcId="{FA854F98-D773-4D2E-AA1E-1374DF8C6FF8}" destId="{080781DA-C955-4524-B0C2-195DB877681F}" srcOrd="2" destOrd="0" presId="urn:microsoft.com/office/officeart/2018/5/layout/IconCircleLabelList"/>
    <dgm:cxn modelId="{179172AB-DFED-4F8F-A70D-5CA60E97080B}" type="presParOf" srcId="{FA854F98-D773-4D2E-AA1E-1374DF8C6FF8}" destId="{64FF267F-1425-4350-BFDE-70B8BC5771E1}" srcOrd="3" destOrd="0" presId="urn:microsoft.com/office/officeart/2018/5/layout/IconCircleLabelList"/>
    <dgm:cxn modelId="{8A8AC092-5533-4149-B462-C2CA7B295CA5}" type="presParOf" srcId="{3B11A803-F9BF-421C-96F0-2834D255F342}" destId="{FBDCCEB8-0164-41CD-8EED-92145D541D96}" srcOrd="1" destOrd="0" presId="urn:microsoft.com/office/officeart/2018/5/layout/IconCircleLabelList"/>
    <dgm:cxn modelId="{6ECCC1F6-D73F-4A8D-904A-DC25F51C6645}" type="presParOf" srcId="{3B11A803-F9BF-421C-96F0-2834D255F342}" destId="{27002A22-EFF1-40B6-9CB4-2352F5812E4E}" srcOrd="2" destOrd="0" presId="urn:microsoft.com/office/officeart/2018/5/layout/IconCircleLabelList"/>
    <dgm:cxn modelId="{D9C19333-309A-46D6-9823-27899BD3BFE5}" type="presParOf" srcId="{27002A22-EFF1-40B6-9CB4-2352F5812E4E}" destId="{3327FBA6-D8F4-4BE4-AB8F-E1D6BA9BD8CF}" srcOrd="0" destOrd="0" presId="urn:microsoft.com/office/officeart/2018/5/layout/IconCircleLabelList"/>
    <dgm:cxn modelId="{D4F93701-C2A6-4184-BC4C-5E5D2B78EB77}" type="presParOf" srcId="{27002A22-EFF1-40B6-9CB4-2352F5812E4E}" destId="{005AFF4E-3BCB-4CB6-B2F1-C745C70F4D10}" srcOrd="1" destOrd="0" presId="urn:microsoft.com/office/officeart/2018/5/layout/IconCircleLabelList"/>
    <dgm:cxn modelId="{6A73C937-C84D-49FE-B59D-7EEB15A3BA35}" type="presParOf" srcId="{27002A22-EFF1-40B6-9CB4-2352F5812E4E}" destId="{927F7B31-4B0A-488E-A228-BE28E9B84DB1}" srcOrd="2" destOrd="0" presId="urn:microsoft.com/office/officeart/2018/5/layout/IconCircleLabelList"/>
    <dgm:cxn modelId="{D3CB5426-F126-4CA0-959B-5E3E0476FAAD}" type="presParOf" srcId="{27002A22-EFF1-40B6-9CB4-2352F5812E4E}" destId="{02D6AB55-DE64-485D-A06D-D239C140666A}" srcOrd="3" destOrd="0" presId="urn:microsoft.com/office/officeart/2018/5/layout/IconCircleLabelList"/>
    <dgm:cxn modelId="{6C926543-5EEA-4629-A11B-A89F6283C556}" type="presParOf" srcId="{3B11A803-F9BF-421C-96F0-2834D255F342}" destId="{FD027077-46DE-4697-A537-EDFA0DE849E0}" srcOrd="3" destOrd="0" presId="urn:microsoft.com/office/officeart/2018/5/layout/IconCircleLabelList"/>
    <dgm:cxn modelId="{4D3123F5-0FB2-4536-8B3C-B79F51124CE4}" type="presParOf" srcId="{3B11A803-F9BF-421C-96F0-2834D255F342}" destId="{7B3E6431-F6EB-4FCC-8ED9-9B3A329FC2E9}" srcOrd="4" destOrd="0" presId="urn:microsoft.com/office/officeart/2018/5/layout/IconCircleLabelList"/>
    <dgm:cxn modelId="{B49FF61B-3617-405C-8A24-F96C0598622A}" type="presParOf" srcId="{7B3E6431-F6EB-4FCC-8ED9-9B3A329FC2E9}" destId="{5F0B494C-1E96-47FC-93B4-05D5F290F6C6}" srcOrd="0" destOrd="0" presId="urn:microsoft.com/office/officeart/2018/5/layout/IconCircleLabelList"/>
    <dgm:cxn modelId="{8DED96AB-6F27-4ADC-A604-B42B00BBD28E}" type="presParOf" srcId="{7B3E6431-F6EB-4FCC-8ED9-9B3A329FC2E9}" destId="{2DF01535-FB37-46A1-97F0-766C18A1ACDC}" srcOrd="1" destOrd="0" presId="urn:microsoft.com/office/officeart/2018/5/layout/IconCircleLabelList"/>
    <dgm:cxn modelId="{FCD89DC7-4553-41AD-BB71-BD43EB03A56C}" type="presParOf" srcId="{7B3E6431-F6EB-4FCC-8ED9-9B3A329FC2E9}" destId="{C5BECF54-8B8A-4698-8F52-1480671D1243}" srcOrd="2" destOrd="0" presId="urn:microsoft.com/office/officeart/2018/5/layout/IconCircleLabelList"/>
    <dgm:cxn modelId="{7C9A9F25-178A-4F97-9988-65154DE1B6AC}" type="presParOf" srcId="{7B3E6431-F6EB-4FCC-8ED9-9B3A329FC2E9}" destId="{E42EDA95-A9D4-4C78-9732-E8435E2C4564}"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F29BE21-E10C-4160-AD89-925B3D51EE7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78CD387B-F5B0-4516-97C5-F816B9B35B6E}">
      <dgm:prSet custT="1"/>
      <dgm:spPr/>
      <dgm:t>
        <a:bodyPr/>
        <a:lstStyle/>
        <a:p>
          <a:pPr>
            <a:lnSpc>
              <a:spcPct val="100000"/>
            </a:lnSpc>
          </a:pPr>
          <a:r>
            <a:rPr lang="en-US" sz="2800" dirty="0"/>
            <a:t>Local Zoning &amp; Development Conditions</a:t>
          </a:r>
        </a:p>
      </dgm:t>
    </dgm:pt>
    <dgm:pt modelId="{472A3C04-C1AB-4AF0-965B-F8ABCBF75F52}" type="parTrans" cxnId="{C978BDFD-6193-4E98-BFA5-2E15CA3B1C76}">
      <dgm:prSet/>
      <dgm:spPr/>
      <dgm:t>
        <a:bodyPr/>
        <a:lstStyle/>
        <a:p>
          <a:endParaRPr lang="en-US" sz="2800"/>
        </a:p>
      </dgm:t>
    </dgm:pt>
    <dgm:pt modelId="{D15FCDCF-8646-4B14-9D5F-70D15BECFC6F}" type="sibTrans" cxnId="{C978BDFD-6193-4E98-BFA5-2E15CA3B1C76}">
      <dgm:prSet/>
      <dgm:spPr/>
      <dgm:t>
        <a:bodyPr/>
        <a:lstStyle/>
        <a:p>
          <a:endParaRPr lang="en-US" sz="2800"/>
        </a:p>
      </dgm:t>
    </dgm:pt>
    <dgm:pt modelId="{7C03763E-BB7C-4F5B-9A21-44BE98118A42}">
      <dgm:prSet custT="1"/>
      <dgm:spPr/>
      <dgm:t>
        <a:bodyPr/>
        <a:lstStyle/>
        <a:p>
          <a:pPr>
            <a:lnSpc>
              <a:spcPct val="100000"/>
            </a:lnSpc>
          </a:pPr>
          <a:r>
            <a:rPr lang="en-US" sz="2800" dirty="0"/>
            <a:t>Site Control</a:t>
          </a:r>
        </a:p>
      </dgm:t>
    </dgm:pt>
    <dgm:pt modelId="{8B836762-DDC9-42BD-A181-807B27A3AB5C}" type="parTrans" cxnId="{DEFF1C47-2E05-4942-B99A-BB4222518BC9}">
      <dgm:prSet/>
      <dgm:spPr/>
      <dgm:t>
        <a:bodyPr/>
        <a:lstStyle/>
        <a:p>
          <a:endParaRPr lang="en-US" sz="2800"/>
        </a:p>
      </dgm:t>
    </dgm:pt>
    <dgm:pt modelId="{4F0C870A-C4CB-4588-A4E7-5490A4FE92E3}" type="sibTrans" cxnId="{DEFF1C47-2E05-4942-B99A-BB4222518BC9}">
      <dgm:prSet/>
      <dgm:spPr/>
      <dgm:t>
        <a:bodyPr/>
        <a:lstStyle/>
        <a:p>
          <a:endParaRPr lang="en-US" sz="2800"/>
        </a:p>
      </dgm:t>
    </dgm:pt>
    <dgm:pt modelId="{BBD6F382-388E-47D9-BCBB-9C8B69C53EE1}">
      <dgm:prSet custT="1"/>
      <dgm:spPr/>
      <dgm:t>
        <a:bodyPr/>
        <a:lstStyle/>
        <a:p>
          <a:pPr>
            <a:lnSpc>
              <a:spcPct val="100000"/>
            </a:lnSpc>
          </a:pPr>
          <a:r>
            <a:rPr lang="en-US" sz="2800" dirty="0"/>
            <a:t>URA &amp; Real Property Acquisition</a:t>
          </a:r>
        </a:p>
      </dgm:t>
    </dgm:pt>
    <dgm:pt modelId="{31BEA54E-6A6D-4948-8D91-EF5C02950930}" type="parTrans" cxnId="{20F4C8E4-6156-4DFE-9455-0EB44BC73516}">
      <dgm:prSet/>
      <dgm:spPr/>
      <dgm:t>
        <a:bodyPr/>
        <a:lstStyle/>
        <a:p>
          <a:endParaRPr lang="en-US"/>
        </a:p>
      </dgm:t>
    </dgm:pt>
    <dgm:pt modelId="{B99C0F9C-8C8F-4CE6-A186-4AD976119C3C}" type="sibTrans" cxnId="{20F4C8E4-6156-4DFE-9455-0EB44BC73516}">
      <dgm:prSet/>
      <dgm:spPr/>
      <dgm:t>
        <a:bodyPr/>
        <a:lstStyle/>
        <a:p>
          <a:endParaRPr lang="en-US"/>
        </a:p>
      </dgm:t>
    </dgm:pt>
    <dgm:pt modelId="{30D1FD23-8C68-4E0F-8655-FDE260B233EB}">
      <dgm:prSet custT="1"/>
      <dgm:spPr/>
      <dgm:t>
        <a:bodyPr/>
        <a:lstStyle/>
        <a:p>
          <a:pPr>
            <a:lnSpc>
              <a:spcPct val="100000"/>
            </a:lnSpc>
          </a:pPr>
          <a:r>
            <a:rPr lang="en-US" sz="2800" dirty="0"/>
            <a:t>Development Size Requirements</a:t>
          </a:r>
        </a:p>
      </dgm:t>
    </dgm:pt>
    <dgm:pt modelId="{487E9DA5-CB48-4DAA-8A75-81BA0F805D7A}" type="parTrans" cxnId="{F45B400B-F8B2-42CF-A5EA-E9D6340B4B49}">
      <dgm:prSet/>
      <dgm:spPr/>
      <dgm:t>
        <a:bodyPr/>
        <a:lstStyle/>
        <a:p>
          <a:endParaRPr lang="en-US"/>
        </a:p>
      </dgm:t>
    </dgm:pt>
    <dgm:pt modelId="{138C595A-FF8A-44A5-A73F-9FF1C87A332C}" type="sibTrans" cxnId="{F45B400B-F8B2-42CF-A5EA-E9D6340B4B49}">
      <dgm:prSet/>
      <dgm:spPr/>
      <dgm:t>
        <a:bodyPr/>
        <a:lstStyle/>
        <a:p>
          <a:endParaRPr lang="en-US"/>
        </a:p>
      </dgm:t>
    </dgm:pt>
    <dgm:pt modelId="{6ABD50CA-03C6-4270-B54C-61E073C695E4}" type="pres">
      <dgm:prSet presAssocID="{CF29BE21-E10C-4160-AD89-925B3D51EE75}" presName="root" presStyleCnt="0">
        <dgm:presLayoutVars>
          <dgm:dir/>
          <dgm:resizeHandles val="exact"/>
        </dgm:presLayoutVars>
      </dgm:prSet>
      <dgm:spPr/>
    </dgm:pt>
    <dgm:pt modelId="{592F953A-E054-4285-9A73-6452219B0E07}" type="pres">
      <dgm:prSet presAssocID="{78CD387B-F5B0-4516-97C5-F816B9B35B6E}" presName="compNode" presStyleCnt="0"/>
      <dgm:spPr/>
    </dgm:pt>
    <dgm:pt modelId="{C367DEF5-A318-46C1-BE2B-9395F5F80AE3}" type="pres">
      <dgm:prSet presAssocID="{78CD387B-F5B0-4516-97C5-F816B9B35B6E}" presName="bgRect" presStyleLbl="bgShp" presStyleIdx="0" presStyleCnt="4"/>
      <dgm:spPr/>
    </dgm:pt>
    <dgm:pt modelId="{D3E8CE34-BFBE-45E7-BD7A-79C569F6F15C}" type="pres">
      <dgm:prSet presAssocID="{78CD387B-F5B0-4516-97C5-F816B9B35B6E}"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City"/>
        </a:ext>
      </dgm:extLst>
    </dgm:pt>
    <dgm:pt modelId="{4CB79733-1680-4B6B-8F7D-F1D8219B3699}" type="pres">
      <dgm:prSet presAssocID="{78CD387B-F5B0-4516-97C5-F816B9B35B6E}" presName="spaceRect" presStyleCnt="0"/>
      <dgm:spPr/>
    </dgm:pt>
    <dgm:pt modelId="{4280B3CD-F5C9-487E-B448-626A00A3A60E}" type="pres">
      <dgm:prSet presAssocID="{78CD387B-F5B0-4516-97C5-F816B9B35B6E}" presName="parTx" presStyleLbl="revTx" presStyleIdx="0" presStyleCnt="4">
        <dgm:presLayoutVars>
          <dgm:chMax val="0"/>
          <dgm:chPref val="0"/>
        </dgm:presLayoutVars>
      </dgm:prSet>
      <dgm:spPr/>
    </dgm:pt>
    <dgm:pt modelId="{509AB45A-DD7F-4C5E-A40E-D391DC5DE9F7}" type="pres">
      <dgm:prSet presAssocID="{D15FCDCF-8646-4B14-9D5F-70D15BECFC6F}" presName="sibTrans" presStyleCnt="0"/>
      <dgm:spPr/>
    </dgm:pt>
    <dgm:pt modelId="{60591DB8-84FC-4E64-9091-4D715DF7F87B}" type="pres">
      <dgm:prSet presAssocID="{7C03763E-BB7C-4F5B-9A21-44BE98118A42}" presName="compNode" presStyleCnt="0"/>
      <dgm:spPr/>
    </dgm:pt>
    <dgm:pt modelId="{CE7123C6-9AFB-4639-959E-B998588F2288}" type="pres">
      <dgm:prSet presAssocID="{7C03763E-BB7C-4F5B-9A21-44BE98118A42}" presName="bgRect" presStyleLbl="bgShp" presStyleIdx="1" presStyleCnt="4"/>
      <dgm:spPr/>
    </dgm:pt>
    <dgm:pt modelId="{CB4572B7-6D23-482D-9368-C54EA6F33DEA}" type="pres">
      <dgm:prSet presAssocID="{7C03763E-BB7C-4F5B-9A21-44BE98118A42}"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ouse"/>
        </a:ext>
      </dgm:extLst>
    </dgm:pt>
    <dgm:pt modelId="{A2A6CB7F-99D3-4504-B460-C8AD07E22BA6}" type="pres">
      <dgm:prSet presAssocID="{7C03763E-BB7C-4F5B-9A21-44BE98118A42}" presName="spaceRect" presStyleCnt="0"/>
      <dgm:spPr/>
    </dgm:pt>
    <dgm:pt modelId="{32C6944D-0CF3-4074-B4C4-5F8343446031}" type="pres">
      <dgm:prSet presAssocID="{7C03763E-BB7C-4F5B-9A21-44BE98118A42}" presName="parTx" presStyleLbl="revTx" presStyleIdx="1" presStyleCnt="4">
        <dgm:presLayoutVars>
          <dgm:chMax val="0"/>
          <dgm:chPref val="0"/>
        </dgm:presLayoutVars>
      </dgm:prSet>
      <dgm:spPr/>
    </dgm:pt>
    <dgm:pt modelId="{175735E5-BDC7-4D46-AD17-AFB28E379CEC}" type="pres">
      <dgm:prSet presAssocID="{4F0C870A-C4CB-4588-A4E7-5490A4FE92E3}" presName="sibTrans" presStyleCnt="0"/>
      <dgm:spPr/>
    </dgm:pt>
    <dgm:pt modelId="{40C65619-44D2-49EB-83BB-46544CC23324}" type="pres">
      <dgm:prSet presAssocID="{BBD6F382-388E-47D9-BCBB-9C8B69C53EE1}" presName="compNode" presStyleCnt="0"/>
      <dgm:spPr/>
    </dgm:pt>
    <dgm:pt modelId="{551E2CDB-DA45-446C-99EC-29CA1E4A71AC}" type="pres">
      <dgm:prSet presAssocID="{BBD6F382-388E-47D9-BCBB-9C8B69C53EE1}" presName="bgRect" presStyleLbl="bgShp" presStyleIdx="2" presStyleCnt="4"/>
      <dgm:spPr/>
    </dgm:pt>
    <dgm:pt modelId="{D7CAF862-8C76-4FFE-917B-4ACB9B649977}" type="pres">
      <dgm:prSet presAssocID="{BBD6F382-388E-47D9-BCBB-9C8B69C53EE1}"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Document with solid fill"/>
        </a:ext>
      </dgm:extLst>
    </dgm:pt>
    <dgm:pt modelId="{B10391EC-B9F4-4DE8-8900-D49230826786}" type="pres">
      <dgm:prSet presAssocID="{BBD6F382-388E-47D9-BCBB-9C8B69C53EE1}" presName="spaceRect" presStyleCnt="0"/>
      <dgm:spPr/>
    </dgm:pt>
    <dgm:pt modelId="{27BB9A75-8526-428E-893F-6D69A4D17189}" type="pres">
      <dgm:prSet presAssocID="{BBD6F382-388E-47D9-BCBB-9C8B69C53EE1}" presName="parTx" presStyleLbl="revTx" presStyleIdx="2" presStyleCnt="4">
        <dgm:presLayoutVars>
          <dgm:chMax val="0"/>
          <dgm:chPref val="0"/>
        </dgm:presLayoutVars>
      </dgm:prSet>
      <dgm:spPr/>
    </dgm:pt>
    <dgm:pt modelId="{AC315A4A-CAB6-49A1-8091-BABF0AA0D843}" type="pres">
      <dgm:prSet presAssocID="{B99C0F9C-8C8F-4CE6-A186-4AD976119C3C}" presName="sibTrans" presStyleCnt="0"/>
      <dgm:spPr/>
    </dgm:pt>
    <dgm:pt modelId="{DD51DA8E-BBFE-43F9-AF2F-56E21F4FC4B9}" type="pres">
      <dgm:prSet presAssocID="{30D1FD23-8C68-4E0F-8655-FDE260B233EB}" presName="compNode" presStyleCnt="0"/>
      <dgm:spPr/>
    </dgm:pt>
    <dgm:pt modelId="{567C66F9-3DD8-45DD-B936-292A79FFEAB2}" type="pres">
      <dgm:prSet presAssocID="{30D1FD23-8C68-4E0F-8655-FDE260B233EB}" presName="bgRect" presStyleLbl="bgShp" presStyleIdx="3" presStyleCnt="4"/>
      <dgm:spPr/>
    </dgm:pt>
    <dgm:pt modelId="{B5135980-226D-4128-9140-92546E743004}" type="pres">
      <dgm:prSet presAssocID="{30D1FD23-8C68-4E0F-8655-FDE260B233EB}" presName="iconRect" presStyleLbl="node1" presStyleIdx="3" presStyleCnt="4"/>
      <dgm:spPr>
        <a:blipFill>
          <a:blip xmlns:r="http://schemas.openxmlformats.org/officeDocument/2006/relationships">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Architecture with solid fill"/>
        </a:ext>
      </dgm:extLst>
    </dgm:pt>
    <dgm:pt modelId="{10F0F223-DF72-416A-88AC-00A6E69B52AE}" type="pres">
      <dgm:prSet presAssocID="{30D1FD23-8C68-4E0F-8655-FDE260B233EB}" presName="spaceRect" presStyleCnt="0"/>
      <dgm:spPr/>
    </dgm:pt>
    <dgm:pt modelId="{7AE0E8BF-3015-4F12-8458-7179DE1943BA}" type="pres">
      <dgm:prSet presAssocID="{30D1FD23-8C68-4E0F-8655-FDE260B233EB}" presName="parTx" presStyleLbl="revTx" presStyleIdx="3" presStyleCnt="4">
        <dgm:presLayoutVars>
          <dgm:chMax val="0"/>
          <dgm:chPref val="0"/>
        </dgm:presLayoutVars>
      </dgm:prSet>
      <dgm:spPr/>
    </dgm:pt>
  </dgm:ptLst>
  <dgm:cxnLst>
    <dgm:cxn modelId="{F45B400B-F8B2-42CF-A5EA-E9D6340B4B49}" srcId="{CF29BE21-E10C-4160-AD89-925B3D51EE75}" destId="{30D1FD23-8C68-4E0F-8655-FDE260B233EB}" srcOrd="3" destOrd="0" parTransId="{487E9DA5-CB48-4DAA-8A75-81BA0F805D7A}" sibTransId="{138C595A-FF8A-44A5-A73F-9FF1C87A332C}"/>
    <dgm:cxn modelId="{E17DA41A-0C69-46C9-BCE3-F33A76A40BDB}" type="presOf" srcId="{BBD6F382-388E-47D9-BCBB-9C8B69C53EE1}" destId="{27BB9A75-8526-428E-893F-6D69A4D17189}" srcOrd="0" destOrd="0" presId="urn:microsoft.com/office/officeart/2018/2/layout/IconVerticalSolidList"/>
    <dgm:cxn modelId="{56CA472A-4203-458D-BB5D-377EE4184A58}" type="presOf" srcId="{30D1FD23-8C68-4E0F-8655-FDE260B233EB}" destId="{7AE0E8BF-3015-4F12-8458-7179DE1943BA}" srcOrd="0" destOrd="0" presId="urn:microsoft.com/office/officeart/2018/2/layout/IconVerticalSolidList"/>
    <dgm:cxn modelId="{DEFF1C47-2E05-4942-B99A-BB4222518BC9}" srcId="{CF29BE21-E10C-4160-AD89-925B3D51EE75}" destId="{7C03763E-BB7C-4F5B-9A21-44BE98118A42}" srcOrd="1" destOrd="0" parTransId="{8B836762-DDC9-42BD-A181-807B27A3AB5C}" sibTransId="{4F0C870A-C4CB-4588-A4E7-5490A4FE92E3}"/>
    <dgm:cxn modelId="{FD0B038E-251C-4F69-804A-44E85C1EC42F}" type="presOf" srcId="{CF29BE21-E10C-4160-AD89-925B3D51EE75}" destId="{6ABD50CA-03C6-4270-B54C-61E073C695E4}" srcOrd="0" destOrd="0" presId="urn:microsoft.com/office/officeart/2018/2/layout/IconVerticalSolidList"/>
    <dgm:cxn modelId="{1B5128C6-8D1B-40C6-B1B3-94FDFB2742BA}" type="presOf" srcId="{78CD387B-F5B0-4516-97C5-F816B9B35B6E}" destId="{4280B3CD-F5C9-487E-B448-626A00A3A60E}" srcOrd="0" destOrd="0" presId="urn:microsoft.com/office/officeart/2018/2/layout/IconVerticalSolidList"/>
    <dgm:cxn modelId="{20F4C8E4-6156-4DFE-9455-0EB44BC73516}" srcId="{CF29BE21-E10C-4160-AD89-925B3D51EE75}" destId="{BBD6F382-388E-47D9-BCBB-9C8B69C53EE1}" srcOrd="2" destOrd="0" parTransId="{31BEA54E-6A6D-4948-8D91-EF5C02950930}" sibTransId="{B99C0F9C-8C8F-4CE6-A186-4AD976119C3C}"/>
    <dgm:cxn modelId="{1A6027ED-A8BE-41EC-A918-A7C15BCD3B90}" type="presOf" srcId="{7C03763E-BB7C-4F5B-9A21-44BE98118A42}" destId="{32C6944D-0CF3-4074-B4C4-5F8343446031}" srcOrd="0" destOrd="0" presId="urn:microsoft.com/office/officeart/2018/2/layout/IconVerticalSolidList"/>
    <dgm:cxn modelId="{C978BDFD-6193-4E98-BFA5-2E15CA3B1C76}" srcId="{CF29BE21-E10C-4160-AD89-925B3D51EE75}" destId="{78CD387B-F5B0-4516-97C5-F816B9B35B6E}" srcOrd="0" destOrd="0" parTransId="{472A3C04-C1AB-4AF0-965B-F8ABCBF75F52}" sibTransId="{D15FCDCF-8646-4B14-9D5F-70D15BECFC6F}"/>
    <dgm:cxn modelId="{8832B2A2-8CF1-4A14-8EB4-E691003F6E07}" type="presParOf" srcId="{6ABD50CA-03C6-4270-B54C-61E073C695E4}" destId="{592F953A-E054-4285-9A73-6452219B0E07}" srcOrd="0" destOrd="0" presId="urn:microsoft.com/office/officeart/2018/2/layout/IconVerticalSolidList"/>
    <dgm:cxn modelId="{1BEE9EEE-A95A-4C58-8FAC-A683E3A274B8}" type="presParOf" srcId="{592F953A-E054-4285-9A73-6452219B0E07}" destId="{C367DEF5-A318-46C1-BE2B-9395F5F80AE3}" srcOrd="0" destOrd="0" presId="urn:microsoft.com/office/officeart/2018/2/layout/IconVerticalSolidList"/>
    <dgm:cxn modelId="{818AA41D-33F2-4C91-A30F-3A7159319277}" type="presParOf" srcId="{592F953A-E054-4285-9A73-6452219B0E07}" destId="{D3E8CE34-BFBE-45E7-BD7A-79C569F6F15C}" srcOrd="1" destOrd="0" presId="urn:microsoft.com/office/officeart/2018/2/layout/IconVerticalSolidList"/>
    <dgm:cxn modelId="{A1D13488-CCCC-437C-9319-8F012765A756}" type="presParOf" srcId="{592F953A-E054-4285-9A73-6452219B0E07}" destId="{4CB79733-1680-4B6B-8F7D-F1D8219B3699}" srcOrd="2" destOrd="0" presId="urn:microsoft.com/office/officeart/2018/2/layout/IconVerticalSolidList"/>
    <dgm:cxn modelId="{402AC1AD-800E-4158-B240-C6CD96AC0605}" type="presParOf" srcId="{592F953A-E054-4285-9A73-6452219B0E07}" destId="{4280B3CD-F5C9-487E-B448-626A00A3A60E}" srcOrd="3" destOrd="0" presId="urn:microsoft.com/office/officeart/2018/2/layout/IconVerticalSolidList"/>
    <dgm:cxn modelId="{CE26A28A-52EC-41BB-B655-9F708F95DBF4}" type="presParOf" srcId="{6ABD50CA-03C6-4270-B54C-61E073C695E4}" destId="{509AB45A-DD7F-4C5E-A40E-D391DC5DE9F7}" srcOrd="1" destOrd="0" presId="urn:microsoft.com/office/officeart/2018/2/layout/IconVerticalSolidList"/>
    <dgm:cxn modelId="{C055763F-4E0D-46DF-A114-2B12E0A193FB}" type="presParOf" srcId="{6ABD50CA-03C6-4270-B54C-61E073C695E4}" destId="{60591DB8-84FC-4E64-9091-4D715DF7F87B}" srcOrd="2" destOrd="0" presId="urn:microsoft.com/office/officeart/2018/2/layout/IconVerticalSolidList"/>
    <dgm:cxn modelId="{6EB772F9-E04D-4AA9-AC78-D24975363633}" type="presParOf" srcId="{60591DB8-84FC-4E64-9091-4D715DF7F87B}" destId="{CE7123C6-9AFB-4639-959E-B998588F2288}" srcOrd="0" destOrd="0" presId="urn:microsoft.com/office/officeart/2018/2/layout/IconVerticalSolidList"/>
    <dgm:cxn modelId="{2CEBE260-179A-45A2-9DD8-294CC1A84173}" type="presParOf" srcId="{60591DB8-84FC-4E64-9091-4D715DF7F87B}" destId="{CB4572B7-6D23-482D-9368-C54EA6F33DEA}" srcOrd="1" destOrd="0" presId="urn:microsoft.com/office/officeart/2018/2/layout/IconVerticalSolidList"/>
    <dgm:cxn modelId="{3E119B00-0B9E-4A1A-8081-CA530F5506FB}" type="presParOf" srcId="{60591DB8-84FC-4E64-9091-4D715DF7F87B}" destId="{A2A6CB7F-99D3-4504-B460-C8AD07E22BA6}" srcOrd="2" destOrd="0" presId="urn:microsoft.com/office/officeart/2018/2/layout/IconVerticalSolidList"/>
    <dgm:cxn modelId="{4652C529-26D2-44D7-9C71-83F315859929}" type="presParOf" srcId="{60591DB8-84FC-4E64-9091-4D715DF7F87B}" destId="{32C6944D-0CF3-4074-B4C4-5F8343446031}" srcOrd="3" destOrd="0" presId="urn:microsoft.com/office/officeart/2018/2/layout/IconVerticalSolidList"/>
    <dgm:cxn modelId="{1A26BB45-56CF-47E8-B79C-B22423004D17}" type="presParOf" srcId="{6ABD50CA-03C6-4270-B54C-61E073C695E4}" destId="{175735E5-BDC7-4D46-AD17-AFB28E379CEC}" srcOrd="3" destOrd="0" presId="urn:microsoft.com/office/officeart/2018/2/layout/IconVerticalSolidList"/>
    <dgm:cxn modelId="{654E415B-30A9-473F-B37D-F4AF049F9C6E}" type="presParOf" srcId="{6ABD50CA-03C6-4270-B54C-61E073C695E4}" destId="{40C65619-44D2-49EB-83BB-46544CC23324}" srcOrd="4" destOrd="0" presId="urn:microsoft.com/office/officeart/2018/2/layout/IconVerticalSolidList"/>
    <dgm:cxn modelId="{2080E870-14E6-40C2-A121-A06E0D6102CA}" type="presParOf" srcId="{40C65619-44D2-49EB-83BB-46544CC23324}" destId="{551E2CDB-DA45-446C-99EC-29CA1E4A71AC}" srcOrd="0" destOrd="0" presId="urn:microsoft.com/office/officeart/2018/2/layout/IconVerticalSolidList"/>
    <dgm:cxn modelId="{EFBF8063-6FAB-4B31-AB5D-905720B08952}" type="presParOf" srcId="{40C65619-44D2-49EB-83BB-46544CC23324}" destId="{D7CAF862-8C76-4FFE-917B-4ACB9B649977}" srcOrd="1" destOrd="0" presId="urn:microsoft.com/office/officeart/2018/2/layout/IconVerticalSolidList"/>
    <dgm:cxn modelId="{01F8015E-3B2F-4FC0-B2A9-BC8E9C05B106}" type="presParOf" srcId="{40C65619-44D2-49EB-83BB-46544CC23324}" destId="{B10391EC-B9F4-4DE8-8900-D49230826786}" srcOrd="2" destOrd="0" presId="urn:microsoft.com/office/officeart/2018/2/layout/IconVerticalSolidList"/>
    <dgm:cxn modelId="{1160C4D7-A75A-4935-87D9-765360594958}" type="presParOf" srcId="{40C65619-44D2-49EB-83BB-46544CC23324}" destId="{27BB9A75-8526-428E-893F-6D69A4D17189}" srcOrd="3" destOrd="0" presId="urn:microsoft.com/office/officeart/2018/2/layout/IconVerticalSolidList"/>
    <dgm:cxn modelId="{D7E6E405-78B7-4113-9EC5-1CFCB8B40BB5}" type="presParOf" srcId="{6ABD50CA-03C6-4270-B54C-61E073C695E4}" destId="{AC315A4A-CAB6-49A1-8091-BABF0AA0D843}" srcOrd="5" destOrd="0" presId="urn:microsoft.com/office/officeart/2018/2/layout/IconVerticalSolidList"/>
    <dgm:cxn modelId="{4EF2E5AB-3719-491B-A790-C0AEE5A57CB6}" type="presParOf" srcId="{6ABD50CA-03C6-4270-B54C-61E073C695E4}" destId="{DD51DA8E-BBFE-43F9-AF2F-56E21F4FC4B9}" srcOrd="6" destOrd="0" presId="urn:microsoft.com/office/officeart/2018/2/layout/IconVerticalSolidList"/>
    <dgm:cxn modelId="{F1C7CFB5-1B3C-4016-A665-5279C01298B7}" type="presParOf" srcId="{DD51DA8E-BBFE-43F9-AF2F-56E21F4FC4B9}" destId="{567C66F9-3DD8-45DD-B936-292A79FFEAB2}" srcOrd="0" destOrd="0" presId="urn:microsoft.com/office/officeart/2018/2/layout/IconVerticalSolidList"/>
    <dgm:cxn modelId="{8049D446-1C4C-43DB-80F2-635E5CBB600D}" type="presParOf" srcId="{DD51DA8E-BBFE-43F9-AF2F-56E21F4FC4B9}" destId="{B5135980-226D-4128-9140-92546E743004}" srcOrd="1" destOrd="0" presId="urn:microsoft.com/office/officeart/2018/2/layout/IconVerticalSolidList"/>
    <dgm:cxn modelId="{8E167FA4-55B1-4E79-8E5D-E9D985EBEB88}" type="presParOf" srcId="{DD51DA8E-BBFE-43F9-AF2F-56E21F4FC4B9}" destId="{10F0F223-DF72-416A-88AC-00A6E69B52AE}" srcOrd="2" destOrd="0" presId="urn:microsoft.com/office/officeart/2018/2/layout/IconVerticalSolidList"/>
    <dgm:cxn modelId="{89669A8D-0C66-491D-87FE-F7A282CA3AFC}" type="presParOf" srcId="{DD51DA8E-BBFE-43F9-AF2F-56E21F4FC4B9}" destId="{7AE0E8BF-3015-4F12-8458-7179DE1943B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8FE537E-74CF-4CEE-887A-203E16ACCDDE}"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09ABD1F8-8796-4535-A39D-E02A202823F2}">
      <dgm:prSet/>
      <dgm:spPr/>
      <dgm:t>
        <a:bodyPr/>
        <a:lstStyle/>
        <a:p>
          <a:r>
            <a:rPr lang="en-US" dirty="0"/>
            <a:t>Off-site infrastructure costs not related to utility hookups</a:t>
          </a:r>
        </a:p>
      </dgm:t>
    </dgm:pt>
    <dgm:pt modelId="{3E9E5FDD-722D-4FCC-AB27-E953B0266B70}" type="parTrans" cxnId="{2834B911-B3EF-4C94-98BC-33E1C81138A9}">
      <dgm:prSet/>
      <dgm:spPr/>
      <dgm:t>
        <a:bodyPr/>
        <a:lstStyle/>
        <a:p>
          <a:endParaRPr lang="en-US"/>
        </a:p>
      </dgm:t>
    </dgm:pt>
    <dgm:pt modelId="{A4D9A139-2587-4192-9082-FE9D3D6F2E73}" type="sibTrans" cxnId="{2834B911-B3EF-4C94-98BC-33E1C81138A9}">
      <dgm:prSet/>
      <dgm:spPr/>
      <dgm:t>
        <a:bodyPr/>
        <a:lstStyle/>
        <a:p>
          <a:endParaRPr lang="en-US"/>
        </a:p>
      </dgm:t>
    </dgm:pt>
    <dgm:pt modelId="{5AED44D3-B38F-47A5-804F-7C35D5736F4E}">
      <dgm:prSet/>
      <dgm:spPr/>
      <dgm:t>
        <a:bodyPr/>
        <a:lstStyle/>
        <a:p>
          <a:r>
            <a:rPr lang="en-US" dirty="0"/>
            <a:t>Ongoing operating and maintenance funding</a:t>
          </a:r>
        </a:p>
      </dgm:t>
    </dgm:pt>
    <dgm:pt modelId="{F3E667DC-8A6F-4A4E-BF49-5106C1CFD1C3}" type="parTrans" cxnId="{81F5B5DE-1C8C-4561-AC41-952E9907BABE}">
      <dgm:prSet/>
      <dgm:spPr/>
      <dgm:t>
        <a:bodyPr/>
        <a:lstStyle/>
        <a:p>
          <a:endParaRPr lang="en-US"/>
        </a:p>
      </dgm:t>
    </dgm:pt>
    <dgm:pt modelId="{BBECD78C-AB60-48EB-8231-F33B1CC4DCE6}" type="sibTrans" cxnId="{81F5B5DE-1C8C-4561-AC41-952E9907BABE}">
      <dgm:prSet/>
      <dgm:spPr/>
      <dgm:t>
        <a:bodyPr/>
        <a:lstStyle/>
        <a:p>
          <a:endParaRPr lang="en-US"/>
        </a:p>
      </dgm:t>
    </dgm:pt>
    <dgm:pt modelId="{9BAADD44-5779-495E-B95E-7804D88BD5B3}">
      <dgm:prSet/>
      <dgm:spPr/>
      <dgm:t>
        <a:bodyPr/>
        <a:lstStyle/>
        <a:p>
          <a:r>
            <a:rPr lang="en-US"/>
            <a:t>Rental assistance (project or tenant-based)</a:t>
          </a:r>
        </a:p>
      </dgm:t>
    </dgm:pt>
    <dgm:pt modelId="{D690FCB3-E1C1-4BB8-908C-10E72272EB1A}" type="parTrans" cxnId="{BCD46F1C-9988-4411-97AD-8A2EDE3DC8CD}">
      <dgm:prSet/>
      <dgm:spPr/>
      <dgm:t>
        <a:bodyPr/>
        <a:lstStyle/>
        <a:p>
          <a:endParaRPr lang="en-US"/>
        </a:p>
      </dgm:t>
    </dgm:pt>
    <dgm:pt modelId="{23BF863D-477F-4B71-A38A-745D23F3D089}" type="sibTrans" cxnId="{BCD46F1C-9988-4411-97AD-8A2EDE3DC8CD}">
      <dgm:prSet/>
      <dgm:spPr/>
      <dgm:t>
        <a:bodyPr/>
        <a:lstStyle/>
        <a:p>
          <a:endParaRPr lang="en-US"/>
        </a:p>
      </dgm:t>
    </dgm:pt>
    <dgm:pt modelId="{713CFD37-1227-403A-921D-45477ADCD8EA}">
      <dgm:prSet/>
      <dgm:spPr/>
      <dgm:t>
        <a:bodyPr/>
        <a:lstStyle/>
        <a:p>
          <a:r>
            <a:rPr lang="en-US" dirty="0"/>
            <a:t>Delinquent taxes or fees</a:t>
          </a:r>
        </a:p>
      </dgm:t>
    </dgm:pt>
    <dgm:pt modelId="{3C9271C2-7DE2-4D45-AC35-2B850EA05E79}" type="parTrans" cxnId="{2A728C04-BD30-4F02-AA91-7352BA4F735C}">
      <dgm:prSet/>
      <dgm:spPr/>
      <dgm:t>
        <a:bodyPr/>
        <a:lstStyle/>
        <a:p>
          <a:endParaRPr lang="en-US"/>
        </a:p>
      </dgm:t>
    </dgm:pt>
    <dgm:pt modelId="{4372BB02-5055-4DE8-A167-FE9A19FDCA38}" type="sibTrans" cxnId="{2A728C04-BD30-4F02-AA91-7352BA4F735C}">
      <dgm:prSet/>
      <dgm:spPr/>
      <dgm:t>
        <a:bodyPr/>
        <a:lstStyle/>
        <a:p>
          <a:endParaRPr lang="en-US"/>
        </a:p>
      </dgm:t>
    </dgm:pt>
    <dgm:pt modelId="{18485D97-D0E6-4F92-B215-76FA8325B22A}">
      <dgm:prSet/>
      <dgm:spPr/>
      <dgm:t>
        <a:bodyPr/>
        <a:lstStyle/>
        <a:p>
          <a:r>
            <a:rPr lang="en-US" dirty="0"/>
            <a:t>Equipment purchases</a:t>
          </a:r>
        </a:p>
      </dgm:t>
    </dgm:pt>
    <dgm:pt modelId="{81407F2E-8E4A-4B33-B686-65FD9CEC5114}" type="parTrans" cxnId="{7BE36BD7-63B2-4571-ABA2-B42B34F65887}">
      <dgm:prSet/>
      <dgm:spPr/>
      <dgm:t>
        <a:bodyPr/>
        <a:lstStyle/>
        <a:p>
          <a:endParaRPr lang="en-US"/>
        </a:p>
      </dgm:t>
    </dgm:pt>
    <dgm:pt modelId="{9AC7FFCE-935B-4096-8937-B16694E0CC55}" type="sibTrans" cxnId="{7BE36BD7-63B2-4571-ABA2-B42B34F65887}">
      <dgm:prSet/>
      <dgm:spPr/>
      <dgm:t>
        <a:bodyPr/>
        <a:lstStyle/>
        <a:p>
          <a:endParaRPr lang="en-US"/>
        </a:p>
      </dgm:t>
    </dgm:pt>
    <dgm:pt modelId="{8A012A47-972F-43C7-863D-95E095D18BEE}" type="pres">
      <dgm:prSet presAssocID="{C8FE537E-74CF-4CEE-887A-203E16ACCDDE}" presName="vert0" presStyleCnt="0">
        <dgm:presLayoutVars>
          <dgm:dir/>
          <dgm:animOne val="branch"/>
          <dgm:animLvl val="lvl"/>
        </dgm:presLayoutVars>
      </dgm:prSet>
      <dgm:spPr/>
    </dgm:pt>
    <dgm:pt modelId="{6C299624-973F-47BC-BF23-8D54D69F0425}" type="pres">
      <dgm:prSet presAssocID="{09ABD1F8-8796-4535-A39D-E02A202823F2}" presName="thickLine" presStyleLbl="alignNode1" presStyleIdx="0" presStyleCnt="5"/>
      <dgm:spPr/>
    </dgm:pt>
    <dgm:pt modelId="{799843CF-A636-437C-A38F-CA56180E4563}" type="pres">
      <dgm:prSet presAssocID="{09ABD1F8-8796-4535-A39D-E02A202823F2}" presName="horz1" presStyleCnt="0"/>
      <dgm:spPr/>
    </dgm:pt>
    <dgm:pt modelId="{531B6C43-CFE7-498F-AD2D-E9960680F62B}" type="pres">
      <dgm:prSet presAssocID="{09ABD1F8-8796-4535-A39D-E02A202823F2}" presName="tx1" presStyleLbl="revTx" presStyleIdx="0" presStyleCnt="5"/>
      <dgm:spPr/>
    </dgm:pt>
    <dgm:pt modelId="{D670D838-94BE-4670-9684-C29FEA493B7D}" type="pres">
      <dgm:prSet presAssocID="{09ABD1F8-8796-4535-A39D-E02A202823F2}" presName="vert1" presStyleCnt="0"/>
      <dgm:spPr/>
    </dgm:pt>
    <dgm:pt modelId="{B78A0FDE-A105-4E26-A2F5-BB88E9AE00A2}" type="pres">
      <dgm:prSet presAssocID="{5AED44D3-B38F-47A5-804F-7C35D5736F4E}" presName="thickLine" presStyleLbl="alignNode1" presStyleIdx="1" presStyleCnt="5"/>
      <dgm:spPr/>
    </dgm:pt>
    <dgm:pt modelId="{276E77DC-04CD-47D7-A430-2FACAEC41663}" type="pres">
      <dgm:prSet presAssocID="{5AED44D3-B38F-47A5-804F-7C35D5736F4E}" presName="horz1" presStyleCnt="0"/>
      <dgm:spPr/>
    </dgm:pt>
    <dgm:pt modelId="{A3C9310D-C480-4CAC-9B4D-E40E13D04FB2}" type="pres">
      <dgm:prSet presAssocID="{5AED44D3-B38F-47A5-804F-7C35D5736F4E}" presName="tx1" presStyleLbl="revTx" presStyleIdx="1" presStyleCnt="5"/>
      <dgm:spPr/>
    </dgm:pt>
    <dgm:pt modelId="{5FA87E3D-BD80-4793-BE5F-79D6AABEDC45}" type="pres">
      <dgm:prSet presAssocID="{5AED44D3-B38F-47A5-804F-7C35D5736F4E}" presName="vert1" presStyleCnt="0"/>
      <dgm:spPr/>
    </dgm:pt>
    <dgm:pt modelId="{A1E721CC-9736-4E3D-A5D0-6787001190AD}" type="pres">
      <dgm:prSet presAssocID="{9BAADD44-5779-495E-B95E-7804D88BD5B3}" presName="thickLine" presStyleLbl="alignNode1" presStyleIdx="2" presStyleCnt="5"/>
      <dgm:spPr/>
    </dgm:pt>
    <dgm:pt modelId="{3667AF78-0A7F-46A1-B36E-171C257DDF15}" type="pres">
      <dgm:prSet presAssocID="{9BAADD44-5779-495E-B95E-7804D88BD5B3}" presName="horz1" presStyleCnt="0"/>
      <dgm:spPr/>
    </dgm:pt>
    <dgm:pt modelId="{BDD6F763-FA79-4B25-B2B0-4883801D43D9}" type="pres">
      <dgm:prSet presAssocID="{9BAADD44-5779-495E-B95E-7804D88BD5B3}" presName="tx1" presStyleLbl="revTx" presStyleIdx="2" presStyleCnt="5"/>
      <dgm:spPr/>
    </dgm:pt>
    <dgm:pt modelId="{38A394A2-9705-48A2-9506-8B7825C3E97D}" type="pres">
      <dgm:prSet presAssocID="{9BAADD44-5779-495E-B95E-7804D88BD5B3}" presName="vert1" presStyleCnt="0"/>
      <dgm:spPr/>
    </dgm:pt>
    <dgm:pt modelId="{DD094BE3-DBC3-422B-A3B1-F181FC79F790}" type="pres">
      <dgm:prSet presAssocID="{713CFD37-1227-403A-921D-45477ADCD8EA}" presName="thickLine" presStyleLbl="alignNode1" presStyleIdx="3" presStyleCnt="5"/>
      <dgm:spPr/>
    </dgm:pt>
    <dgm:pt modelId="{2101D424-4C60-4507-B4BC-B03522B96D8F}" type="pres">
      <dgm:prSet presAssocID="{713CFD37-1227-403A-921D-45477ADCD8EA}" presName="horz1" presStyleCnt="0"/>
      <dgm:spPr/>
    </dgm:pt>
    <dgm:pt modelId="{9A37734B-5F20-4399-81C8-35B8F0AC55F3}" type="pres">
      <dgm:prSet presAssocID="{713CFD37-1227-403A-921D-45477ADCD8EA}" presName="tx1" presStyleLbl="revTx" presStyleIdx="3" presStyleCnt="5"/>
      <dgm:spPr/>
    </dgm:pt>
    <dgm:pt modelId="{9E75DA39-0FC2-4C1B-8B02-8D4778F7126A}" type="pres">
      <dgm:prSet presAssocID="{713CFD37-1227-403A-921D-45477ADCD8EA}" presName="vert1" presStyleCnt="0"/>
      <dgm:spPr/>
    </dgm:pt>
    <dgm:pt modelId="{FFE8A60C-57EA-46A1-AE7C-2397B9084252}" type="pres">
      <dgm:prSet presAssocID="{18485D97-D0E6-4F92-B215-76FA8325B22A}" presName="thickLine" presStyleLbl="alignNode1" presStyleIdx="4" presStyleCnt="5"/>
      <dgm:spPr/>
    </dgm:pt>
    <dgm:pt modelId="{3C844BE5-0FDA-4F1B-8732-610603F0BE85}" type="pres">
      <dgm:prSet presAssocID="{18485D97-D0E6-4F92-B215-76FA8325B22A}" presName="horz1" presStyleCnt="0"/>
      <dgm:spPr/>
    </dgm:pt>
    <dgm:pt modelId="{8FE12582-DCD2-4A6B-9D3F-42E02C53F00C}" type="pres">
      <dgm:prSet presAssocID="{18485D97-D0E6-4F92-B215-76FA8325B22A}" presName="tx1" presStyleLbl="revTx" presStyleIdx="4" presStyleCnt="5"/>
      <dgm:spPr/>
    </dgm:pt>
    <dgm:pt modelId="{CF21D78A-6FEE-4B1D-A635-894DB4F99485}" type="pres">
      <dgm:prSet presAssocID="{18485D97-D0E6-4F92-B215-76FA8325B22A}" presName="vert1" presStyleCnt="0"/>
      <dgm:spPr/>
    </dgm:pt>
  </dgm:ptLst>
  <dgm:cxnLst>
    <dgm:cxn modelId="{2A728C04-BD30-4F02-AA91-7352BA4F735C}" srcId="{C8FE537E-74CF-4CEE-887A-203E16ACCDDE}" destId="{713CFD37-1227-403A-921D-45477ADCD8EA}" srcOrd="3" destOrd="0" parTransId="{3C9271C2-7DE2-4D45-AC35-2B850EA05E79}" sibTransId="{4372BB02-5055-4DE8-A167-FE9A19FDCA38}"/>
    <dgm:cxn modelId="{2834B911-B3EF-4C94-98BC-33E1C81138A9}" srcId="{C8FE537E-74CF-4CEE-887A-203E16ACCDDE}" destId="{09ABD1F8-8796-4535-A39D-E02A202823F2}" srcOrd="0" destOrd="0" parTransId="{3E9E5FDD-722D-4FCC-AB27-E953B0266B70}" sibTransId="{A4D9A139-2587-4192-9082-FE9D3D6F2E73}"/>
    <dgm:cxn modelId="{BCD46F1C-9988-4411-97AD-8A2EDE3DC8CD}" srcId="{C8FE537E-74CF-4CEE-887A-203E16ACCDDE}" destId="{9BAADD44-5779-495E-B95E-7804D88BD5B3}" srcOrd="2" destOrd="0" parTransId="{D690FCB3-E1C1-4BB8-908C-10E72272EB1A}" sibTransId="{23BF863D-477F-4B71-A38A-745D23F3D089}"/>
    <dgm:cxn modelId="{9B2692A1-318F-43E3-A0C1-C281683D01AB}" type="presOf" srcId="{5AED44D3-B38F-47A5-804F-7C35D5736F4E}" destId="{A3C9310D-C480-4CAC-9B4D-E40E13D04FB2}" srcOrd="0" destOrd="0" presId="urn:microsoft.com/office/officeart/2008/layout/LinedList"/>
    <dgm:cxn modelId="{500F08C1-EC6B-425A-8E98-526D2A3E42E7}" type="presOf" srcId="{713CFD37-1227-403A-921D-45477ADCD8EA}" destId="{9A37734B-5F20-4399-81C8-35B8F0AC55F3}" srcOrd="0" destOrd="0" presId="urn:microsoft.com/office/officeart/2008/layout/LinedList"/>
    <dgm:cxn modelId="{D74E4BD1-1F4A-40C6-B571-11E793C007B2}" type="presOf" srcId="{9BAADD44-5779-495E-B95E-7804D88BD5B3}" destId="{BDD6F763-FA79-4B25-B2B0-4883801D43D9}" srcOrd="0" destOrd="0" presId="urn:microsoft.com/office/officeart/2008/layout/LinedList"/>
    <dgm:cxn modelId="{7BE36BD7-63B2-4571-ABA2-B42B34F65887}" srcId="{C8FE537E-74CF-4CEE-887A-203E16ACCDDE}" destId="{18485D97-D0E6-4F92-B215-76FA8325B22A}" srcOrd="4" destOrd="0" parTransId="{81407F2E-8E4A-4B33-B686-65FD9CEC5114}" sibTransId="{9AC7FFCE-935B-4096-8937-B16694E0CC55}"/>
    <dgm:cxn modelId="{81F5B5DE-1C8C-4561-AC41-952E9907BABE}" srcId="{C8FE537E-74CF-4CEE-887A-203E16ACCDDE}" destId="{5AED44D3-B38F-47A5-804F-7C35D5736F4E}" srcOrd="1" destOrd="0" parTransId="{F3E667DC-8A6F-4A4E-BF49-5106C1CFD1C3}" sibTransId="{BBECD78C-AB60-48EB-8231-F33B1CC4DCE6}"/>
    <dgm:cxn modelId="{41B36EF1-2A18-4F98-B278-B7933C45B9AC}" type="presOf" srcId="{18485D97-D0E6-4F92-B215-76FA8325B22A}" destId="{8FE12582-DCD2-4A6B-9D3F-42E02C53F00C}" srcOrd="0" destOrd="0" presId="urn:microsoft.com/office/officeart/2008/layout/LinedList"/>
    <dgm:cxn modelId="{F3F1B9F2-4736-46C6-93F5-16B1B649746F}" type="presOf" srcId="{C8FE537E-74CF-4CEE-887A-203E16ACCDDE}" destId="{8A012A47-972F-43C7-863D-95E095D18BEE}" srcOrd="0" destOrd="0" presId="urn:microsoft.com/office/officeart/2008/layout/LinedList"/>
    <dgm:cxn modelId="{65AC51F3-761D-4F08-87DF-3DDAC8006907}" type="presOf" srcId="{09ABD1F8-8796-4535-A39D-E02A202823F2}" destId="{531B6C43-CFE7-498F-AD2D-E9960680F62B}" srcOrd="0" destOrd="0" presId="urn:microsoft.com/office/officeart/2008/layout/LinedList"/>
    <dgm:cxn modelId="{1DEB5E4F-8088-4F2E-8144-649AD047CB41}" type="presParOf" srcId="{8A012A47-972F-43C7-863D-95E095D18BEE}" destId="{6C299624-973F-47BC-BF23-8D54D69F0425}" srcOrd="0" destOrd="0" presId="urn:microsoft.com/office/officeart/2008/layout/LinedList"/>
    <dgm:cxn modelId="{665DF2DD-06F9-4460-9D5F-469EEB70BBCD}" type="presParOf" srcId="{8A012A47-972F-43C7-863D-95E095D18BEE}" destId="{799843CF-A636-437C-A38F-CA56180E4563}" srcOrd="1" destOrd="0" presId="urn:microsoft.com/office/officeart/2008/layout/LinedList"/>
    <dgm:cxn modelId="{856ACCB7-5298-4FAB-93E2-076C26CCFC79}" type="presParOf" srcId="{799843CF-A636-437C-A38F-CA56180E4563}" destId="{531B6C43-CFE7-498F-AD2D-E9960680F62B}" srcOrd="0" destOrd="0" presId="urn:microsoft.com/office/officeart/2008/layout/LinedList"/>
    <dgm:cxn modelId="{181DA309-9B78-49DC-B489-0E199B6563B3}" type="presParOf" srcId="{799843CF-A636-437C-A38F-CA56180E4563}" destId="{D670D838-94BE-4670-9684-C29FEA493B7D}" srcOrd="1" destOrd="0" presId="urn:microsoft.com/office/officeart/2008/layout/LinedList"/>
    <dgm:cxn modelId="{C14C1434-C77C-4226-8D0B-6AA41D70BBAB}" type="presParOf" srcId="{8A012A47-972F-43C7-863D-95E095D18BEE}" destId="{B78A0FDE-A105-4E26-A2F5-BB88E9AE00A2}" srcOrd="2" destOrd="0" presId="urn:microsoft.com/office/officeart/2008/layout/LinedList"/>
    <dgm:cxn modelId="{415A1D88-08E2-423F-86E1-92DE7E8B38AC}" type="presParOf" srcId="{8A012A47-972F-43C7-863D-95E095D18BEE}" destId="{276E77DC-04CD-47D7-A430-2FACAEC41663}" srcOrd="3" destOrd="0" presId="urn:microsoft.com/office/officeart/2008/layout/LinedList"/>
    <dgm:cxn modelId="{45FEA031-1FFC-42E8-B3A0-6AECC5F38C0F}" type="presParOf" srcId="{276E77DC-04CD-47D7-A430-2FACAEC41663}" destId="{A3C9310D-C480-4CAC-9B4D-E40E13D04FB2}" srcOrd="0" destOrd="0" presId="urn:microsoft.com/office/officeart/2008/layout/LinedList"/>
    <dgm:cxn modelId="{108907CA-7BFB-41AB-AE0F-650374129EC4}" type="presParOf" srcId="{276E77DC-04CD-47D7-A430-2FACAEC41663}" destId="{5FA87E3D-BD80-4793-BE5F-79D6AABEDC45}" srcOrd="1" destOrd="0" presId="urn:microsoft.com/office/officeart/2008/layout/LinedList"/>
    <dgm:cxn modelId="{173DD4E1-5E62-466F-BF19-21A877E963AB}" type="presParOf" srcId="{8A012A47-972F-43C7-863D-95E095D18BEE}" destId="{A1E721CC-9736-4E3D-A5D0-6787001190AD}" srcOrd="4" destOrd="0" presId="urn:microsoft.com/office/officeart/2008/layout/LinedList"/>
    <dgm:cxn modelId="{A56F17FD-8714-49C1-9398-A3FA775A6B67}" type="presParOf" srcId="{8A012A47-972F-43C7-863D-95E095D18BEE}" destId="{3667AF78-0A7F-46A1-B36E-171C257DDF15}" srcOrd="5" destOrd="0" presId="urn:microsoft.com/office/officeart/2008/layout/LinedList"/>
    <dgm:cxn modelId="{D7EF46D7-B342-4F2D-BD6B-91F388596BE4}" type="presParOf" srcId="{3667AF78-0A7F-46A1-B36E-171C257DDF15}" destId="{BDD6F763-FA79-4B25-B2B0-4883801D43D9}" srcOrd="0" destOrd="0" presId="urn:microsoft.com/office/officeart/2008/layout/LinedList"/>
    <dgm:cxn modelId="{30A784D5-7E27-4DAC-9C32-180FBEF68214}" type="presParOf" srcId="{3667AF78-0A7F-46A1-B36E-171C257DDF15}" destId="{38A394A2-9705-48A2-9506-8B7825C3E97D}" srcOrd="1" destOrd="0" presId="urn:microsoft.com/office/officeart/2008/layout/LinedList"/>
    <dgm:cxn modelId="{60041745-0DC9-4914-8932-042C7CAB2675}" type="presParOf" srcId="{8A012A47-972F-43C7-863D-95E095D18BEE}" destId="{DD094BE3-DBC3-422B-A3B1-F181FC79F790}" srcOrd="6" destOrd="0" presId="urn:microsoft.com/office/officeart/2008/layout/LinedList"/>
    <dgm:cxn modelId="{02036D5B-2183-4BA7-B548-B451B4005FCB}" type="presParOf" srcId="{8A012A47-972F-43C7-863D-95E095D18BEE}" destId="{2101D424-4C60-4507-B4BC-B03522B96D8F}" srcOrd="7" destOrd="0" presId="urn:microsoft.com/office/officeart/2008/layout/LinedList"/>
    <dgm:cxn modelId="{92E57B1F-8CB4-4F20-BCF7-FAD377481A3D}" type="presParOf" srcId="{2101D424-4C60-4507-B4BC-B03522B96D8F}" destId="{9A37734B-5F20-4399-81C8-35B8F0AC55F3}" srcOrd="0" destOrd="0" presId="urn:microsoft.com/office/officeart/2008/layout/LinedList"/>
    <dgm:cxn modelId="{FA0B50C6-1077-48C7-B202-0606D24ADE77}" type="presParOf" srcId="{2101D424-4C60-4507-B4BC-B03522B96D8F}" destId="{9E75DA39-0FC2-4C1B-8B02-8D4778F7126A}" srcOrd="1" destOrd="0" presId="urn:microsoft.com/office/officeart/2008/layout/LinedList"/>
    <dgm:cxn modelId="{E0816459-FE41-406F-ADE5-CD392477F0F3}" type="presParOf" srcId="{8A012A47-972F-43C7-863D-95E095D18BEE}" destId="{FFE8A60C-57EA-46A1-AE7C-2397B9084252}" srcOrd="8" destOrd="0" presId="urn:microsoft.com/office/officeart/2008/layout/LinedList"/>
    <dgm:cxn modelId="{3A73F5F6-60A0-4F03-AD1C-BD1C1F6B7D6E}" type="presParOf" srcId="{8A012A47-972F-43C7-863D-95E095D18BEE}" destId="{3C844BE5-0FDA-4F1B-8732-610603F0BE85}" srcOrd="9" destOrd="0" presId="urn:microsoft.com/office/officeart/2008/layout/LinedList"/>
    <dgm:cxn modelId="{6DD5E187-DF10-455B-8000-247BDCC53BBC}" type="presParOf" srcId="{3C844BE5-0FDA-4F1B-8732-610603F0BE85}" destId="{8FE12582-DCD2-4A6B-9D3F-42E02C53F00C}" srcOrd="0" destOrd="0" presId="urn:microsoft.com/office/officeart/2008/layout/LinedList"/>
    <dgm:cxn modelId="{B343F3FB-CC29-4BAC-AE6C-3ECEFF904E77}" type="presParOf" srcId="{3C844BE5-0FDA-4F1B-8732-610603F0BE85}" destId="{CF21D78A-6FEE-4B1D-A635-894DB4F9948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5B73050-E030-4295-A4CD-5B79F660F7C0}"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C597EF31-128D-4CB0-BFAB-88553A7A8A5C}">
      <dgm:prSet/>
      <dgm:spPr/>
      <dgm:t>
        <a:bodyPr/>
        <a:lstStyle/>
        <a:p>
          <a:r>
            <a:rPr lang="en-US" dirty="0"/>
            <a:t>Refinancing (payoff of bridge financing is allowable if costs are eligible)</a:t>
          </a:r>
        </a:p>
      </dgm:t>
    </dgm:pt>
    <dgm:pt modelId="{4DC66130-4EEC-4E46-9794-D55B823054B6}" type="parTrans" cxnId="{782D3508-2419-411F-8B9F-5361EEC277ED}">
      <dgm:prSet/>
      <dgm:spPr/>
      <dgm:t>
        <a:bodyPr/>
        <a:lstStyle/>
        <a:p>
          <a:endParaRPr lang="en-US"/>
        </a:p>
      </dgm:t>
    </dgm:pt>
    <dgm:pt modelId="{8541D3F7-1F3A-428B-B6F6-5E2A16156A06}" type="sibTrans" cxnId="{782D3508-2419-411F-8B9F-5361EEC277ED}">
      <dgm:prSet/>
      <dgm:spPr/>
      <dgm:t>
        <a:bodyPr/>
        <a:lstStyle/>
        <a:p>
          <a:endParaRPr lang="en-US"/>
        </a:p>
      </dgm:t>
    </dgm:pt>
    <dgm:pt modelId="{426974EA-2F36-4007-8102-3BF9F34763D2}">
      <dgm:prSet/>
      <dgm:spPr/>
      <dgm:t>
        <a:bodyPr/>
        <a:lstStyle/>
        <a:p>
          <a:r>
            <a:rPr lang="en-US" dirty="0"/>
            <a:t>A project already assisted with HOME funds during the affordability period</a:t>
          </a:r>
        </a:p>
      </dgm:t>
    </dgm:pt>
    <dgm:pt modelId="{7577084D-E41E-464E-8F2A-467D3159B028}" type="parTrans" cxnId="{FB79A335-768C-4AB6-9C02-EC54AF18D183}">
      <dgm:prSet/>
      <dgm:spPr/>
      <dgm:t>
        <a:bodyPr/>
        <a:lstStyle/>
        <a:p>
          <a:endParaRPr lang="en-US"/>
        </a:p>
      </dgm:t>
    </dgm:pt>
    <dgm:pt modelId="{41494706-E55F-4F15-B670-EAA8137FB536}" type="sibTrans" cxnId="{FB79A335-768C-4AB6-9C02-EC54AF18D183}">
      <dgm:prSet/>
      <dgm:spPr/>
      <dgm:t>
        <a:bodyPr/>
        <a:lstStyle/>
        <a:p>
          <a:endParaRPr lang="en-US"/>
        </a:p>
      </dgm:t>
    </dgm:pt>
    <dgm:pt modelId="{957E79DC-40C7-4F17-8A4F-23962907378F}">
      <dgm:prSet/>
      <dgm:spPr/>
      <dgm:t>
        <a:bodyPr/>
        <a:lstStyle/>
        <a:p>
          <a:r>
            <a:rPr lang="en-US" dirty="0"/>
            <a:t>Capitalization of operating or replacement reserves</a:t>
          </a:r>
        </a:p>
      </dgm:t>
    </dgm:pt>
    <dgm:pt modelId="{FA4CC239-F1A2-4633-AD52-EA908270A66F}" type="parTrans" cxnId="{7789CF0C-0A77-4E28-8074-546D6E011A1E}">
      <dgm:prSet/>
      <dgm:spPr/>
      <dgm:t>
        <a:bodyPr/>
        <a:lstStyle/>
        <a:p>
          <a:endParaRPr lang="en-US"/>
        </a:p>
      </dgm:t>
    </dgm:pt>
    <dgm:pt modelId="{08806C98-7F9E-4472-8202-B39A079CBACB}" type="sibTrans" cxnId="{7789CF0C-0A77-4E28-8074-546D6E011A1E}">
      <dgm:prSet/>
      <dgm:spPr/>
      <dgm:t>
        <a:bodyPr/>
        <a:lstStyle/>
        <a:p>
          <a:endParaRPr lang="en-US"/>
        </a:p>
      </dgm:t>
    </dgm:pt>
    <dgm:pt modelId="{D8FB5166-1E57-42E5-9747-380A63C271B1}">
      <dgm:prSet/>
      <dgm:spPr/>
      <dgm:t>
        <a:bodyPr/>
        <a:lstStyle/>
        <a:p>
          <a:r>
            <a:rPr lang="en-US"/>
            <a:t>Pay for the acquisition of property owned by the applicant.</a:t>
          </a:r>
          <a:endParaRPr lang="en-US" dirty="0"/>
        </a:p>
      </dgm:t>
    </dgm:pt>
    <dgm:pt modelId="{894A66D3-F0CD-4723-B51F-0739F19BA306}" type="parTrans" cxnId="{7D82CE6D-B1E8-42E5-AF7C-C2337C67FE6A}">
      <dgm:prSet/>
      <dgm:spPr/>
      <dgm:t>
        <a:bodyPr/>
        <a:lstStyle/>
        <a:p>
          <a:endParaRPr lang="en-US"/>
        </a:p>
      </dgm:t>
    </dgm:pt>
    <dgm:pt modelId="{FF947E34-705C-4554-B105-C49FE0DFB7D6}" type="sibTrans" cxnId="{7D82CE6D-B1E8-42E5-AF7C-C2337C67FE6A}">
      <dgm:prSet/>
      <dgm:spPr/>
      <dgm:t>
        <a:bodyPr/>
        <a:lstStyle/>
        <a:p>
          <a:endParaRPr lang="en-US"/>
        </a:p>
      </dgm:t>
    </dgm:pt>
    <dgm:pt modelId="{4BE6B15A-D9BD-4B51-84B1-974F205D651E}" type="pres">
      <dgm:prSet presAssocID="{35B73050-E030-4295-A4CD-5B79F660F7C0}" presName="vert0" presStyleCnt="0">
        <dgm:presLayoutVars>
          <dgm:dir/>
          <dgm:animOne val="branch"/>
          <dgm:animLvl val="lvl"/>
        </dgm:presLayoutVars>
      </dgm:prSet>
      <dgm:spPr/>
    </dgm:pt>
    <dgm:pt modelId="{2F7062C7-1EF3-4025-9042-F69DEAF26EEF}" type="pres">
      <dgm:prSet presAssocID="{C597EF31-128D-4CB0-BFAB-88553A7A8A5C}" presName="thickLine" presStyleLbl="alignNode1" presStyleIdx="0" presStyleCnt="4"/>
      <dgm:spPr/>
    </dgm:pt>
    <dgm:pt modelId="{ED374893-3B0D-4FF9-9E45-8EB5BE4278AD}" type="pres">
      <dgm:prSet presAssocID="{C597EF31-128D-4CB0-BFAB-88553A7A8A5C}" presName="horz1" presStyleCnt="0"/>
      <dgm:spPr/>
    </dgm:pt>
    <dgm:pt modelId="{F90FE754-679F-4BC3-991B-16324773D14D}" type="pres">
      <dgm:prSet presAssocID="{C597EF31-128D-4CB0-BFAB-88553A7A8A5C}" presName="tx1" presStyleLbl="revTx" presStyleIdx="0" presStyleCnt="4"/>
      <dgm:spPr/>
    </dgm:pt>
    <dgm:pt modelId="{7C8BC628-A65B-4159-A54E-5E2B47E8D7EB}" type="pres">
      <dgm:prSet presAssocID="{C597EF31-128D-4CB0-BFAB-88553A7A8A5C}" presName="vert1" presStyleCnt="0"/>
      <dgm:spPr/>
    </dgm:pt>
    <dgm:pt modelId="{E8277BCF-B3D2-4ADD-AFB4-6D657CC1C1AF}" type="pres">
      <dgm:prSet presAssocID="{426974EA-2F36-4007-8102-3BF9F34763D2}" presName="thickLine" presStyleLbl="alignNode1" presStyleIdx="1" presStyleCnt="4"/>
      <dgm:spPr/>
    </dgm:pt>
    <dgm:pt modelId="{ACDF26F4-86D4-4E6C-B64D-3979D4CA6866}" type="pres">
      <dgm:prSet presAssocID="{426974EA-2F36-4007-8102-3BF9F34763D2}" presName="horz1" presStyleCnt="0"/>
      <dgm:spPr/>
    </dgm:pt>
    <dgm:pt modelId="{10047CD3-5E2F-4B10-A7F7-0574F57B5B96}" type="pres">
      <dgm:prSet presAssocID="{426974EA-2F36-4007-8102-3BF9F34763D2}" presName="tx1" presStyleLbl="revTx" presStyleIdx="1" presStyleCnt="4"/>
      <dgm:spPr/>
    </dgm:pt>
    <dgm:pt modelId="{1861609B-35EB-45B0-A7EC-E8D15D3A1942}" type="pres">
      <dgm:prSet presAssocID="{426974EA-2F36-4007-8102-3BF9F34763D2}" presName="vert1" presStyleCnt="0"/>
      <dgm:spPr/>
    </dgm:pt>
    <dgm:pt modelId="{2017AF5B-B6D8-4AC1-BA3E-45839C504915}" type="pres">
      <dgm:prSet presAssocID="{957E79DC-40C7-4F17-8A4F-23962907378F}" presName="thickLine" presStyleLbl="alignNode1" presStyleIdx="2" presStyleCnt="4"/>
      <dgm:spPr/>
    </dgm:pt>
    <dgm:pt modelId="{D0E54C37-62A8-4E08-B2C1-1E5D3E72696C}" type="pres">
      <dgm:prSet presAssocID="{957E79DC-40C7-4F17-8A4F-23962907378F}" presName="horz1" presStyleCnt="0"/>
      <dgm:spPr/>
    </dgm:pt>
    <dgm:pt modelId="{6F8FE51B-D259-45A7-AA85-E8536ACAA9A5}" type="pres">
      <dgm:prSet presAssocID="{957E79DC-40C7-4F17-8A4F-23962907378F}" presName="tx1" presStyleLbl="revTx" presStyleIdx="2" presStyleCnt="4"/>
      <dgm:spPr/>
    </dgm:pt>
    <dgm:pt modelId="{670EF811-4DF0-4446-BFEF-0F5B930F9DB0}" type="pres">
      <dgm:prSet presAssocID="{957E79DC-40C7-4F17-8A4F-23962907378F}" presName="vert1" presStyleCnt="0"/>
      <dgm:spPr/>
    </dgm:pt>
    <dgm:pt modelId="{ECAFD143-5540-4B82-88B8-34DBE340E1B4}" type="pres">
      <dgm:prSet presAssocID="{D8FB5166-1E57-42E5-9747-380A63C271B1}" presName="thickLine" presStyleLbl="alignNode1" presStyleIdx="3" presStyleCnt="4"/>
      <dgm:spPr/>
    </dgm:pt>
    <dgm:pt modelId="{E1B0D52B-630A-4A84-BEEC-8B116BBEBF58}" type="pres">
      <dgm:prSet presAssocID="{D8FB5166-1E57-42E5-9747-380A63C271B1}" presName="horz1" presStyleCnt="0"/>
      <dgm:spPr/>
    </dgm:pt>
    <dgm:pt modelId="{EC642664-45B8-4ED8-B4EE-196B8A6DF6B5}" type="pres">
      <dgm:prSet presAssocID="{D8FB5166-1E57-42E5-9747-380A63C271B1}" presName="tx1" presStyleLbl="revTx" presStyleIdx="3" presStyleCnt="4"/>
      <dgm:spPr/>
    </dgm:pt>
    <dgm:pt modelId="{07DD7369-3A0C-472E-B9C2-E10D4D5E76B9}" type="pres">
      <dgm:prSet presAssocID="{D8FB5166-1E57-42E5-9747-380A63C271B1}" presName="vert1" presStyleCnt="0"/>
      <dgm:spPr/>
    </dgm:pt>
  </dgm:ptLst>
  <dgm:cxnLst>
    <dgm:cxn modelId="{782D3508-2419-411F-8B9F-5361EEC277ED}" srcId="{35B73050-E030-4295-A4CD-5B79F660F7C0}" destId="{C597EF31-128D-4CB0-BFAB-88553A7A8A5C}" srcOrd="0" destOrd="0" parTransId="{4DC66130-4EEC-4E46-9794-D55B823054B6}" sibTransId="{8541D3F7-1F3A-428B-B6F6-5E2A16156A06}"/>
    <dgm:cxn modelId="{8E7AEC09-7B0C-4210-9239-6E932DD99A1A}" type="presOf" srcId="{C597EF31-128D-4CB0-BFAB-88553A7A8A5C}" destId="{F90FE754-679F-4BC3-991B-16324773D14D}" srcOrd="0" destOrd="0" presId="urn:microsoft.com/office/officeart/2008/layout/LinedList"/>
    <dgm:cxn modelId="{7789CF0C-0A77-4E28-8074-546D6E011A1E}" srcId="{35B73050-E030-4295-A4CD-5B79F660F7C0}" destId="{957E79DC-40C7-4F17-8A4F-23962907378F}" srcOrd="2" destOrd="0" parTransId="{FA4CC239-F1A2-4633-AD52-EA908270A66F}" sibTransId="{08806C98-7F9E-4472-8202-B39A079CBACB}"/>
    <dgm:cxn modelId="{58080816-B6EB-421B-A5B5-10D02AD6BDA6}" type="presOf" srcId="{D8FB5166-1E57-42E5-9747-380A63C271B1}" destId="{EC642664-45B8-4ED8-B4EE-196B8A6DF6B5}" srcOrd="0" destOrd="0" presId="urn:microsoft.com/office/officeart/2008/layout/LinedList"/>
    <dgm:cxn modelId="{ACFB4D16-6108-467C-A2B2-6736C4A80575}" type="presOf" srcId="{35B73050-E030-4295-A4CD-5B79F660F7C0}" destId="{4BE6B15A-D9BD-4B51-84B1-974F205D651E}" srcOrd="0" destOrd="0" presId="urn:microsoft.com/office/officeart/2008/layout/LinedList"/>
    <dgm:cxn modelId="{DE96CF17-0BDB-4ADD-B899-608EEC23C42D}" type="presOf" srcId="{426974EA-2F36-4007-8102-3BF9F34763D2}" destId="{10047CD3-5E2F-4B10-A7F7-0574F57B5B96}" srcOrd="0" destOrd="0" presId="urn:microsoft.com/office/officeart/2008/layout/LinedList"/>
    <dgm:cxn modelId="{FB79A335-768C-4AB6-9C02-EC54AF18D183}" srcId="{35B73050-E030-4295-A4CD-5B79F660F7C0}" destId="{426974EA-2F36-4007-8102-3BF9F34763D2}" srcOrd="1" destOrd="0" parTransId="{7577084D-E41E-464E-8F2A-467D3159B028}" sibTransId="{41494706-E55F-4F15-B670-EAA8137FB536}"/>
    <dgm:cxn modelId="{7D82CE6D-B1E8-42E5-AF7C-C2337C67FE6A}" srcId="{35B73050-E030-4295-A4CD-5B79F660F7C0}" destId="{D8FB5166-1E57-42E5-9747-380A63C271B1}" srcOrd="3" destOrd="0" parTransId="{894A66D3-F0CD-4723-B51F-0739F19BA306}" sibTransId="{FF947E34-705C-4554-B105-C49FE0DFB7D6}"/>
    <dgm:cxn modelId="{5380B4BC-2A6B-4F34-90E9-34FCDC03DE1A}" type="presOf" srcId="{957E79DC-40C7-4F17-8A4F-23962907378F}" destId="{6F8FE51B-D259-45A7-AA85-E8536ACAA9A5}" srcOrd="0" destOrd="0" presId="urn:microsoft.com/office/officeart/2008/layout/LinedList"/>
    <dgm:cxn modelId="{731F9ABD-A5A4-4380-8FD1-F51346CCEB13}" type="presParOf" srcId="{4BE6B15A-D9BD-4B51-84B1-974F205D651E}" destId="{2F7062C7-1EF3-4025-9042-F69DEAF26EEF}" srcOrd="0" destOrd="0" presId="urn:microsoft.com/office/officeart/2008/layout/LinedList"/>
    <dgm:cxn modelId="{C756472D-EB7C-4E32-9E47-BB3215C1F852}" type="presParOf" srcId="{4BE6B15A-D9BD-4B51-84B1-974F205D651E}" destId="{ED374893-3B0D-4FF9-9E45-8EB5BE4278AD}" srcOrd="1" destOrd="0" presId="urn:microsoft.com/office/officeart/2008/layout/LinedList"/>
    <dgm:cxn modelId="{03F5AADE-0862-47A1-970E-03E549FD8129}" type="presParOf" srcId="{ED374893-3B0D-4FF9-9E45-8EB5BE4278AD}" destId="{F90FE754-679F-4BC3-991B-16324773D14D}" srcOrd="0" destOrd="0" presId="urn:microsoft.com/office/officeart/2008/layout/LinedList"/>
    <dgm:cxn modelId="{6393B694-9D62-42EE-8947-98D3D5B9E40C}" type="presParOf" srcId="{ED374893-3B0D-4FF9-9E45-8EB5BE4278AD}" destId="{7C8BC628-A65B-4159-A54E-5E2B47E8D7EB}" srcOrd="1" destOrd="0" presId="urn:microsoft.com/office/officeart/2008/layout/LinedList"/>
    <dgm:cxn modelId="{971293C6-BCD0-4DD9-9576-2D027A9468CC}" type="presParOf" srcId="{4BE6B15A-D9BD-4B51-84B1-974F205D651E}" destId="{E8277BCF-B3D2-4ADD-AFB4-6D657CC1C1AF}" srcOrd="2" destOrd="0" presId="urn:microsoft.com/office/officeart/2008/layout/LinedList"/>
    <dgm:cxn modelId="{3CCF8A38-867B-4170-8325-DCB72627392F}" type="presParOf" srcId="{4BE6B15A-D9BD-4B51-84B1-974F205D651E}" destId="{ACDF26F4-86D4-4E6C-B64D-3979D4CA6866}" srcOrd="3" destOrd="0" presId="urn:microsoft.com/office/officeart/2008/layout/LinedList"/>
    <dgm:cxn modelId="{46BC0115-5712-4766-A0EE-EB327247FF5D}" type="presParOf" srcId="{ACDF26F4-86D4-4E6C-B64D-3979D4CA6866}" destId="{10047CD3-5E2F-4B10-A7F7-0574F57B5B96}" srcOrd="0" destOrd="0" presId="urn:microsoft.com/office/officeart/2008/layout/LinedList"/>
    <dgm:cxn modelId="{7BC9FEED-7209-4741-8525-8B3D5672AF27}" type="presParOf" srcId="{ACDF26F4-86D4-4E6C-B64D-3979D4CA6866}" destId="{1861609B-35EB-45B0-A7EC-E8D15D3A1942}" srcOrd="1" destOrd="0" presId="urn:microsoft.com/office/officeart/2008/layout/LinedList"/>
    <dgm:cxn modelId="{9C75B2B3-8887-45A5-AFD1-9D5C1CB4DDCA}" type="presParOf" srcId="{4BE6B15A-D9BD-4B51-84B1-974F205D651E}" destId="{2017AF5B-B6D8-4AC1-BA3E-45839C504915}" srcOrd="4" destOrd="0" presId="urn:microsoft.com/office/officeart/2008/layout/LinedList"/>
    <dgm:cxn modelId="{D6A53B3B-1735-4E43-A1DB-D0961B4C28B8}" type="presParOf" srcId="{4BE6B15A-D9BD-4B51-84B1-974F205D651E}" destId="{D0E54C37-62A8-4E08-B2C1-1E5D3E72696C}" srcOrd="5" destOrd="0" presId="urn:microsoft.com/office/officeart/2008/layout/LinedList"/>
    <dgm:cxn modelId="{6E134B41-CDC7-4A46-BF73-7474D44CE71E}" type="presParOf" srcId="{D0E54C37-62A8-4E08-B2C1-1E5D3E72696C}" destId="{6F8FE51B-D259-45A7-AA85-E8536ACAA9A5}" srcOrd="0" destOrd="0" presId="urn:microsoft.com/office/officeart/2008/layout/LinedList"/>
    <dgm:cxn modelId="{0847A38E-1FB5-41BC-A931-178D1D8E4307}" type="presParOf" srcId="{D0E54C37-62A8-4E08-B2C1-1E5D3E72696C}" destId="{670EF811-4DF0-4446-BFEF-0F5B930F9DB0}" srcOrd="1" destOrd="0" presId="urn:microsoft.com/office/officeart/2008/layout/LinedList"/>
    <dgm:cxn modelId="{E40543C8-0B6D-408C-81BA-7058628A2B9B}" type="presParOf" srcId="{4BE6B15A-D9BD-4B51-84B1-974F205D651E}" destId="{ECAFD143-5540-4B82-88B8-34DBE340E1B4}" srcOrd="6" destOrd="0" presId="urn:microsoft.com/office/officeart/2008/layout/LinedList"/>
    <dgm:cxn modelId="{3083E183-127E-4F07-A40D-F4E15CCA972A}" type="presParOf" srcId="{4BE6B15A-D9BD-4B51-84B1-974F205D651E}" destId="{E1B0D52B-630A-4A84-BEEC-8B116BBEBF58}" srcOrd="7" destOrd="0" presId="urn:microsoft.com/office/officeart/2008/layout/LinedList"/>
    <dgm:cxn modelId="{F1594268-50D5-4963-92D2-4114E42EF1D2}" type="presParOf" srcId="{E1B0D52B-630A-4A84-BEEC-8B116BBEBF58}" destId="{EC642664-45B8-4ED8-B4EE-196B8A6DF6B5}" srcOrd="0" destOrd="0" presId="urn:microsoft.com/office/officeart/2008/layout/LinedList"/>
    <dgm:cxn modelId="{99CF1C32-6AF2-4486-8102-4E4F6525E8A5}" type="presParOf" srcId="{E1B0D52B-630A-4A84-BEEC-8B116BBEBF58}" destId="{07DD7369-3A0C-472E-B9C2-E10D4D5E76B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707B099-A0E6-4809-B7FB-15843137263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953A8E4B-236E-4FBC-890D-302B58A1FC81}">
      <dgm:prSet custT="1"/>
      <dgm:spPr/>
      <dgm:t>
        <a:bodyPr/>
        <a:lstStyle/>
        <a:p>
          <a:r>
            <a:rPr lang="en-US" sz="2800" dirty="0"/>
            <a:t>Minimum of </a:t>
          </a:r>
          <a:r>
            <a:rPr lang="en-US" sz="2800" b="1" dirty="0"/>
            <a:t>2</a:t>
          </a:r>
          <a:r>
            <a:rPr lang="en-US" sz="2800" dirty="0"/>
            <a:t> services from </a:t>
          </a:r>
          <a:r>
            <a:rPr lang="en-US" sz="2800" b="1" dirty="0"/>
            <a:t>2</a:t>
          </a:r>
          <a:r>
            <a:rPr lang="en-US" sz="2800" dirty="0"/>
            <a:t> unrelated areas</a:t>
          </a:r>
        </a:p>
      </dgm:t>
    </dgm:pt>
    <dgm:pt modelId="{C7F8BB53-790F-4839-BBA7-66FC7E975D7E}" type="parTrans" cxnId="{95D7C7A5-52CB-4F55-B0C3-95EC4AD83879}">
      <dgm:prSet/>
      <dgm:spPr/>
      <dgm:t>
        <a:bodyPr/>
        <a:lstStyle/>
        <a:p>
          <a:endParaRPr lang="en-US" sz="2800"/>
        </a:p>
      </dgm:t>
    </dgm:pt>
    <dgm:pt modelId="{1E867562-9016-4C74-8B03-0AEF9B5B8610}" type="sibTrans" cxnId="{95D7C7A5-52CB-4F55-B0C3-95EC4AD83879}">
      <dgm:prSet/>
      <dgm:spPr/>
      <dgm:t>
        <a:bodyPr/>
        <a:lstStyle/>
        <a:p>
          <a:endParaRPr lang="en-US" sz="2800"/>
        </a:p>
      </dgm:t>
    </dgm:pt>
    <dgm:pt modelId="{799AD60E-F013-4703-BEF2-FF97CD0BB40B}">
      <dgm:prSet custT="1"/>
      <dgm:spPr/>
      <dgm:t>
        <a:bodyPr/>
        <a:lstStyle/>
        <a:p>
          <a:r>
            <a:rPr lang="en-US" sz="2800" b="1" dirty="0"/>
            <a:t>TWO</a:t>
          </a:r>
          <a:r>
            <a:rPr lang="en-US" sz="2800" dirty="0"/>
            <a:t> certification forms</a:t>
          </a:r>
        </a:p>
      </dgm:t>
    </dgm:pt>
    <dgm:pt modelId="{BFFCCCE7-BE0A-48E7-AD4F-406EC0CB0709}" type="parTrans" cxnId="{8443B1CF-CA36-4F1D-9D07-7EBD1A5FB58C}">
      <dgm:prSet/>
      <dgm:spPr/>
      <dgm:t>
        <a:bodyPr/>
        <a:lstStyle/>
        <a:p>
          <a:endParaRPr lang="en-US" sz="2800"/>
        </a:p>
      </dgm:t>
    </dgm:pt>
    <dgm:pt modelId="{CF3CA46B-B88A-43E2-92FB-9944A709BB01}" type="sibTrans" cxnId="{8443B1CF-CA36-4F1D-9D07-7EBD1A5FB58C}">
      <dgm:prSet/>
      <dgm:spPr/>
      <dgm:t>
        <a:bodyPr/>
        <a:lstStyle/>
        <a:p>
          <a:endParaRPr lang="en-US" sz="2800"/>
        </a:p>
      </dgm:t>
    </dgm:pt>
    <dgm:pt modelId="{FAF5583C-49EE-4743-AB4F-506F144793AE}">
      <dgm:prSet custT="1"/>
      <dgm:spPr/>
      <dgm:t>
        <a:bodyPr/>
        <a:lstStyle/>
        <a:p>
          <a:r>
            <a:rPr lang="en-US" sz="2800" dirty="0"/>
            <a:t>Samples of service areas</a:t>
          </a:r>
        </a:p>
      </dgm:t>
    </dgm:pt>
    <dgm:pt modelId="{AA04E3E3-7104-45BC-A584-0C8039E40E68}" type="parTrans" cxnId="{278A9994-4724-4AB0-9A15-2C0E01C4C38B}">
      <dgm:prSet/>
      <dgm:spPr/>
      <dgm:t>
        <a:bodyPr/>
        <a:lstStyle/>
        <a:p>
          <a:endParaRPr lang="en-US" sz="2800"/>
        </a:p>
      </dgm:t>
    </dgm:pt>
    <dgm:pt modelId="{B1AC8598-531E-4388-8C29-1661D685F53C}" type="sibTrans" cxnId="{278A9994-4724-4AB0-9A15-2C0E01C4C38B}">
      <dgm:prSet/>
      <dgm:spPr/>
      <dgm:t>
        <a:bodyPr/>
        <a:lstStyle/>
        <a:p>
          <a:endParaRPr lang="en-US" sz="2800"/>
        </a:p>
      </dgm:t>
    </dgm:pt>
    <dgm:pt modelId="{61900DD1-809C-481D-BE4A-5E0EA96A6F05}">
      <dgm:prSet custT="1"/>
      <dgm:spPr/>
      <dgm:t>
        <a:bodyPr/>
        <a:lstStyle/>
        <a:p>
          <a:r>
            <a:rPr lang="en-US" sz="2800" dirty="0"/>
            <a:t>Personal development</a:t>
          </a:r>
        </a:p>
      </dgm:t>
    </dgm:pt>
    <dgm:pt modelId="{76E8186B-7FAD-46FF-BBFA-4F43A6DD5D29}" type="parTrans" cxnId="{D0C49550-0CB2-4453-AC5D-C0C9D4335E3F}">
      <dgm:prSet/>
      <dgm:spPr/>
      <dgm:t>
        <a:bodyPr/>
        <a:lstStyle/>
        <a:p>
          <a:endParaRPr lang="en-US" sz="2800"/>
        </a:p>
      </dgm:t>
    </dgm:pt>
    <dgm:pt modelId="{0F06D4E7-B397-4528-8CBA-AD8E24E8B395}" type="sibTrans" cxnId="{D0C49550-0CB2-4453-AC5D-C0C9D4335E3F}">
      <dgm:prSet/>
      <dgm:spPr/>
      <dgm:t>
        <a:bodyPr/>
        <a:lstStyle/>
        <a:p>
          <a:endParaRPr lang="en-US" sz="2800"/>
        </a:p>
      </dgm:t>
    </dgm:pt>
    <dgm:pt modelId="{C8AF86DF-B538-426F-9973-626C6BF65714}">
      <dgm:prSet custT="1"/>
      <dgm:spPr/>
      <dgm:t>
        <a:bodyPr/>
        <a:lstStyle/>
        <a:p>
          <a:r>
            <a:rPr lang="en-US" sz="2800"/>
            <a:t>Child development</a:t>
          </a:r>
        </a:p>
      </dgm:t>
    </dgm:pt>
    <dgm:pt modelId="{128A70B5-B3DB-4875-8EEE-9FC4E38C8516}" type="parTrans" cxnId="{3A39665B-0012-4197-B82A-1BC7079C9CF1}">
      <dgm:prSet/>
      <dgm:spPr/>
      <dgm:t>
        <a:bodyPr/>
        <a:lstStyle/>
        <a:p>
          <a:endParaRPr lang="en-US" sz="2800"/>
        </a:p>
      </dgm:t>
    </dgm:pt>
    <dgm:pt modelId="{2E578354-D474-4C6D-96C6-82C519122342}" type="sibTrans" cxnId="{3A39665B-0012-4197-B82A-1BC7079C9CF1}">
      <dgm:prSet/>
      <dgm:spPr/>
      <dgm:t>
        <a:bodyPr/>
        <a:lstStyle/>
        <a:p>
          <a:endParaRPr lang="en-US" sz="2800"/>
        </a:p>
      </dgm:t>
    </dgm:pt>
    <dgm:pt modelId="{A658BDD6-A43C-4A81-9310-7066ADD1C7EF}">
      <dgm:prSet custT="1"/>
      <dgm:spPr/>
      <dgm:t>
        <a:bodyPr/>
        <a:lstStyle/>
        <a:p>
          <a:r>
            <a:rPr lang="en-US" sz="2800" dirty="0"/>
            <a:t>Counseling programs</a:t>
          </a:r>
        </a:p>
      </dgm:t>
    </dgm:pt>
    <dgm:pt modelId="{59211229-4F39-4742-B62D-959EB3F7C280}" type="parTrans" cxnId="{A80E5D10-946C-42AA-9236-39506A49C320}">
      <dgm:prSet/>
      <dgm:spPr/>
      <dgm:t>
        <a:bodyPr/>
        <a:lstStyle/>
        <a:p>
          <a:endParaRPr lang="en-US" sz="2800"/>
        </a:p>
      </dgm:t>
    </dgm:pt>
    <dgm:pt modelId="{40D8FDBE-7036-4F7C-8FBC-40A375AAEA51}" type="sibTrans" cxnId="{A80E5D10-946C-42AA-9236-39506A49C320}">
      <dgm:prSet/>
      <dgm:spPr/>
      <dgm:t>
        <a:bodyPr/>
        <a:lstStyle/>
        <a:p>
          <a:endParaRPr lang="en-US" sz="2800"/>
        </a:p>
      </dgm:t>
    </dgm:pt>
    <dgm:pt modelId="{502C8BBB-B10E-437F-AA91-BAB282061F63}">
      <dgm:prSet custT="1"/>
      <dgm:spPr/>
      <dgm:t>
        <a:bodyPr/>
        <a:lstStyle/>
        <a:p>
          <a:r>
            <a:rPr lang="en-US" sz="2800"/>
            <a:t>Community awareness events/activities</a:t>
          </a:r>
        </a:p>
      </dgm:t>
    </dgm:pt>
    <dgm:pt modelId="{1F37FB18-4532-450B-8CD8-8E39C7C3853A}" type="parTrans" cxnId="{B538C1FF-DE82-4413-9CA4-AA8ECE161C62}">
      <dgm:prSet/>
      <dgm:spPr/>
      <dgm:t>
        <a:bodyPr/>
        <a:lstStyle/>
        <a:p>
          <a:endParaRPr lang="en-US" sz="2800"/>
        </a:p>
      </dgm:t>
    </dgm:pt>
    <dgm:pt modelId="{ABDE9273-9F19-4C89-82D0-34A0881A9428}" type="sibTrans" cxnId="{B538C1FF-DE82-4413-9CA4-AA8ECE161C62}">
      <dgm:prSet/>
      <dgm:spPr/>
      <dgm:t>
        <a:bodyPr/>
        <a:lstStyle/>
        <a:p>
          <a:endParaRPr lang="en-US" sz="2800"/>
        </a:p>
      </dgm:t>
    </dgm:pt>
    <dgm:pt modelId="{60A74F27-60B9-4F0D-BF8D-3DF74D627131}" type="pres">
      <dgm:prSet presAssocID="{0707B099-A0E6-4809-B7FB-15843137263C}" presName="linear" presStyleCnt="0">
        <dgm:presLayoutVars>
          <dgm:dir/>
          <dgm:animLvl val="lvl"/>
          <dgm:resizeHandles val="exact"/>
        </dgm:presLayoutVars>
      </dgm:prSet>
      <dgm:spPr/>
    </dgm:pt>
    <dgm:pt modelId="{DCD973A5-0C9D-4D0D-967E-5F26B1C4A669}" type="pres">
      <dgm:prSet presAssocID="{953A8E4B-236E-4FBC-890D-302B58A1FC81}" presName="parentLin" presStyleCnt="0"/>
      <dgm:spPr/>
    </dgm:pt>
    <dgm:pt modelId="{C4D336CD-B428-4771-97FC-8C5B5555C9BA}" type="pres">
      <dgm:prSet presAssocID="{953A8E4B-236E-4FBC-890D-302B58A1FC81}" presName="parentLeftMargin" presStyleLbl="node1" presStyleIdx="0" presStyleCnt="3"/>
      <dgm:spPr/>
    </dgm:pt>
    <dgm:pt modelId="{3B7332B0-8988-4EFD-B077-0A4B21D38A77}" type="pres">
      <dgm:prSet presAssocID="{953A8E4B-236E-4FBC-890D-302B58A1FC81}" presName="parentText" presStyleLbl="node1" presStyleIdx="0" presStyleCnt="3" custScaleX="109515">
        <dgm:presLayoutVars>
          <dgm:chMax val="0"/>
          <dgm:bulletEnabled val="1"/>
        </dgm:presLayoutVars>
      </dgm:prSet>
      <dgm:spPr/>
    </dgm:pt>
    <dgm:pt modelId="{E37EB31E-201A-4CB7-8DFE-ADBBE221BEA5}" type="pres">
      <dgm:prSet presAssocID="{953A8E4B-236E-4FBC-890D-302B58A1FC81}" presName="negativeSpace" presStyleCnt="0"/>
      <dgm:spPr/>
    </dgm:pt>
    <dgm:pt modelId="{FEC3396D-375C-45E9-83ED-2A34DE24F0DD}" type="pres">
      <dgm:prSet presAssocID="{953A8E4B-236E-4FBC-890D-302B58A1FC81}" presName="childText" presStyleLbl="conFgAcc1" presStyleIdx="0" presStyleCnt="3">
        <dgm:presLayoutVars>
          <dgm:bulletEnabled val="1"/>
        </dgm:presLayoutVars>
      </dgm:prSet>
      <dgm:spPr/>
    </dgm:pt>
    <dgm:pt modelId="{6AD69C61-BAA1-42DD-8D17-EC6F938E2B51}" type="pres">
      <dgm:prSet presAssocID="{1E867562-9016-4C74-8B03-0AEF9B5B8610}" presName="spaceBetweenRectangles" presStyleCnt="0"/>
      <dgm:spPr/>
    </dgm:pt>
    <dgm:pt modelId="{F8274CC3-C233-4B7A-89B8-4BE8C28F5A5E}" type="pres">
      <dgm:prSet presAssocID="{799AD60E-F013-4703-BEF2-FF97CD0BB40B}" presName="parentLin" presStyleCnt="0"/>
      <dgm:spPr/>
    </dgm:pt>
    <dgm:pt modelId="{A6C1DB36-9EDC-474B-983B-35F483618DAD}" type="pres">
      <dgm:prSet presAssocID="{799AD60E-F013-4703-BEF2-FF97CD0BB40B}" presName="parentLeftMargin" presStyleLbl="node1" presStyleIdx="0" presStyleCnt="3"/>
      <dgm:spPr/>
    </dgm:pt>
    <dgm:pt modelId="{13B77364-F8A3-42B1-ADBA-11BDA6AC98FE}" type="pres">
      <dgm:prSet presAssocID="{799AD60E-F013-4703-BEF2-FF97CD0BB40B}" presName="parentText" presStyleLbl="node1" presStyleIdx="1" presStyleCnt="3" custScaleX="109810">
        <dgm:presLayoutVars>
          <dgm:chMax val="0"/>
          <dgm:bulletEnabled val="1"/>
        </dgm:presLayoutVars>
      </dgm:prSet>
      <dgm:spPr/>
    </dgm:pt>
    <dgm:pt modelId="{40B021C8-A102-407C-9721-328213E66E2F}" type="pres">
      <dgm:prSet presAssocID="{799AD60E-F013-4703-BEF2-FF97CD0BB40B}" presName="negativeSpace" presStyleCnt="0"/>
      <dgm:spPr/>
    </dgm:pt>
    <dgm:pt modelId="{87260DC6-1C6B-4D74-B36A-7680047BFC28}" type="pres">
      <dgm:prSet presAssocID="{799AD60E-F013-4703-BEF2-FF97CD0BB40B}" presName="childText" presStyleLbl="conFgAcc1" presStyleIdx="1" presStyleCnt="3">
        <dgm:presLayoutVars>
          <dgm:bulletEnabled val="1"/>
        </dgm:presLayoutVars>
      </dgm:prSet>
      <dgm:spPr/>
    </dgm:pt>
    <dgm:pt modelId="{AA1762B9-7F4A-4AD4-92DF-9C23E2B688C3}" type="pres">
      <dgm:prSet presAssocID="{CF3CA46B-B88A-43E2-92FB-9944A709BB01}" presName="spaceBetweenRectangles" presStyleCnt="0"/>
      <dgm:spPr/>
    </dgm:pt>
    <dgm:pt modelId="{86C6B441-F1BB-46E9-83F0-67CEE8FD0014}" type="pres">
      <dgm:prSet presAssocID="{FAF5583C-49EE-4743-AB4F-506F144793AE}" presName="parentLin" presStyleCnt="0"/>
      <dgm:spPr/>
    </dgm:pt>
    <dgm:pt modelId="{8E894BF8-4C52-4B6F-AC89-8DAFD4C9DC6F}" type="pres">
      <dgm:prSet presAssocID="{FAF5583C-49EE-4743-AB4F-506F144793AE}" presName="parentLeftMargin" presStyleLbl="node1" presStyleIdx="1" presStyleCnt="3"/>
      <dgm:spPr/>
    </dgm:pt>
    <dgm:pt modelId="{8A41EF1F-C59A-4A45-AE76-FDA2E4ACB48F}" type="pres">
      <dgm:prSet presAssocID="{FAF5583C-49EE-4743-AB4F-506F144793AE}" presName="parentText" presStyleLbl="node1" presStyleIdx="2" presStyleCnt="3" custScaleX="109810">
        <dgm:presLayoutVars>
          <dgm:chMax val="0"/>
          <dgm:bulletEnabled val="1"/>
        </dgm:presLayoutVars>
      </dgm:prSet>
      <dgm:spPr/>
    </dgm:pt>
    <dgm:pt modelId="{4B14A74D-C59D-4C82-BD4A-564D5B26DDDF}" type="pres">
      <dgm:prSet presAssocID="{FAF5583C-49EE-4743-AB4F-506F144793AE}" presName="negativeSpace" presStyleCnt="0"/>
      <dgm:spPr/>
    </dgm:pt>
    <dgm:pt modelId="{0DEBA14A-1189-431D-9423-E8CF78546419}" type="pres">
      <dgm:prSet presAssocID="{FAF5583C-49EE-4743-AB4F-506F144793AE}" presName="childText" presStyleLbl="conFgAcc1" presStyleIdx="2" presStyleCnt="3">
        <dgm:presLayoutVars>
          <dgm:bulletEnabled val="1"/>
        </dgm:presLayoutVars>
      </dgm:prSet>
      <dgm:spPr/>
    </dgm:pt>
  </dgm:ptLst>
  <dgm:cxnLst>
    <dgm:cxn modelId="{5E282201-2794-4562-8DF3-C374E0BCE1FB}" type="presOf" srcId="{FAF5583C-49EE-4743-AB4F-506F144793AE}" destId="{8E894BF8-4C52-4B6F-AC89-8DAFD4C9DC6F}" srcOrd="0" destOrd="0" presId="urn:microsoft.com/office/officeart/2005/8/layout/list1"/>
    <dgm:cxn modelId="{A80E5D10-946C-42AA-9236-39506A49C320}" srcId="{FAF5583C-49EE-4743-AB4F-506F144793AE}" destId="{A658BDD6-A43C-4A81-9310-7066ADD1C7EF}" srcOrd="2" destOrd="0" parTransId="{59211229-4F39-4742-B62D-959EB3F7C280}" sibTransId="{40D8FDBE-7036-4F7C-8FBC-40A375AAEA51}"/>
    <dgm:cxn modelId="{FE3D541B-23E1-450E-B3C5-EEEC751E33A2}" type="presOf" srcId="{799AD60E-F013-4703-BEF2-FF97CD0BB40B}" destId="{13B77364-F8A3-42B1-ADBA-11BDA6AC98FE}" srcOrd="1" destOrd="0" presId="urn:microsoft.com/office/officeart/2005/8/layout/list1"/>
    <dgm:cxn modelId="{CDEEC21B-CC2C-441B-8CE3-EEE2BAC1D3DE}" type="presOf" srcId="{C8AF86DF-B538-426F-9973-626C6BF65714}" destId="{0DEBA14A-1189-431D-9423-E8CF78546419}" srcOrd="0" destOrd="1" presId="urn:microsoft.com/office/officeart/2005/8/layout/list1"/>
    <dgm:cxn modelId="{09F3D838-8B62-46D0-A1D4-A8BE1A95AD6F}" type="presOf" srcId="{502C8BBB-B10E-437F-AA91-BAB282061F63}" destId="{0DEBA14A-1189-431D-9423-E8CF78546419}" srcOrd="0" destOrd="3" presId="urn:microsoft.com/office/officeart/2005/8/layout/list1"/>
    <dgm:cxn modelId="{3A39665B-0012-4197-B82A-1BC7079C9CF1}" srcId="{FAF5583C-49EE-4743-AB4F-506F144793AE}" destId="{C8AF86DF-B538-426F-9973-626C6BF65714}" srcOrd="1" destOrd="0" parTransId="{128A70B5-B3DB-4875-8EEE-9FC4E38C8516}" sibTransId="{2E578354-D474-4C6D-96C6-82C519122342}"/>
    <dgm:cxn modelId="{A808E365-A6B8-4302-A17A-E6B17B46ECB5}" type="presOf" srcId="{FAF5583C-49EE-4743-AB4F-506F144793AE}" destId="{8A41EF1F-C59A-4A45-AE76-FDA2E4ACB48F}" srcOrd="1" destOrd="0" presId="urn:microsoft.com/office/officeart/2005/8/layout/list1"/>
    <dgm:cxn modelId="{D0C49550-0CB2-4453-AC5D-C0C9D4335E3F}" srcId="{FAF5583C-49EE-4743-AB4F-506F144793AE}" destId="{61900DD1-809C-481D-BE4A-5E0EA96A6F05}" srcOrd="0" destOrd="0" parTransId="{76E8186B-7FAD-46FF-BBFA-4F43A6DD5D29}" sibTransId="{0F06D4E7-B397-4528-8CBA-AD8E24E8B395}"/>
    <dgm:cxn modelId="{C695B67C-1B22-41F5-8F71-ADE45D6D75A3}" type="presOf" srcId="{0707B099-A0E6-4809-B7FB-15843137263C}" destId="{60A74F27-60B9-4F0D-BF8D-3DF74D627131}" srcOrd="0" destOrd="0" presId="urn:microsoft.com/office/officeart/2005/8/layout/list1"/>
    <dgm:cxn modelId="{A0880584-6AC5-459A-BF35-40D366E700B5}" type="presOf" srcId="{A658BDD6-A43C-4A81-9310-7066ADD1C7EF}" destId="{0DEBA14A-1189-431D-9423-E8CF78546419}" srcOrd="0" destOrd="2" presId="urn:microsoft.com/office/officeart/2005/8/layout/list1"/>
    <dgm:cxn modelId="{278A9994-4724-4AB0-9A15-2C0E01C4C38B}" srcId="{0707B099-A0E6-4809-B7FB-15843137263C}" destId="{FAF5583C-49EE-4743-AB4F-506F144793AE}" srcOrd="2" destOrd="0" parTransId="{AA04E3E3-7104-45BC-A584-0C8039E40E68}" sibTransId="{B1AC8598-531E-4388-8C29-1661D685F53C}"/>
    <dgm:cxn modelId="{60D73DA2-3745-4D98-9B0A-1122F30CD2A7}" type="presOf" srcId="{799AD60E-F013-4703-BEF2-FF97CD0BB40B}" destId="{A6C1DB36-9EDC-474B-983B-35F483618DAD}" srcOrd="0" destOrd="0" presId="urn:microsoft.com/office/officeart/2005/8/layout/list1"/>
    <dgm:cxn modelId="{95D7C7A5-52CB-4F55-B0C3-95EC4AD83879}" srcId="{0707B099-A0E6-4809-B7FB-15843137263C}" destId="{953A8E4B-236E-4FBC-890D-302B58A1FC81}" srcOrd="0" destOrd="0" parTransId="{C7F8BB53-790F-4839-BBA7-66FC7E975D7E}" sibTransId="{1E867562-9016-4C74-8B03-0AEF9B5B8610}"/>
    <dgm:cxn modelId="{7CCDE5C5-2C95-43A0-AA20-D982DFC19476}" type="presOf" srcId="{61900DD1-809C-481D-BE4A-5E0EA96A6F05}" destId="{0DEBA14A-1189-431D-9423-E8CF78546419}" srcOrd="0" destOrd="0" presId="urn:microsoft.com/office/officeart/2005/8/layout/list1"/>
    <dgm:cxn modelId="{9FA0E1CA-2B7E-475E-A935-A119ADD149B7}" type="presOf" srcId="{953A8E4B-236E-4FBC-890D-302B58A1FC81}" destId="{3B7332B0-8988-4EFD-B077-0A4B21D38A77}" srcOrd="1" destOrd="0" presId="urn:microsoft.com/office/officeart/2005/8/layout/list1"/>
    <dgm:cxn modelId="{8443B1CF-CA36-4F1D-9D07-7EBD1A5FB58C}" srcId="{0707B099-A0E6-4809-B7FB-15843137263C}" destId="{799AD60E-F013-4703-BEF2-FF97CD0BB40B}" srcOrd="1" destOrd="0" parTransId="{BFFCCCE7-BE0A-48E7-AD4F-406EC0CB0709}" sibTransId="{CF3CA46B-B88A-43E2-92FB-9944A709BB01}"/>
    <dgm:cxn modelId="{250646DC-3829-446D-9ED6-DCDDF47E0306}" type="presOf" srcId="{953A8E4B-236E-4FBC-890D-302B58A1FC81}" destId="{C4D336CD-B428-4771-97FC-8C5B5555C9BA}" srcOrd="0" destOrd="0" presId="urn:microsoft.com/office/officeart/2005/8/layout/list1"/>
    <dgm:cxn modelId="{B538C1FF-DE82-4413-9CA4-AA8ECE161C62}" srcId="{FAF5583C-49EE-4743-AB4F-506F144793AE}" destId="{502C8BBB-B10E-437F-AA91-BAB282061F63}" srcOrd="3" destOrd="0" parTransId="{1F37FB18-4532-450B-8CD8-8E39C7C3853A}" sibTransId="{ABDE9273-9F19-4C89-82D0-34A0881A9428}"/>
    <dgm:cxn modelId="{C6760044-5313-4172-937B-0A415A934E1C}" type="presParOf" srcId="{60A74F27-60B9-4F0D-BF8D-3DF74D627131}" destId="{DCD973A5-0C9D-4D0D-967E-5F26B1C4A669}" srcOrd="0" destOrd="0" presId="urn:microsoft.com/office/officeart/2005/8/layout/list1"/>
    <dgm:cxn modelId="{88D08521-FC2C-4ADB-A5DB-91DF5C3FFF53}" type="presParOf" srcId="{DCD973A5-0C9D-4D0D-967E-5F26B1C4A669}" destId="{C4D336CD-B428-4771-97FC-8C5B5555C9BA}" srcOrd="0" destOrd="0" presId="urn:microsoft.com/office/officeart/2005/8/layout/list1"/>
    <dgm:cxn modelId="{71AF9506-53CA-4210-A152-714B7F4EEB79}" type="presParOf" srcId="{DCD973A5-0C9D-4D0D-967E-5F26B1C4A669}" destId="{3B7332B0-8988-4EFD-B077-0A4B21D38A77}" srcOrd="1" destOrd="0" presId="urn:microsoft.com/office/officeart/2005/8/layout/list1"/>
    <dgm:cxn modelId="{9A430E9A-98D8-43FA-9675-736F6E8716C0}" type="presParOf" srcId="{60A74F27-60B9-4F0D-BF8D-3DF74D627131}" destId="{E37EB31E-201A-4CB7-8DFE-ADBBE221BEA5}" srcOrd="1" destOrd="0" presId="urn:microsoft.com/office/officeart/2005/8/layout/list1"/>
    <dgm:cxn modelId="{B164EA33-B2D5-4A82-9436-83A49989C022}" type="presParOf" srcId="{60A74F27-60B9-4F0D-BF8D-3DF74D627131}" destId="{FEC3396D-375C-45E9-83ED-2A34DE24F0DD}" srcOrd="2" destOrd="0" presId="urn:microsoft.com/office/officeart/2005/8/layout/list1"/>
    <dgm:cxn modelId="{E3F40F0D-4761-4D25-9E84-F0EE761256D8}" type="presParOf" srcId="{60A74F27-60B9-4F0D-BF8D-3DF74D627131}" destId="{6AD69C61-BAA1-42DD-8D17-EC6F938E2B51}" srcOrd="3" destOrd="0" presId="urn:microsoft.com/office/officeart/2005/8/layout/list1"/>
    <dgm:cxn modelId="{2FBD06C1-EA3A-4830-8156-62366FB870AC}" type="presParOf" srcId="{60A74F27-60B9-4F0D-BF8D-3DF74D627131}" destId="{F8274CC3-C233-4B7A-89B8-4BE8C28F5A5E}" srcOrd="4" destOrd="0" presId="urn:microsoft.com/office/officeart/2005/8/layout/list1"/>
    <dgm:cxn modelId="{E624B50E-451A-4F2D-9F06-5D117F6C06C4}" type="presParOf" srcId="{F8274CC3-C233-4B7A-89B8-4BE8C28F5A5E}" destId="{A6C1DB36-9EDC-474B-983B-35F483618DAD}" srcOrd="0" destOrd="0" presId="urn:microsoft.com/office/officeart/2005/8/layout/list1"/>
    <dgm:cxn modelId="{42090F85-A3EB-4B34-A10E-7F4A22E27DCE}" type="presParOf" srcId="{F8274CC3-C233-4B7A-89B8-4BE8C28F5A5E}" destId="{13B77364-F8A3-42B1-ADBA-11BDA6AC98FE}" srcOrd="1" destOrd="0" presId="urn:microsoft.com/office/officeart/2005/8/layout/list1"/>
    <dgm:cxn modelId="{2BEF6623-5C9D-449A-AF57-36CFF43EEF9B}" type="presParOf" srcId="{60A74F27-60B9-4F0D-BF8D-3DF74D627131}" destId="{40B021C8-A102-407C-9721-328213E66E2F}" srcOrd="5" destOrd="0" presId="urn:microsoft.com/office/officeart/2005/8/layout/list1"/>
    <dgm:cxn modelId="{5816DD55-4ADC-4042-AD6C-7CA0ECEFE695}" type="presParOf" srcId="{60A74F27-60B9-4F0D-BF8D-3DF74D627131}" destId="{87260DC6-1C6B-4D74-B36A-7680047BFC28}" srcOrd="6" destOrd="0" presId="urn:microsoft.com/office/officeart/2005/8/layout/list1"/>
    <dgm:cxn modelId="{29FF03E4-01B6-49F4-8096-765B1510847F}" type="presParOf" srcId="{60A74F27-60B9-4F0D-BF8D-3DF74D627131}" destId="{AA1762B9-7F4A-4AD4-92DF-9C23E2B688C3}" srcOrd="7" destOrd="0" presId="urn:microsoft.com/office/officeart/2005/8/layout/list1"/>
    <dgm:cxn modelId="{EF30670F-91FF-412B-8806-FD458B7B0D2E}" type="presParOf" srcId="{60A74F27-60B9-4F0D-BF8D-3DF74D627131}" destId="{86C6B441-F1BB-46E9-83F0-67CEE8FD0014}" srcOrd="8" destOrd="0" presId="urn:microsoft.com/office/officeart/2005/8/layout/list1"/>
    <dgm:cxn modelId="{30F1D13B-D291-4070-B50A-B1D2D4A6D398}" type="presParOf" srcId="{86C6B441-F1BB-46E9-83F0-67CEE8FD0014}" destId="{8E894BF8-4C52-4B6F-AC89-8DAFD4C9DC6F}" srcOrd="0" destOrd="0" presId="urn:microsoft.com/office/officeart/2005/8/layout/list1"/>
    <dgm:cxn modelId="{ADF31832-473C-419A-A0C7-2BA80EF3C24C}" type="presParOf" srcId="{86C6B441-F1BB-46E9-83F0-67CEE8FD0014}" destId="{8A41EF1F-C59A-4A45-AE76-FDA2E4ACB48F}" srcOrd="1" destOrd="0" presId="urn:microsoft.com/office/officeart/2005/8/layout/list1"/>
    <dgm:cxn modelId="{8EF939F9-A491-4201-8E99-CED253192DBE}" type="presParOf" srcId="{60A74F27-60B9-4F0D-BF8D-3DF74D627131}" destId="{4B14A74D-C59D-4C82-BD4A-564D5B26DDDF}" srcOrd="9" destOrd="0" presId="urn:microsoft.com/office/officeart/2005/8/layout/list1"/>
    <dgm:cxn modelId="{8D5FDB13-6A16-4343-B310-738095D41478}" type="presParOf" srcId="{60A74F27-60B9-4F0D-BF8D-3DF74D627131}" destId="{0DEBA14A-1189-431D-9423-E8CF7854641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C6824EA-6382-48CC-AE40-6E3C5D57A84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D9A381E-0EDC-4B2C-AD02-B2EB926AEDB5}">
      <dgm:prSet custT="1"/>
      <dgm:spPr/>
      <dgm:t>
        <a:bodyPr/>
        <a:lstStyle/>
        <a:p>
          <a:r>
            <a:rPr lang="en-US" sz="2400" dirty="0">
              <a:latin typeface="Arial" panose="020B0604020202020204" pitchFamily="34" charset="0"/>
              <a:cs typeface="Arial" panose="020B0604020202020204" pitchFamily="34" charset="0"/>
            </a:rPr>
            <a:t>Letter of Commitment from Approved Service Provider Required </a:t>
          </a:r>
        </a:p>
      </dgm:t>
    </dgm:pt>
    <dgm:pt modelId="{2F45C124-927B-4176-AF39-8ABECBC4E98C}" type="parTrans" cxnId="{8066DCA4-3F2A-4271-B1CA-F472315894D7}">
      <dgm:prSet/>
      <dgm:spPr/>
      <dgm:t>
        <a:bodyPr/>
        <a:lstStyle/>
        <a:p>
          <a:endParaRPr lang="en-US"/>
        </a:p>
      </dgm:t>
    </dgm:pt>
    <dgm:pt modelId="{EB27035D-58C4-42E9-84D4-3B47C1BBA1AF}" type="sibTrans" cxnId="{8066DCA4-3F2A-4271-B1CA-F472315894D7}">
      <dgm:prSet/>
      <dgm:spPr/>
      <dgm:t>
        <a:bodyPr/>
        <a:lstStyle/>
        <a:p>
          <a:endParaRPr lang="en-US"/>
        </a:p>
      </dgm:t>
    </dgm:pt>
    <dgm:pt modelId="{BA07A237-DD4A-4F83-8FB8-F74E1451A007}" type="pres">
      <dgm:prSet presAssocID="{5C6824EA-6382-48CC-AE40-6E3C5D57A844}" presName="linear" presStyleCnt="0">
        <dgm:presLayoutVars>
          <dgm:animLvl val="lvl"/>
          <dgm:resizeHandles val="exact"/>
        </dgm:presLayoutVars>
      </dgm:prSet>
      <dgm:spPr/>
    </dgm:pt>
    <dgm:pt modelId="{F74DFDCD-C435-48D1-A889-6F6F27EEFABD}" type="pres">
      <dgm:prSet presAssocID="{4D9A381E-0EDC-4B2C-AD02-B2EB926AEDB5}" presName="parentText" presStyleLbl="node1" presStyleIdx="0" presStyleCnt="1" custLinFactY="-102034" custLinFactNeighborX="-1785" custLinFactNeighborY="-200000">
        <dgm:presLayoutVars>
          <dgm:chMax val="0"/>
          <dgm:bulletEnabled val="1"/>
        </dgm:presLayoutVars>
      </dgm:prSet>
      <dgm:spPr/>
    </dgm:pt>
  </dgm:ptLst>
  <dgm:cxnLst>
    <dgm:cxn modelId="{0931C313-6BDA-4DDE-8B64-D28F763B5C20}" type="presOf" srcId="{5C6824EA-6382-48CC-AE40-6E3C5D57A844}" destId="{BA07A237-DD4A-4F83-8FB8-F74E1451A007}" srcOrd="0" destOrd="0" presId="urn:microsoft.com/office/officeart/2005/8/layout/vList2"/>
    <dgm:cxn modelId="{36E17C76-9CD9-4465-8D0E-58E3C5571E65}" type="presOf" srcId="{4D9A381E-0EDC-4B2C-AD02-B2EB926AEDB5}" destId="{F74DFDCD-C435-48D1-A889-6F6F27EEFABD}" srcOrd="0" destOrd="0" presId="urn:microsoft.com/office/officeart/2005/8/layout/vList2"/>
    <dgm:cxn modelId="{8066DCA4-3F2A-4271-B1CA-F472315894D7}" srcId="{5C6824EA-6382-48CC-AE40-6E3C5D57A844}" destId="{4D9A381E-0EDC-4B2C-AD02-B2EB926AEDB5}" srcOrd="0" destOrd="0" parTransId="{2F45C124-927B-4176-AF39-8ABECBC4E98C}" sibTransId="{EB27035D-58C4-42E9-84D4-3B47C1BBA1AF}"/>
    <dgm:cxn modelId="{80AC59A3-B363-4EDC-B0BD-FB0BAFBB6805}" type="presParOf" srcId="{BA07A237-DD4A-4F83-8FB8-F74E1451A007}" destId="{F74DFDCD-C435-48D1-A889-6F6F27EEFABD}"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8E0E8B7-D0D6-465D-8CF2-6668F71176A1}" type="doc">
      <dgm:prSet loTypeId="urn:microsoft.com/office/officeart/2005/8/layout/hierarchy3" loCatId="hierarchy" qsTypeId="urn:microsoft.com/office/officeart/2005/8/quickstyle/simple1" qsCatId="simple" csTypeId="urn:microsoft.com/office/officeart/2005/8/colors/accent1_2" csCatId="accent1"/>
      <dgm:spPr/>
      <dgm:t>
        <a:bodyPr/>
        <a:lstStyle/>
        <a:p>
          <a:endParaRPr lang="en-US"/>
        </a:p>
      </dgm:t>
    </dgm:pt>
    <dgm:pt modelId="{ACE9C9C2-9361-4C26-BA39-F928475D9AB1}">
      <dgm:prSet/>
      <dgm:spPr/>
      <dgm:t>
        <a:bodyPr/>
        <a:lstStyle/>
        <a:p>
          <a:r>
            <a:rPr lang="en-US"/>
            <a:t>On letterhead</a:t>
          </a:r>
        </a:p>
      </dgm:t>
    </dgm:pt>
    <dgm:pt modelId="{3B90C41A-0FF6-4F43-8B42-BF098DA1E85A}" type="parTrans" cxnId="{D68B3685-3EB2-4B26-8787-16D2AD6E59A6}">
      <dgm:prSet/>
      <dgm:spPr/>
      <dgm:t>
        <a:bodyPr/>
        <a:lstStyle/>
        <a:p>
          <a:endParaRPr lang="en-US"/>
        </a:p>
      </dgm:t>
    </dgm:pt>
    <dgm:pt modelId="{BC349217-7230-4296-B0CD-BE916217478C}" type="sibTrans" cxnId="{D68B3685-3EB2-4B26-8787-16D2AD6E59A6}">
      <dgm:prSet/>
      <dgm:spPr/>
      <dgm:t>
        <a:bodyPr/>
        <a:lstStyle/>
        <a:p>
          <a:endParaRPr lang="en-US"/>
        </a:p>
      </dgm:t>
    </dgm:pt>
    <dgm:pt modelId="{9E805B79-18DF-49B2-B068-0CB519DD4DED}">
      <dgm:prSet/>
      <dgm:spPr/>
      <dgm:t>
        <a:bodyPr/>
        <a:lstStyle/>
        <a:p>
          <a:r>
            <a:rPr lang="en-US" dirty="0"/>
            <a:t>Signed by the owner or authorized signer</a:t>
          </a:r>
        </a:p>
      </dgm:t>
    </dgm:pt>
    <dgm:pt modelId="{6604070E-7C9F-4247-95CE-929F7DD79A56}" type="parTrans" cxnId="{ECF83AA8-F618-4CB5-81E3-5FA4636FE23A}">
      <dgm:prSet/>
      <dgm:spPr/>
      <dgm:t>
        <a:bodyPr/>
        <a:lstStyle/>
        <a:p>
          <a:endParaRPr lang="en-US"/>
        </a:p>
      </dgm:t>
    </dgm:pt>
    <dgm:pt modelId="{4CF4173A-665F-4CA9-B208-4C73F5F2227F}" type="sibTrans" cxnId="{ECF83AA8-F618-4CB5-81E3-5FA4636FE23A}">
      <dgm:prSet/>
      <dgm:spPr/>
      <dgm:t>
        <a:bodyPr/>
        <a:lstStyle/>
        <a:p>
          <a:endParaRPr lang="en-US"/>
        </a:p>
      </dgm:t>
    </dgm:pt>
    <dgm:pt modelId="{A9433252-4BEB-4533-B056-FEAB0557F22E}" type="pres">
      <dgm:prSet presAssocID="{B8E0E8B7-D0D6-465D-8CF2-6668F71176A1}" presName="diagram" presStyleCnt="0">
        <dgm:presLayoutVars>
          <dgm:chPref val="1"/>
          <dgm:dir/>
          <dgm:animOne val="branch"/>
          <dgm:animLvl val="lvl"/>
          <dgm:resizeHandles/>
        </dgm:presLayoutVars>
      </dgm:prSet>
      <dgm:spPr/>
    </dgm:pt>
    <dgm:pt modelId="{90181AA0-C988-4118-A6E7-1F29B092A23A}" type="pres">
      <dgm:prSet presAssocID="{ACE9C9C2-9361-4C26-BA39-F928475D9AB1}" presName="root" presStyleCnt="0"/>
      <dgm:spPr/>
    </dgm:pt>
    <dgm:pt modelId="{01AA4D09-E84D-45D1-B08E-143C392A5E70}" type="pres">
      <dgm:prSet presAssocID="{ACE9C9C2-9361-4C26-BA39-F928475D9AB1}" presName="rootComposite" presStyleCnt="0"/>
      <dgm:spPr/>
    </dgm:pt>
    <dgm:pt modelId="{FF5949D6-0C17-4AB1-AE93-0DDF74B33438}" type="pres">
      <dgm:prSet presAssocID="{ACE9C9C2-9361-4C26-BA39-F928475D9AB1}" presName="rootText" presStyleLbl="node1" presStyleIdx="0" presStyleCnt="2" custLinFactNeighborX="1168" custLinFactNeighborY="584"/>
      <dgm:spPr/>
    </dgm:pt>
    <dgm:pt modelId="{B7DE8948-D671-4F0F-8C52-B928AE2D8E22}" type="pres">
      <dgm:prSet presAssocID="{ACE9C9C2-9361-4C26-BA39-F928475D9AB1}" presName="rootConnector" presStyleLbl="node1" presStyleIdx="0" presStyleCnt="2"/>
      <dgm:spPr/>
    </dgm:pt>
    <dgm:pt modelId="{DD0B913F-E40D-4AD4-A6AE-03166BC7BB0E}" type="pres">
      <dgm:prSet presAssocID="{ACE9C9C2-9361-4C26-BA39-F928475D9AB1}" presName="childShape" presStyleCnt="0"/>
      <dgm:spPr/>
    </dgm:pt>
    <dgm:pt modelId="{65385648-EC7E-4342-90B1-3CD63E28E338}" type="pres">
      <dgm:prSet presAssocID="{9E805B79-18DF-49B2-B068-0CB519DD4DED}" presName="root" presStyleCnt="0"/>
      <dgm:spPr/>
    </dgm:pt>
    <dgm:pt modelId="{F627B3C1-976D-4B03-9D77-D3DD38B2A4B0}" type="pres">
      <dgm:prSet presAssocID="{9E805B79-18DF-49B2-B068-0CB519DD4DED}" presName="rootComposite" presStyleCnt="0"/>
      <dgm:spPr/>
    </dgm:pt>
    <dgm:pt modelId="{8365C108-40D2-47A1-BC8F-A568906EB9DE}" type="pres">
      <dgm:prSet presAssocID="{9E805B79-18DF-49B2-B068-0CB519DD4DED}" presName="rootText" presStyleLbl="node1" presStyleIdx="1" presStyleCnt="2"/>
      <dgm:spPr/>
    </dgm:pt>
    <dgm:pt modelId="{3DC44689-E50E-4750-B19B-AEA33AAA9378}" type="pres">
      <dgm:prSet presAssocID="{9E805B79-18DF-49B2-B068-0CB519DD4DED}" presName="rootConnector" presStyleLbl="node1" presStyleIdx="1" presStyleCnt="2"/>
      <dgm:spPr/>
    </dgm:pt>
    <dgm:pt modelId="{227E7236-FC0A-468D-97DD-7CF9C84BC001}" type="pres">
      <dgm:prSet presAssocID="{9E805B79-18DF-49B2-B068-0CB519DD4DED}" presName="childShape" presStyleCnt="0"/>
      <dgm:spPr/>
    </dgm:pt>
  </dgm:ptLst>
  <dgm:cxnLst>
    <dgm:cxn modelId="{97B32721-9DCA-422A-A40A-95C02196948F}" type="presOf" srcId="{9E805B79-18DF-49B2-B068-0CB519DD4DED}" destId="{3DC44689-E50E-4750-B19B-AEA33AAA9378}" srcOrd="1" destOrd="0" presId="urn:microsoft.com/office/officeart/2005/8/layout/hierarchy3"/>
    <dgm:cxn modelId="{A8FFED21-292B-4CBE-B9E1-7A4A084BBB06}" type="presOf" srcId="{ACE9C9C2-9361-4C26-BA39-F928475D9AB1}" destId="{B7DE8948-D671-4F0F-8C52-B928AE2D8E22}" srcOrd="1" destOrd="0" presId="urn:microsoft.com/office/officeart/2005/8/layout/hierarchy3"/>
    <dgm:cxn modelId="{91D73033-5AD7-4B30-897D-6AA7901D2E73}" type="presOf" srcId="{ACE9C9C2-9361-4C26-BA39-F928475D9AB1}" destId="{FF5949D6-0C17-4AB1-AE93-0DDF74B33438}" srcOrd="0" destOrd="0" presId="urn:microsoft.com/office/officeart/2005/8/layout/hierarchy3"/>
    <dgm:cxn modelId="{9A97E45E-BBF1-4B4A-9B6F-76AC4888FAD0}" type="presOf" srcId="{9E805B79-18DF-49B2-B068-0CB519DD4DED}" destId="{8365C108-40D2-47A1-BC8F-A568906EB9DE}" srcOrd="0" destOrd="0" presId="urn:microsoft.com/office/officeart/2005/8/layout/hierarchy3"/>
    <dgm:cxn modelId="{D68B3685-3EB2-4B26-8787-16D2AD6E59A6}" srcId="{B8E0E8B7-D0D6-465D-8CF2-6668F71176A1}" destId="{ACE9C9C2-9361-4C26-BA39-F928475D9AB1}" srcOrd="0" destOrd="0" parTransId="{3B90C41A-0FF6-4F43-8B42-BF098DA1E85A}" sibTransId="{BC349217-7230-4296-B0CD-BE916217478C}"/>
    <dgm:cxn modelId="{ECF83AA8-F618-4CB5-81E3-5FA4636FE23A}" srcId="{B8E0E8B7-D0D6-465D-8CF2-6668F71176A1}" destId="{9E805B79-18DF-49B2-B068-0CB519DD4DED}" srcOrd="1" destOrd="0" parTransId="{6604070E-7C9F-4247-95CE-929F7DD79A56}" sibTransId="{4CF4173A-665F-4CA9-B208-4C73F5F2227F}"/>
    <dgm:cxn modelId="{51095BAE-071A-4660-97FD-3C5685A655E0}" type="presOf" srcId="{B8E0E8B7-D0D6-465D-8CF2-6668F71176A1}" destId="{A9433252-4BEB-4533-B056-FEAB0557F22E}" srcOrd="0" destOrd="0" presId="urn:microsoft.com/office/officeart/2005/8/layout/hierarchy3"/>
    <dgm:cxn modelId="{6A6D6CF1-21FF-45B3-94C2-2562A5CD37B8}" type="presParOf" srcId="{A9433252-4BEB-4533-B056-FEAB0557F22E}" destId="{90181AA0-C988-4118-A6E7-1F29B092A23A}" srcOrd="0" destOrd="0" presId="urn:microsoft.com/office/officeart/2005/8/layout/hierarchy3"/>
    <dgm:cxn modelId="{DA4FF741-BEE4-4F3C-B88E-01AAA26035E1}" type="presParOf" srcId="{90181AA0-C988-4118-A6E7-1F29B092A23A}" destId="{01AA4D09-E84D-45D1-B08E-143C392A5E70}" srcOrd="0" destOrd="0" presId="urn:microsoft.com/office/officeart/2005/8/layout/hierarchy3"/>
    <dgm:cxn modelId="{8726F43E-84B8-4151-B0CC-62EA1D58F914}" type="presParOf" srcId="{01AA4D09-E84D-45D1-B08E-143C392A5E70}" destId="{FF5949D6-0C17-4AB1-AE93-0DDF74B33438}" srcOrd="0" destOrd="0" presId="urn:microsoft.com/office/officeart/2005/8/layout/hierarchy3"/>
    <dgm:cxn modelId="{E451B54D-20BC-488C-947A-1A63632FF528}" type="presParOf" srcId="{01AA4D09-E84D-45D1-B08E-143C392A5E70}" destId="{B7DE8948-D671-4F0F-8C52-B928AE2D8E22}" srcOrd="1" destOrd="0" presId="urn:microsoft.com/office/officeart/2005/8/layout/hierarchy3"/>
    <dgm:cxn modelId="{EAE92B27-EB0E-4487-9BA5-B77E7272EB1B}" type="presParOf" srcId="{90181AA0-C988-4118-A6E7-1F29B092A23A}" destId="{DD0B913F-E40D-4AD4-A6AE-03166BC7BB0E}" srcOrd="1" destOrd="0" presId="urn:microsoft.com/office/officeart/2005/8/layout/hierarchy3"/>
    <dgm:cxn modelId="{96C2D58C-313E-4970-BD3A-B895BF2B12AD}" type="presParOf" srcId="{A9433252-4BEB-4533-B056-FEAB0557F22E}" destId="{65385648-EC7E-4342-90B1-3CD63E28E338}" srcOrd="1" destOrd="0" presId="urn:microsoft.com/office/officeart/2005/8/layout/hierarchy3"/>
    <dgm:cxn modelId="{6DBFADBC-B2BC-4F82-8D66-D9C51F350A24}" type="presParOf" srcId="{65385648-EC7E-4342-90B1-3CD63E28E338}" destId="{F627B3C1-976D-4B03-9D77-D3DD38B2A4B0}" srcOrd="0" destOrd="0" presId="urn:microsoft.com/office/officeart/2005/8/layout/hierarchy3"/>
    <dgm:cxn modelId="{730482D4-CD85-4CA6-9DA3-22DE8E745486}" type="presParOf" srcId="{F627B3C1-976D-4B03-9D77-D3DD38B2A4B0}" destId="{8365C108-40D2-47A1-BC8F-A568906EB9DE}" srcOrd="0" destOrd="0" presId="urn:microsoft.com/office/officeart/2005/8/layout/hierarchy3"/>
    <dgm:cxn modelId="{BD842D3D-39C1-489C-A96B-C9A7D0096A22}" type="presParOf" srcId="{F627B3C1-976D-4B03-9D77-D3DD38B2A4B0}" destId="{3DC44689-E50E-4750-B19B-AEA33AAA9378}" srcOrd="1" destOrd="0" presId="urn:microsoft.com/office/officeart/2005/8/layout/hierarchy3"/>
    <dgm:cxn modelId="{91F292EE-6349-4850-BDAF-4C80977D4618}" type="presParOf" srcId="{65385648-EC7E-4342-90B1-3CD63E28E338}" destId="{227E7236-FC0A-468D-97DD-7CF9C84BC001}"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2082F95-5301-4101-AA13-51E66CE59B1C}"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24FC5D2F-64AB-443D-8FDE-A2AD273FA086}">
      <dgm:prSet/>
      <dgm:spPr/>
      <dgm:t>
        <a:bodyPr/>
        <a:lstStyle/>
        <a:p>
          <a:pPr>
            <a:lnSpc>
              <a:spcPct val="100000"/>
            </a:lnSpc>
          </a:pPr>
          <a:r>
            <a:rPr lang="en-US"/>
            <a:t>Rental housing needs of low to very-low-income households.</a:t>
          </a:r>
        </a:p>
      </dgm:t>
    </dgm:pt>
    <dgm:pt modelId="{5DA02954-563D-480D-A820-3CF2ACE12665}" type="parTrans" cxnId="{CBD4B5BB-8007-4F8B-BB0C-32959C83BED9}">
      <dgm:prSet/>
      <dgm:spPr/>
      <dgm:t>
        <a:bodyPr/>
        <a:lstStyle/>
        <a:p>
          <a:endParaRPr lang="en-US"/>
        </a:p>
      </dgm:t>
    </dgm:pt>
    <dgm:pt modelId="{B4E81A1F-CE60-4D78-9710-02572BD61BBB}" type="sibTrans" cxnId="{CBD4B5BB-8007-4F8B-BB0C-32959C83BED9}">
      <dgm:prSet/>
      <dgm:spPr/>
      <dgm:t>
        <a:bodyPr/>
        <a:lstStyle/>
        <a:p>
          <a:endParaRPr lang="en-US"/>
        </a:p>
      </dgm:t>
    </dgm:pt>
    <dgm:pt modelId="{FB43A365-A089-4607-BB3E-829E45797C12}">
      <dgm:prSet/>
      <dgm:spPr/>
      <dgm:t>
        <a:bodyPr/>
        <a:lstStyle/>
        <a:p>
          <a:pPr>
            <a:lnSpc>
              <a:spcPct val="100000"/>
            </a:lnSpc>
          </a:pPr>
          <a:r>
            <a:rPr lang="en-US"/>
            <a:t>Be located within priority areas defined by the State’s Consolidated Plan and/or low- and high-opportunity areas.</a:t>
          </a:r>
        </a:p>
      </dgm:t>
    </dgm:pt>
    <dgm:pt modelId="{EE5D086D-1290-4998-9078-636A64D663F4}" type="parTrans" cxnId="{D3E28618-49C3-4012-9E42-B00E9452BC45}">
      <dgm:prSet/>
      <dgm:spPr/>
      <dgm:t>
        <a:bodyPr/>
        <a:lstStyle/>
        <a:p>
          <a:endParaRPr lang="en-US"/>
        </a:p>
      </dgm:t>
    </dgm:pt>
    <dgm:pt modelId="{DD9BC6AE-DD22-4040-B87E-20D7FD65B3EB}" type="sibTrans" cxnId="{D3E28618-49C3-4012-9E42-B00E9452BC45}">
      <dgm:prSet/>
      <dgm:spPr/>
      <dgm:t>
        <a:bodyPr/>
        <a:lstStyle/>
        <a:p>
          <a:endParaRPr lang="en-US"/>
        </a:p>
      </dgm:t>
    </dgm:pt>
    <dgm:pt modelId="{FC95044B-0392-4B27-AFD8-22BFAB987A44}">
      <dgm:prSet/>
      <dgm:spPr/>
      <dgm:t>
        <a:bodyPr/>
        <a:lstStyle/>
        <a:p>
          <a:pPr>
            <a:lnSpc>
              <a:spcPct val="100000"/>
            </a:lnSpc>
          </a:pPr>
          <a:r>
            <a:rPr lang="en-US"/>
            <a:t>Documented need for housing affordable to lower-income households in the market area served by the project.</a:t>
          </a:r>
        </a:p>
      </dgm:t>
    </dgm:pt>
    <dgm:pt modelId="{F1821544-4C2C-4939-B2B5-F64A4C9747EB}" type="parTrans" cxnId="{F515837A-ACF0-4551-9C7F-973B3785F117}">
      <dgm:prSet/>
      <dgm:spPr/>
      <dgm:t>
        <a:bodyPr/>
        <a:lstStyle/>
        <a:p>
          <a:endParaRPr lang="en-US"/>
        </a:p>
      </dgm:t>
    </dgm:pt>
    <dgm:pt modelId="{B36402F0-8543-4859-9306-98401BA277C5}" type="sibTrans" cxnId="{F515837A-ACF0-4551-9C7F-973B3785F117}">
      <dgm:prSet/>
      <dgm:spPr/>
      <dgm:t>
        <a:bodyPr/>
        <a:lstStyle/>
        <a:p>
          <a:endParaRPr lang="en-US"/>
        </a:p>
      </dgm:t>
    </dgm:pt>
    <dgm:pt modelId="{EE1CEC35-95AB-4AEE-94B0-7092B100AFF4}">
      <dgm:prSet phldrT="[Text]" phldr="0"/>
      <dgm:spPr/>
      <dgm:t>
        <a:bodyPr/>
        <a:lstStyle/>
        <a:p>
          <a:pPr>
            <a:lnSpc>
              <a:spcPct val="100000"/>
            </a:lnSpc>
          </a:pPr>
          <a:r>
            <a:rPr lang="en-US" dirty="0"/>
            <a:t>Leveraging of funds from other sources</a:t>
          </a:r>
        </a:p>
      </dgm:t>
    </dgm:pt>
    <dgm:pt modelId="{534BFAB8-D6B4-47F4-9657-E3D5FCA469C3}" type="parTrans" cxnId="{DD6E0484-7ED5-4665-8AF7-FB1956D5DA55}">
      <dgm:prSet/>
      <dgm:spPr/>
      <dgm:t>
        <a:bodyPr/>
        <a:lstStyle/>
        <a:p>
          <a:endParaRPr lang="en-US"/>
        </a:p>
      </dgm:t>
    </dgm:pt>
    <dgm:pt modelId="{9A4051ED-3FEF-4A13-BBBB-8FEEB4FE616E}" type="sibTrans" cxnId="{DD6E0484-7ED5-4665-8AF7-FB1956D5DA55}">
      <dgm:prSet/>
      <dgm:spPr/>
      <dgm:t>
        <a:bodyPr/>
        <a:lstStyle/>
        <a:p>
          <a:endParaRPr lang="en-US"/>
        </a:p>
      </dgm:t>
    </dgm:pt>
    <dgm:pt modelId="{5CFB5CF4-A2A7-4514-AC58-07EDC91DF322}" type="pres">
      <dgm:prSet presAssocID="{72082F95-5301-4101-AA13-51E66CE59B1C}" presName="root" presStyleCnt="0">
        <dgm:presLayoutVars>
          <dgm:dir/>
          <dgm:resizeHandles val="exact"/>
        </dgm:presLayoutVars>
      </dgm:prSet>
      <dgm:spPr/>
    </dgm:pt>
    <dgm:pt modelId="{BCC02349-E3D0-4F4C-98D0-19B4EC10338C}" type="pres">
      <dgm:prSet presAssocID="{24FC5D2F-64AB-443D-8FDE-A2AD273FA086}" presName="compNode" presStyleCnt="0"/>
      <dgm:spPr/>
    </dgm:pt>
    <dgm:pt modelId="{066AECDB-3BC2-47E8-8DDF-3483B7A9DC77}" type="pres">
      <dgm:prSet presAssocID="{24FC5D2F-64AB-443D-8FDE-A2AD273FA086}" presName="bgRect" presStyleLbl="bgShp" presStyleIdx="0" presStyleCnt="4"/>
      <dgm:spPr/>
    </dgm:pt>
    <dgm:pt modelId="{1AEE6811-5E77-4B7F-9D95-3304CA2550EC}" type="pres">
      <dgm:prSet presAssocID="{24FC5D2F-64AB-443D-8FDE-A2AD273FA086}"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Suburban scene"/>
        </a:ext>
      </dgm:extLst>
    </dgm:pt>
    <dgm:pt modelId="{2413D753-634A-4E2A-8093-070BDBB2B332}" type="pres">
      <dgm:prSet presAssocID="{24FC5D2F-64AB-443D-8FDE-A2AD273FA086}" presName="spaceRect" presStyleCnt="0"/>
      <dgm:spPr/>
    </dgm:pt>
    <dgm:pt modelId="{1072777A-1F5C-4981-960D-17CDDAD6CA24}" type="pres">
      <dgm:prSet presAssocID="{24FC5D2F-64AB-443D-8FDE-A2AD273FA086}" presName="parTx" presStyleLbl="revTx" presStyleIdx="0" presStyleCnt="4">
        <dgm:presLayoutVars>
          <dgm:chMax val="0"/>
          <dgm:chPref val="0"/>
        </dgm:presLayoutVars>
      </dgm:prSet>
      <dgm:spPr/>
    </dgm:pt>
    <dgm:pt modelId="{C4B15764-F28E-4A22-A1A7-C6E7D96A03A6}" type="pres">
      <dgm:prSet presAssocID="{B4E81A1F-CE60-4D78-9710-02572BD61BBB}" presName="sibTrans" presStyleCnt="0"/>
      <dgm:spPr/>
    </dgm:pt>
    <dgm:pt modelId="{E91C5981-9F26-4ACE-805F-DA15A5136E53}" type="pres">
      <dgm:prSet presAssocID="{EE1CEC35-95AB-4AEE-94B0-7092B100AFF4}" presName="compNode" presStyleCnt="0"/>
      <dgm:spPr/>
    </dgm:pt>
    <dgm:pt modelId="{D1B37422-80B5-4A1E-9DA8-E24889451AD4}" type="pres">
      <dgm:prSet presAssocID="{EE1CEC35-95AB-4AEE-94B0-7092B100AFF4}" presName="bgRect" presStyleLbl="bgShp" presStyleIdx="1" presStyleCnt="4"/>
      <dgm:spPr/>
    </dgm:pt>
    <dgm:pt modelId="{A66E00AF-DED9-48F9-B5B4-9814EAA30A42}" type="pres">
      <dgm:prSet presAssocID="{EE1CEC35-95AB-4AEE-94B0-7092B100AFF4}" presName="iconRect" presStyleLbl="node1" presStyleIdx="1" presStyleCnt="4"/>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oney outline"/>
        </a:ext>
      </dgm:extLst>
    </dgm:pt>
    <dgm:pt modelId="{C6729D72-91D9-4756-8938-EB62D45A682E}" type="pres">
      <dgm:prSet presAssocID="{EE1CEC35-95AB-4AEE-94B0-7092B100AFF4}" presName="spaceRect" presStyleCnt="0"/>
      <dgm:spPr/>
    </dgm:pt>
    <dgm:pt modelId="{2DACB786-7BE3-4C82-B448-7D1B09CDB1BE}" type="pres">
      <dgm:prSet presAssocID="{EE1CEC35-95AB-4AEE-94B0-7092B100AFF4}" presName="parTx" presStyleLbl="revTx" presStyleIdx="1" presStyleCnt="4">
        <dgm:presLayoutVars>
          <dgm:chMax val="0"/>
          <dgm:chPref val="0"/>
        </dgm:presLayoutVars>
      </dgm:prSet>
      <dgm:spPr/>
    </dgm:pt>
    <dgm:pt modelId="{A4C1CBD7-5587-41DE-B1CD-127B8F6CEF60}" type="pres">
      <dgm:prSet presAssocID="{9A4051ED-3FEF-4A13-BBBB-8FEEB4FE616E}" presName="sibTrans" presStyleCnt="0"/>
      <dgm:spPr/>
    </dgm:pt>
    <dgm:pt modelId="{05026272-BB6E-42B7-8ED2-E44A639FC7E9}" type="pres">
      <dgm:prSet presAssocID="{FB43A365-A089-4607-BB3E-829E45797C12}" presName="compNode" presStyleCnt="0"/>
      <dgm:spPr/>
    </dgm:pt>
    <dgm:pt modelId="{4E1188E1-D83C-493D-80B6-A69FE9E78323}" type="pres">
      <dgm:prSet presAssocID="{FB43A365-A089-4607-BB3E-829E45797C12}" presName="bgRect" presStyleLbl="bgShp" presStyleIdx="2" presStyleCnt="4"/>
      <dgm:spPr/>
    </dgm:pt>
    <dgm:pt modelId="{A845A476-D6CE-4AF2-83EA-EB46005848B2}" type="pres">
      <dgm:prSet presAssocID="{FB43A365-A089-4607-BB3E-829E45797C12}"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Bullseye"/>
        </a:ext>
      </dgm:extLst>
    </dgm:pt>
    <dgm:pt modelId="{8684E64A-539F-4490-811E-86007539CD27}" type="pres">
      <dgm:prSet presAssocID="{FB43A365-A089-4607-BB3E-829E45797C12}" presName="spaceRect" presStyleCnt="0"/>
      <dgm:spPr/>
    </dgm:pt>
    <dgm:pt modelId="{DD4C1165-931F-436C-9F76-5F342DCDDF7C}" type="pres">
      <dgm:prSet presAssocID="{FB43A365-A089-4607-BB3E-829E45797C12}" presName="parTx" presStyleLbl="revTx" presStyleIdx="2" presStyleCnt="4">
        <dgm:presLayoutVars>
          <dgm:chMax val="0"/>
          <dgm:chPref val="0"/>
        </dgm:presLayoutVars>
      </dgm:prSet>
      <dgm:spPr/>
    </dgm:pt>
    <dgm:pt modelId="{1941E6A1-B2C5-4B29-8DDE-3CDA13E9F6AE}" type="pres">
      <dgm:prSet presAssocID="{DD9BC6AE-DD22-4040-B87E-20D7FD65B3EB}" presName="sibTrans" presStyleCnt="0"/>
      <dgm:spPr/>
    </dgm:pt>
    <dgm:pt modelId="{5519D456-86E2-4D42-BAA6-4D79330E648E}" type="pres">
      <dgm:prSet presAssocID="{FC95044B-0392-4B27-AFD8-22BFAB987A44}" presName="compNode" presStyleCnt="0"/>
      <dgm:spPr/>
    </dgm:pt>
    <dgm:pt modelId="{B9BFCC73-EE53-4F86-AA8E-62AC412F731F}" type="pres">
      <dgm:prSet presAssocID="{FC95044B-0392-4B27-AFD8-22BFAB987A44}" presName="bgRect" presStyleLbl="bgShp" presStyleIdx="3" presStyleCnt="4"/>
      <dgm:spPr/>
    </dgm:pt>
    <dgm:pt modelId="{C590A3BB-DA3F-4B9D-AC15-D266B0962D46}" type="pres">
      <dgm:prSet presAssocID="{FC95044B-0392-4B27-AFD8-22BFAB987A44}"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ouse"/>
        </a:ext>
      </dgm:extLst>
    </dgm:pt>
    <dgm:pt modelId="{0F704D19-745E-46CD-88BA-AED4981BBBFF}" type="pres">
      <dgm:prSet presAssocID="{FC95044B-0392-4B27-AFD8-22BFAB987A44}" presName="spaceRect" presStyleCnt="0"/>
      <dgm:spPr/>
    </dgm:pt>
    <dgm:pt modelId="{72B630F9-3625-4C98-BE7D-4E6946300551}" type="pres">
      <dgm:prSet presAssocID="{FC95044B-0392-4B27-AFD8-22BFAB987A44}" presName="parTx" presStyleLbl="revTx" presStyleIdx="3" presStyleCnt="4">
        <dgm:presLayoutVars>
          <dgm:chMax val="0"/>
          <dgm:chPref val="0"/>
        </dgm:presLayoutVars>
      </dgm:prSet>
      <dgm:spPr/>
    </dgm:pt>
  </dgm:ptLst>
  <dgm:cxnLst>
    <dgm:cxn modelId="{1158800A-F3DF-4E35-8559-D08531804009}" type="presOf" srcId="{FB43A365-A089-4607-BB3E-829E45797C12}" destId="{DD4C1165-931F-436C-9F76-5F342DCDDF7C}" srcOrd="0" destOrd="0" presId="urn:microsoft.com/office/officeart/2018/2/layout/IconVerticalSolidList"/>
    <dgm:cxn modelId="{D3E28618-49C3-4012-9E42-B00E9452BC45}" srcId="{72082F95-5301-4101-AA13-51E66CE59B1C}" destId="{FB43A365-A089-4607-BB3E-829E45797C12}" srcOrd="2" destOrd="0" parTransId="{EE5D086D-1290-4998-9078-636A64D663F4}" sibTransId="{DD9BC6AE-DD22-4040-B87E-20D7FD65B3EB}"/>
    <dgm:cxn modelId="{9546CB40-D08D-4876-B421-3529D9B2318E}" type="presOf" srcId="{EE1CEC35-95AB-4AEE-94B0-7092B100AFF4}" destId="{2DACB786-7BE3-4C82-B448-7D1B09CDB1BE}" srcOrd="0" destOrd="0" presId="urn:microsoft.com/office/officeart/2018/2/layout/IconVerticalSolidList"/>
    <dgm:cxn modelId="{F515837A-ACF0-4551-9C7F-973B3785F117}" srcId="{72082F95-5301-4101-AA13-51E66CE59B1C}" destId="{FC95044B-0392-4B27-AFD8-22BFAB987A44}" srcOrd="3" destOrd="0" parTransId="{F1821544-4C2C-4939-B2B5-F64A4C9747EB}" sibTransId="{B36402F0-8543-4859-9306-98401BA277C5}"/>
    <dgm:cxn modelId="{DD6E0484-7ED5-4665-8AF7-FB1956D5DA55}" srcId="{72082F95-5301-4101-AA13-51E66CE59B1C}" destId="{EE1CEC35-95AB-4AEE-94B0-7092B100AFF4}" srcOrd="1" destOrd="0" parTransId="{534BFAB8-D6B4-47F4-9657-E3D5FCA469C3}" sibTransId="{9A4051ED-3FEF-4A13-BBBB-8FEEB4FE616E}"/>
    <dgm:cxn modelId="{DD66798E-E1E3-4119-A708-0F5F988043BB}" type="presOf" srcId="{24FC5D2F-64AB-443D-8FDE-A2AD273FA086}" destId="{1072777A-1F5C-4981-960D-17CDDAD6CA24}" srcOrd="0" destOrd="0" presId="urn:microsoft.com/office/officeart/2018/2/layout/IconVerticalSolidList"/>
    <dgm:cxn modelId="{CBD4B5BB-8007-4F8B-BB0C-32959C83BED9}" srcId="{72082F95-5301-4101-AA13-51E66CE59B1C}" destId="{24FC5D2F-64AB-443D-8FDE-A2AD273FA086}" srcOrd="0" destOrd="0" parTransId="{5DA02954-563D-480D-A820-3CF2ACE12665}" sibTransId="{B4E81A1F-CE60-4D78-9710-02572BD61BBB}"/>
    <dgm:cxn modelId="{E67F24BE-BBCF-4363-A8DB-A77C92DF3226}" type="presOf" srcId="{72082F95-5301-4101-AA13-51E66CE59B1C}" destId="{5CFB5CF4-A2A7-4514-AC58-07EDC91DF322}" srcOrd="0" destOrd="0" presId="urn:microsoft.com/office/officeart/2018/2/layout/IconVerticalSolidList"/>
    <dgm:cxn modelId="{EB2E6DC6-E513-46A7-B04E-F99FEEDE91BE}" type="presOf" srcId="{FC95044B-0392-4B27-AFD8-22BFAB987A44}" destId="{72B630F9-3625-4C98-BE7D-4E6946300551}" srcOrd="0" destOrd="0" presId="urn:microsoft.com/office/officeart/2018/2/layout/IconVerticalSolidList"/>
    <dgm:cxn modelId="{326CB9A5-71B1-4A17-994C-412D0C3FCF54}" type="presParOf" srcId="{5CFB5CF4-A2A7-4514-AC58-07EDC91DF322}" destId="{BCC02349-E3D0-4F4C-98D0-19B4EC10338C}" srcOrd="0" destOrd="0" presId="urn:microsoft.com/office/officeart/2018/2/layout/IconVerticalSolidList"/>
    <dgm:cxn modelId="{4A95ECCB-C3E2-41A2-8D6C-EDB2A91881AB}" type="presParOf" srcId="{BCC02349-E3D0-4F4C-98D0-19B4EC10338C}" destId="{066AECDB-3BC2-47E8-8DDF-3483B7A9DC77}" srcOrd="0" destOrd="0" presId="urn:microsoft.com/office/officeart/2018/2/layout/IconVerticalSolidList"/>
    <dgm:cxn modelId="{1CC95B2A-CDB6-4DDE-91D9-1EDB25ED5CBE}" type="presParOf" srcId="{BCC02349-E3D0-4F4C-98D0-19B4EC10338C}" destId="{1AEE6811-5E77-4B7F-9D95-3304CA2550EC}" srcOrd="1" destOrd="0" presId="urn:microsoft.com/office/officeart/2018/2/layout/IconVerticalSolidList"/>
    <dgm:cxn modelId="{E00D36C6-8D59-4962-9B7D-3E139C207E56}" type="presParOf" srcId="{BCC02349-E3D0-4F4C-98D0-19B4EC10338C}" destId="{2413D753-634A-4E2A-8093-070BDBB2B332}" srcOrd="2" destOrd="0" presId="urn:microsoft.com/office/officeart/2018/2/layout/IconVerticalSolidList"/>
    <dgm:cxn modelId="{C8A19450-7929-4DF2-928A-600942CA5868}" type="presParOf" srcId="{BCC02349-E3D0-4F4C-98D0-19B4EC10338C}" destId="{1072777A-1F5C-4981-960D-17CDDAD6CA24}" srcOrd="3" destOrd="0" presId="urn:microsoft.com/office/officeart/2018/2/layout/IconVerticalSolidList"/>
    <dgm:cxn modelId="{E85C52F0-9D01-436A-AF1B-4AFE868021A6}" type="presParOf" srcId="{5CFB5CF4-A2A7-4514-AC58-07EDC91DF322}" destId="{C4B15764-F28E-4A22-A1A7-C6E7D96A03A6}" srcOrd="1" destOrd="0" presId="urn:microsoft.com/office/officeart/2018/2/layout/IconVerticalSolidList"/>
    <dgm:cxn modelId="{6BD9890F-B3B5-40AE-8D8C-F9FACA0351A3}" type="presParOf" srcId="{5CFB5CF4-A2A7-4514-AC58-07EDC91DF322}" destId="{E91C5981-9F26-4ACE-805F-DA15A5136E53}" srcOrd="2" destOrd="0" presId="urn:microsoft.com/office/officeart/2018/2/layout/IconVerticalSolidList"/>
    <dgm:cxn modelId="{CD7BECE8-03A0-4BEB-A538-ED0CADDCE82D}" type="presParOf" srcId="{E91C5981-9F26-4ACE-805F-DA15A5136E53}" destId="{D1B37422-80B5-4A1E-9DA8-E24889451AD4}" srcOrd="0" destOrd="0" presId="urn:microsoft.com/office/officeart/2018/2/layout/IconVerticalSolidList"/>
    <dgm:cxn modelId="{F1BFC6FB-2AC4-4C78-ABEB-32E741E13417}" type="presParOf" srcId="{E91C5981-9F26-4ACE-805F-DA15A5136E53}" destId="{A66E00AF-DED9-48F9-B5B4-9814EAA30A42}" srcOrd="1" destOrd="0" presId="urn:microsoft.com/office/officeart/2018/2/layout/IconVerticalSolidList"/>
    <dgm:cxn modelId="{2075E0E1-5B24-4459-876B-17A26A5FC3CF}" type="presParOf" srcId="{E91C5981-9F26-4ACE-805F-DA15A5136E53}" destId="{C6729D72-91D9-4756-8938-EB62D45A682E}" srcOrd="2" destOrd="0" presId="urn:microsoft.com/office/officeart/2018/2/layout/IconVerticalSolidList"/>
    <dgm:cxn modelId="{2622C10B-ADDB-4A92-B028-95575491DE59}" type="presParOf" srcId="{E91C5981-9F26-4ACE-805F-DA15A5136E53}" destId="{2DACB786-7BE3-4C82-B448-7D1B09CDB1BE}" srcOrd="3" destOrd="0" presId="urn:microsoft.com/office/officeart/2018/2/layout/IconVerticalSolidList"/>
    <dgm:cxn modelId="{5E7327FC-5D45-4522-87FA-062EF4B2D149}" type="presParOf" srcId="{5CFB5CF4-A2A7-4514-AC58-07EDC91DF322}" destId="{A4C1CBD7-5587-41DE-B1CD-127B8F6CEF60}" srcOrd="3" destOrd="0" presId="urn:microsoft.com/office/officeart/2018/2/layout/IconVerticalSolidList"/>
    <dgm:cxn modelId="{18EDEF46-2D35-4CD9-AA88-B23281806967}" type="presParOf" srcId="{5CFB5CF4-A2A7-4514-AC58-07EDC91DF322}" destId="{05026272-BB6E-42B7-8ED2-E44A639FC7E9}" srcOrd="4" destOrd="0" presId="urn:microsoft.com/office/officeart/2018/2/layout/IconVerticalSolidList"/>
    <dgm:cxn modelId="{CC2302B2-E217-4C9B-81F2-3151220FC5C9}" type="presParOf" srcId="{05026272-BB6E-42B7-8ED2-E44A639FC7E9}" destId="{4E1188E1-D83C-493D-80B6-A69FE9E78323}" srcOrd="0" destOrd="0" presId="urn:microsoft.com/office/officeart/2018/2/layout/IconVerticalSolidList"/>
    <dgm:cxn modelId="{517EF282-621D-4D2C-B2EB-015A40CFC522}" type="presParOf" srcId="{05026272-BB6E-42B7-8ED2-E44A639FC7E9}" destId="{A845A476-D6CE-4AF2-83EA-EB46005848B2}" srcOrd="1" destOrd="0" presId="urn:microsoft.com/office/officeart/2018/2/layout/IconVerticalSolidList"/>
    <dgm:cxn modelId="{DAB06049-21E3-470F-8794-F7B387F62DE5}" type="presParOf" srcId="{05026272-BB6E-42B7-8ED2-E44A639FC7E9}" destId="{8684E64A-539F-4490-811E-86007539CD27}" srcOrd="2" destOrd="0" presId="urn:microsoft.com/office/officeart/2018/2/layout/IconVerticalSolidList"/>
    <dgm:cxn modelId="{4F430E49-66BF-435A-9258-37D7338DE014}" type="presParOf" srcId="{05026272-BB6E-42B7-8ED2-E44A639FC7E9}" destId="{DD4C1165-931F-436C-9F76-5F342DCDDF7C}" srcOrd="3" destOrd="0" presId="urn:microsoft.com/office/officeart/2018/2/layout/IconVerticalSolidList"/>
    <dgm:cxn modelId="{58E899F0-64E0-477E-80FD-7AD7E975482C}" type="presParOf" srcId="{5CFB5CF4-A2A7-4514-AC58-07EDC91DF322}" destId="{1941E6A1-B2C5-4B29-8DDE-3CDA13E9F6AE}" srcOrd="5" destOrd="0" presId="urn:microsoft.com/office/officeart/2018/2/layout/IconVerticalSolidList"/>
    <dgm:cxn modelId="{57016B89-5CDF-41C3-A768-2BC1551C2672}" type="presParOf" srcId="{5CFB5CF4-A2A7-4514-AC58-07EDC91DF322}" destId="{5519D456-86E2-4D42-BAA6-4D79330E648E}" srcOrd="6" destOrd="0" presId="urn:microsoft.com/office/officeart/2018/2/layout/IconVerticalSolidList"/>
    <dgm:cxn modelId="{F80FE12F-759C-4BD4-AD00-3E2FB9AC6243}" type="presParOf" srcId="{5519D456-86E2-4D42-BAA6-4D79330E648E}" destId="{B9BFCC73-EE53-4F86-AA8E-62AC412F731F}" srcOrd="0" destOrd="0" presId="urn:microsoft.com/office/officeart/2018/2/layout/IconVerticalSolidList"/>
    <dgm:cxn modelId="{20F46B1D-96B7-425A-99EE-41C69F848434}" type="presParOf" srcId="{5519D456-86E2-4D42-BAA6-4D79330E648E}" destId="{C590A3BB-DA3F-4B9D-AC15-D266B0962D46}" srcOrd="1" destOrd="0" presId="urn:microsoft.com/office/officeart/2018/2/layout/IconVerticalSolidList"/>
    <dgm:cxn modelId="{97E022FB-4869-4388-A9CE-2BC55310E7C8}" type="presParOf" srcId="{5519D456-86E2-4D42-BAA6-4D79330E648E}" destId="{0F704D19-745E-46CD-88BA-AED4981BBBFF}" srcOrd="2" destOrd="0" presId="urn:microsoft.com/office/officeart/2018/2/layout/IconVerticalSolidList"/>
    <dgm:cxn modelId="{3151D56F-95D0-4F42-99F6-8A8058AED983}" type="presParOf" srcId="{5519D456-86E2-4D42-BAA6-4D79330E648E}" destId="{72B630F9-3625-4C98-BE7D-4E694630055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2465E1F-1242-4F52-993D-C7EE8507A18C}"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FBCF1458-D6D6-4A1B-91FA-56D0071A0640}">
      <dgm:prSet/>
      <dgm:spPr/>
      <dgm:t>
        <a:bodyPr/>
        <a:lstStyle/>
        <a:p>
          <a:pPr>
            <a:lnSpc>
              <a:spcPct val="100000"/>
            </a:lnSpc>
          </a:pPr>
          <a:r>
            <a:rPr lang="en-US"/>
            <a:t>Final award will be determined by performing a subsidy layering review</a:t>
          </a:r>
        </a:p>
      </dgm:t>
    </dgm:pt>
    <dgm:pt modelId="{ED3F5517-FE65-4599-A085-5F246AA1076A}" type="parTrans" cxnId="{3210B703-0BAC-4B3D-9FA5-7D823B95ED73}">
      <dgm:prSet/>
      <dgm:spPr/>
      <dgm:t>
        <a:bodyPr/>
        <a:lstStyle/>
        <a:p>
          <a:endParaRPr lang="en-US"/>
        </a:p>
      </dgm:t>
    </dgm:pt>
    <dgm:pt modelId="{C99DBC56-13D3-4988-AB26-555B403055D0}" type="sibTrans" cxnId="{3210B703-0BAC-4B3D-9FA5-7D823B95ED73}">
      <dgm:prSet/>
      <dgm:spPr/>
      <dgm:t>
        <a:bodyPr/>
        <a:lstStyle/>
        <a:p>
          <a:endParaRPr lang="en-US"/>
        </a:p>
      </dgm:t>
    </dgm:pt>
    <dgm:pt modelId="{633CA040-B50A-4BBC-823D-18CD2CC7B39D}">
      <dgm:prSet/>
      <dgm:spPr/>
      <dgm:t>
        <a:bodyPr/>
        <a:lstStyle/>
        <a:p>
          <a:pPr>
            <a:lnSpc>
              <a:spcPct val="100000"/>
            </a:lnSpc>
          </a:pPr>
          <a:r>
            <a:rPr lang="en-US"/>
            <a:t>Funds serve as gap financing between committed sources and the total development cost</a:t>
          </a:r>
        </a:p>
      </dgm:t>
    </dgm:pt>
    <dgm:pt modelId="{1808F916-CED5-41A2-9C26-92DD21C4A2E9}" type="parTrans" cxnId="{C0C4E75D-DE36-464A-9D10-D8D4DE62EC09}">
      <dgm:prSet/>
      <dgm:spPr/>
      <dgm:t>
        <a:bodyPr/>
        <a:lstStyle/>
        <a:p>
          <a:endParaRPr lang="en-US"/>
        </a:p>
      </dgm:t>
    </dgm:pt>
    <dgm:pt modelId="{BA35042F-5955-4E8F-931E-BC5A8FB02BAC}" type="sibTrans" cxnId="{C0C4E75D-DE36-464A-9D10-D8D4DE62EC09}">
      <dgm:prSet/>
      <dgm:spPr/>
      <dgm:t>
        <a:bodyPr/>
        <a:lstStyle/>
        <a:p>
          <a:endParaRPr lang="en-US"/>
        </a:p>
      </dgm:t>
    </dgm:pt>
    <dgm:pt modelId="{C586D726-0055-4423-BA9E-A27413C66B8E}">
      <dgm:prSet/>
      <dgm:spPr/>
      <dgm:t>
        <a:bodyPr/>
        <a:lstStyle/>
        <a:p>
          <a:pPr>
            <a:lnSpc>
              <a:spcPct val="100000"/>
            </a:lnSpc>
          </a:pPr>
          <a:r>
            <a:rPr lang="en-US" dirty="0"/>
            <a:t>Awards are loans with 15-year terms and amortization with payments limited to 20% of cash flow; 1.75% interest rate</a:t>
          </a:r>
        </a:p>
      </dgm:t>
    </dgm:pt>
    <dgm:pt modelId="{27444374-6397-47B1-8228-9018B34BB77B}" type="parTrans" cxnId="{140545F1-1561-42CA-954D-4E55A05169B6}">
      <dgm:prSet/>
      <dgm:spPr/>
      <dgm:t>
        <a:bodyPr/>
        <a:lstStyle/>
        <a:p>
          <a:endParaRPr lang="en-US"/>
        </a:p>
      </dgm:t>
    </dgm:pt>
    <dgm:pt modelId="{EB829161-C1F0-4194-86BD-460A69A9C63B}" type="sibTrans" cxnId="{140545F1-1561-42CA-954D-4E55A05169B6}">
      <dgm:prSet/>
      <dgm:spPr/>
      <dgm:t>
        <a:bodyPr/>
        <a:lstStyle/>
        <a:p>
          <a:endParaRPr lang="en-US"/>
        </a:p>
      </dgm:t>
    </dgm:pt>
    <dgm:pt modelId="{043F7F7E-7F6F-4A1E-AD3A-A2A4AA859E31}" type="pres">
      <dgm:prSet presAssocID="{B2465E1F-1242-4F52-993D-C7EE8507A18C}" presName="root" presStyleCnt="0">
        <dgm:presLayoutVars>
          <dgm:dir/>
          <dgm:resizeHandles val="exact"/>
        </dgm:presLayoutVars>
      </dgm:prSet>
      <dgm:spPr/>
    </dgm:pt>
    <dgm:pt modelId="{6D96814B-BADC-4E6A-9127-E5EB3E5BD09E}" type="pres">
      <dgm:prSet presAssocID="{FBCF1458-D6D6-4A1B-91FA-56D0071A0640}" presName="compNode" presStyleCnt="0"/>
      <dgm:spPr/>
    </dgm:pt>
    <dgm:pt modelId="{5C4DCE5A-CB9C-4B2E-9F31-A4961FA0C621}" type="pres">
      <dgm:prSet presAssocID="{FBCF1458-D6D6-4A1B-91FA-56D0071A0640}" presName="bgRect" presStyleLbl="bgShp" presStyleIdx="0" presStyleCnt="3" custLinFactNeighborY="-31826"/>
      <dgm:spPr/>
    </dgm:pt>
    <dgm:pt modelId="{F0269C1E-9BC3-4CC8-A173-204BBA094202}" type="pres">
      <dgm:prSet presAssocID="{FBCF1458-D6D6-4A1B-91FA-56D0071A0640}"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Ribbon"/>
        </a:ext>
      </dgm:extLst>
    </dgm:pt>
    <dgm:pt modelId="{7366A295-44A4-41F9-AAF7-FDB4AC13653D}" type="pres">
      <dgm:prSet presAssocID="{FBCF1458-D6D6-4A1B-91FA-56D0071A0640}" presName="spaceRect" presStyleCnt="0"/>
      <dgm:spPr/>
    </dgm:pt>
    <dgm:pt modelId="{A1BA0D70-4745-471C-A3A8-580D9FF0BB45}" type="pres">
      <dgm:prSet presAssocID="{FBCF1458-D6D6-4A1B-91FA-56D0071A0640}" presName="parTx" presStyleLbl="revTx" presStyleIdx="0" presStyleCnt="3">
        <dgm:presLayoutVars>
          <dgm:chMax val="0"/>
          <dgm:chPref val="0"/>
        </dgm:presLayoutVars>
      </dgm:prSet>
      <dgm:spPr/>
    </dgm:pt>
    <dgm:pt modelId="{CAA996FB-7954-4DFF-B801-D03F8AE6F5C7}" type="pres">
      <dgm:prSet presAssocID="{C99DBC56-13D3-4988-AB26-555B403055D0}" presName="sibTrans" presStyleCnt="0"/>
      <dgm:spPr/>
    </dgm:pt>
    <dgm:pt modelId="{CAAF2EF7-E210-4C4B-B527-9DB1E3CDB80D}" type="pres">
      <dgm:prSet presAssocID="{633CA040-B50A-4BBC-823D-18CD2CC7B39D}" presName="compNode" presStyleCnt="0"/>
      <dgm:spPr/>
    </dgm:pt>
    <dgm:pt modelId="{FC029023-9B75-4312-B96C-AA8C4859A782}" type="pres">
      <dgm:prSet presAssocID="{633CA040-B50A-4BBC-823D-18CD2CC7B39D}" presName="bgRect" presStyleLbl="bgShp" presStyleIdx="1" presStyleCnt="3"/>
      <dgm:spPr/>
    </dgm:pt>
    <dgm:pt modelId="{A8F014B8-EC23-45D6-BE52-54A5A14A57AC}" type="pres">
      <dgm:prSet presAssocID="{633CA040-B50A-4BBC-823D-18CD2CC7B39D}"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oney"/>
        </a:ext>
      </dgm:extLst>
    </dgm:pt>
    <dgm:pt modelId="{EA3CB11E-5AD0-4774-9E63-6987B90FFC16}" type="pres">
      <dgm:prSet presAssocID="{633CA040-B50A-4BBC-823D-18CD2CC7B39D}" presName="spaceRect" presStyleCnt="0"/>
      <dgm:spPr/>
    </dgm:pt>
    <dgm:pt modelId="{1284AD49-753C-4E71-A96C-D3238EEDE747}" type="pres">
      <dgm:prSet presAssocID="{633CA040-B50A-4BBC-823D-18CD2CC7B39D}" presName="parTx" presStyleLbl="revTx" presStyleIdx="1" presStyleCnt="3">
        <dgm:presLayoutVars>
          <dgm:chMax val="0"/>
          <dgm:chPref val="0"/>
        </dgm:presLayoutVars>
      </dgm:prSet>
      <dgm:spPr/>
    </dgm:pt>
    <dgm:pt modelId="{981640F2-DD94-4436-8683-6F9D09CE57F5}" type="pres">
      <dgm:prSet presAssocID="{BA35042F-5955-4E8F-931E-BC5A8FB02BAC}" presName="sibTrans" presStyleCnt="0"/>
      <dgm:spPr/>
    </dgm:pt>
    <dgm:pt modelId="{0D64BD7F-3B77-4BDF-88AD-8C6D203A73EC}" type="pres">
      <dgm:prSet presAssocID="{C586D726-0055-4423-BA9E-A27413C66B8E}" presName="compNode" presStyleCnt="0"/>
      <dgm:spPr/>
    </dgm:pt>
    <dgm:pt modelId="{B087A25F-B152-43E0-B4C2-50B34BCF3721}" type="pres">
      <dgm:prSet presAssocID="{C586D726-0055-4423-BA9E-A27413C66B8E}" presName="bgRect" presStyleLbl="bgShp" presStyleIdx="2" presStyleCnt="3"/>
      <dgm:spPr/>
    </dgm:pt>
    <dgm:pt modelId="{6F5BD41D-51C8-4853-8CDA-3C432A7AD128}" type="pres">
      <dgm:prSet presAssocID="{C586D726-0055-4423-BA9E-A27413C66B8E}"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Dollar"/>
        </a:ext>
      </dgm:extLst>
    </dgm:pt>
    <dgm:pt modelId="{7FF0FD71-CB9E-4D77-A5D0-0B6F6D532173}" type="pres">
      <dgm:prSet presAssocID="{C586D726-0055-4423-BA9E-A27413C66B8E}" presName="spaceRect" presStyleCnt="0"/>
      <dgm:spPr/>
    </dgm:pt>
    <dgm:pt modelId="{AE6BF400-E28B-48FC-988F-A63984E672B3}" type="pres">
      <dgm:prSet presAssocID="{C586D726-0055-4423-BA9E-A27413C66B8E}" presName="parTx" presStyleLbl="revTx" presStyleIdx="2" presStyleCnt="3">
        <dgm:presLayoutVars>
          <dgm:chMax val="0"/>
          <dgm:chPref val="0"/>
        </dgm:presLayoutVars>
      </dgm:prSet>
      <dgm:spPr/>
    </dgm:pt>
  </dgm:ptLst>
  <dgm:cxnLst>
    <dgm:cxn modelId="{3210B703-0BAC-4B3D-9FA5-7D823B95ED73}" srcId="{B2465E1F-1242-4F52-993D-C7EE8507A18C}" destId="{FBCF1458-D6D6-4A1B-91FA-56D0071A0640}" srcOrd="0" destOrd="0" parTransId="{ED3F5517-FE65-4599-A085-5F246AA1076A}" sibTransId="{C99DBC56-13D3-4988-AB26-555B403055D0}"/>
    <dgm:cxn modelId="{C0C4E75D-DE36-464A-9D10-D8D4DE62EC09}" srcId="{B2465E1F-1242-4F52-993D-C7EE8507A18C}" destId="{633CA040-B50A-4BBC-823D-18CD2CC7B39D}" srcOrd="1" destOrd="0" parTransId="{1808F916-CED5-41A2-9C26-92DD21C4A2E9}" sibTransId="{BA35042F-5955-4E8F-931E-BC5A8FB02BAC}"/>
    <dgm:cxn modelId="{919C9849-B463-4B67-8D1A-D76A7F68DC86}" type="presOf" srcId="{B2465E1F-1242-4F52-993D-C7EE8507A18C}" destId="{043F7F7E-7F6F-4A1E-AD3A-A2A4AA859E31}" srcOrd="0" destOrd="0" presId="urn:microsoft.com/office/officeart/2018/2/layout/IconVerticalSolidList"/>
    <dgm:cxn modelId="{5B78528D-BDD2-4208-92C7-30EDDA65D787}" type="presOf" srcId="{C586D726-0055-4423-BA9E-A27413C66B8E}" destId="{AE6BF400-E28B-48FC-988F-A63984E672B3}" srcOrd="0" destOrd="0" presId="urn:microsoft.com/office/officeart/2018/2/layout/IconVerticalSolidList"/>
    <dgm:cxn modelId="{964699BA-BFE9-4B90-8A3D-7F0CA259BDB6}" type="presOf" srcId="{633CA040-B50A-4BBC-823D-18CD2CC7B39D}" destId="{1284AD49-753C-4E71-A96C-D3238EEDE747}" srcOrd="0" destOrd="0" presId="urn:microsoft.com/office/officeart/2018/2/layout/IconVerticalSolidList"/>
    <dgm:cxn modelId="{B52901E5-27BD-49F3-9841-825DB176AAE3}" type="presOf" srcId="{FBCF1458-D6D6-4A1B-91FA-56D0071A0640}" destId="{A1BA0D70-4745-471C-A3A8-580D9FF0BB45}" srcOrd="0" destOrd="0" presId="urn:microsoft.com/office/officeart/2018/2/layout/IconVerticalSolidList"/>
    <dgm:cxn modelId="{140545F1-1561-42CA-954D-4E55A05169B6}" srcId="{B2465E1F-1242-4F52-993D-C7EE8507A18C}" destId="{C586D726-0055-4423-BA9E-A27413C66B8E}" srcOrd="2" destOrd="0" parTransId="{27444374-6397-47B1-8228-9018B34BB77B}" sibTransId="{EB829161-C1F0-4194-86BD-460A69A9C63B}"/>
    <dgm:cxn modelId="{96568E93-EF67-40BE-85A6-0D4A90AF3D68}" type="presParOf" srcId="{043F7F7E-7F6F-4A1E-AD3A-A2A4AA859E31}" destId="{6D96814B-BADC-4E6A-9127-E5EB3E5BD09E}" srcOrd="0" destOrd="0" presId="urn:microsoft.com/office/officeart/2018/2/layout/IconVerticalSolidList"/>
    <dgm:cxn modelId="{9405401F-A0FB-478E-A66B-7972741140FF}" type="presParOf" srcId="{6D96814B-BADC-4E6A-9127-E5EB3E5BD09E}" destId="{5C4DCE5A-CB9C-4B2E-9F31-A4961FA0C621}" srcOrd="0" destOrd="0" presId="urn:microsoft.com/office/officeart/2018/2/layout/IconVerticalSolidList"/>
    <dgm:cxn modelId="{D30193EC-4FFD-4B2C-AEB6-C6CC1674973C}" type="presParOf" srcId="{6D96814B-BADC-4E6A-9127-E5EB3E5BD09E}" destId="{F0269C1E-9BC3-4CC8-A173-204BBA094202}" srcOrd="1" destOrd="0" presId="urn:microsoft.com/office/officeart/2018/2/layout/IconVerticalSolidList"/>
    <dgm:cxn modelId="{CCDD2168-872D-4E45-BCF6-35C96A187FE2}" type="presParOf" srcId="{6D96814B-BADC-4E6A-9127-E5EB3E5BD09E}" destId="{7366A295-44A4-41F9-AAF7-FDB4AC13653D}" srcOrd="2" destOrd="0" presId="urn:microsoft.com/office/officeart/2018/2/layout/IconVerticalSolidList"/>
    <dgm:cxn modelId="{6F1CAC44-E3EC-4A35-ACF9-55DCE588711C}" type="presParOf" srcId="{6D96814B-BADC-4E6A-9127-E5EB3E5BD09E}" destId="{A1BA0D70-4745-471C-A3A8-580D9FF0BB45}" srcOrd="3" destOrd="0" presId="urn:microsoft.com/office/officeart/2018/2/layout/IconVerticalSolidList"/>
    <dgm:cxn modelId="{C33A360C-3717-4541-93BB-469319311667}" type="presParOf" srcId="{043F7F7E-7F6F-4A1E-AD3A-A2A4AA859E31}" destId="{CAA996FB-7954-4DFF-B801-D03F8AE6F5C7}" srcOrd="1" destOrd="0" presId="urn:microsoft.com/office/officeart/2018/2/layout/IconVerticalSolidList"/>
    <dgm:cxn modelId="{C8BC5285-04E2-41AD-9738-90B89D2897A1}" type="presParOf" srcId="{043F7F7E-7F6F-4A1E-AD3A-A2A4AA859E31}" destId="{CAAF2EF7-E210-4C4B-B527-9DB1E3CDB80D}" srcOrd="2" destOrd="0" presId="urn:microsoft.com/office/officeart/2018/2/layout/IconVerticalSolidList"/>
    <dgm:cxn modelId="{F3D60DF8-6B3F-4C8F-AC47-0586F5D0FA85}" type="presParOf" srcId="{CAAF2EF7-E210-4C4B-B527-9DB1E3CDB80D}" destId="{FC029023-9B75-4312-B96C-AA8C4859A782}" srcOrd="0" destOrd="0" presId="urn:microsoft.com/office/officeart/2018/2/layout/IconVerticalSolidList"/>
    <dgm:cxn modelId="{21AECC2B-C0F1-4DF1-B984-7233375275DB}" type="presParOf" srcId="{CAAF2EF7-E210-4C4B-B527-9DB1E3CDB80D}" destId="{A8F014B8-EC23-45D6-BE52-54A5A14A57AC}" srcOrd="1" destOrd="0" presId="urn:microsoft.com/office/officeart/2018/2/layout/IconVerticalSolidList"/>
    <dgm:cxn modelId="{BC0E4F43-B02A-4396-8CFA-87976D166333}" type="presParOf" srcId="{CAAF2EF7-E210-4C4B-B527-9DB1E3CDB80D}" destId="{EA3CB11E-5AD0-4774-9E63-6987B90FFC16}" srcOrd="2" destOrd="0" presId="urn:microsoft.com/office/officeart/2018/2/layout/IconVerticalSolidList"/>
    <dgm:cxn modelId="{5B25B211-B8D6-4D00-A616-91D47884C6BC}" type="presParOf" srcId="{CAAF2EF7-E210-4C4B-B527-9DB1E3CDB80D}" destId="{1284AD49-753C-4E71-A96C-D3238EEDE747}" srcOrd="3" destOrd="0" presId="urn:microsoft.com/office/officeart/2018/2/layout/IconVerticalSolidList"/>
    <dgm:cxn modelId="{9AE8EAF9-1734-4A3C-8F0E-FCF9DE685861}" type="presParOf" srcId="{043F7F7E-7F6F-4A1E-AD3A-A2A4AA859E31}" destId="{981640F2-DD94-4436-8683-6F9D09CE57F5}" srcOrd="3" destOrd="0" presId="urn:microsoft.com/office/officeart/2018/2/layout/IconVerticalSolidList"/>
    <dgm:cxn modelId="{0564407F-F1F7-4F7C-A658-5F15485429D1}" type="presParOf" srcId="{043F7F7E-7F6F-4A1E-AD3A-A2A4AA859E31}" destId="{0D64BD7F-3B77-4BDF-88AD-8C6D203A73EC}" srcOrd="4" destOrd="0" presId="urn:microsoft.com/office/officeart/2018/2/layout/IconVerticalSolidList"/>
    <dgm:cxn modelId="{E33DC8FD-F808-45B2-B3EE-0D375FCB0567}" type="presParOf" srcId="{0D64BD7F-3B77-4BDF-88AD-8C6D203A73EC}" destId="{B087A25F-B152-43E0-B4C2-50B34BCF3721}" srcOrd="0" destOrd="0" presId="urn:microsoft.com/office/officeart/2018/2/layout/IconVerticalSolidList"/>
    <dgm:cxn modelId="{C46471D5-26AF-41D3-B663-01828A759263}" type="presParOf" srcId="{0D64BD7F-3B77-4BDF-88AD-8C6D203A73EC}" destId="{6F5BD41D-51C8-4853-8CDA-3C432A7AD128}" srcOrd="1" destOrd="0" presId="urn:microsoft.com/office/officeart/2018/2/layout/IconVerticalSolidList"/>
    <dgm:cxn modelId="{D1396C6A-B05C-4C31-A7DF-0DE90B36BEB4}" type="presParOf" srcId="{0D64BD7F-3B77-4BDF-88AD-8C6D203A73EC}" destId="{7FF0FD71-CB9E-4D77-A5D0-0B6F6D532173}" srcOrd="2" destOrd="0" presId="urn:microsoft.com/office/officeart/2018/2/layout/IconVerticalSolidList"/>
    <dgm:cxn modelId="{1AC1043F-CCC4-46A7-8AA8-08FF23B8D788}" type="presParOf" srcId="{0D64BD7F-3B77-4BDF-88AD-8C6D203A73EC}" destId="{AE6BF400-E28B-48FC-988F-A63984E672B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5389ADCE-0865-42E4-9394-0C5109598DFE}"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493803AF-9844-4BD3-9CD4-765D20F30FBA}">
      <dgm:prSet custT="1"/>
      <dgm:spPr/>
      <dgm:t>
        <a:bodyPr/>
        <a:lstStyle/>
        <a:p>
          <a:pPr>
            <a:lnSpc>
              <a:spcPct val="100000"/>
            </a:lnSpc>
          </a:pPr>
          <a:r>
            <a:rPr lang="en-US" sz="2000"/>
            <a:t>Ensures that the program does not invest more funds than what is necessary for the project</a:t>
          </a:r>
        </a:p>
      </dgm:t>
    </dgm:pt>
    <dgm:pt modelId="{2E99B6F0-448F-4873-9AB0-F9A08AD461B3}" type="parTrans" cxnId="{0AE5520E-F753-4930-A50B-34F61730E2B7}">
      <dgm:prSet/>
      <dgm:spPr/>
      <dgm:t>
        <a:bodyPr/>
        <a:lstStyle/>
        <a:p>
          <a:endParaRPr lang="en-US" sz="2000"/>
        </a:p>
      </dgm:t>
    </dgm:pt>
    <dgm:pt modelId="{18BD4D40-623E-4EEF-AD0C-AA2B1BB29801}" type="sibTrans" cxnId="{0AE5520E-F753-4930-A50B-34F61730E2B7}">
      <dgm:prSet/>
      <dgm:spPr/>
      <dgm:t>
        <a:bodyPr/>
        <a:lstStyle/>
        <a:p>
          <a:pPr>
            <a:lnSpc>
              <a:spcPct val="100000"/>
            </a:lnSpc>
          </a:pPr>
          <a:endParaRPr lang="en-US" sz="2000"/>
        </a:p>
      </dgm:t>
    </dgm:pt>
    <dgm:pt modelId="{0B23ED72-11B5-4ABB-99E2-D3A1C05A9FE4}">
      <dgm:prSet custT="1"/>
      <dgm:spPr/>
      <dgm:t>
        <a:bodyPr/>
        <a:lstStyle/>
        <a:p>
          <a:pPr>
            <a:lnSpc>
              <a:spcPct val="100000"/>
            </a:lnSpc>
          </a:pPr>
          <a:r>
            <a:rPr lang="en-US" sz="2000"/>
            <a:t>Ensure that the owner’s/developer’s profit or return on investment is appropriate and reasonable</a:t>
          </a:r>
        </a:p>
      </dgm:t>
    </dgm:pt>
    <dgm:pt modelId="{725AFE78-AF98-4E76-877A-FD4134181992}" type="parTrans" cxnId="{8B9D0C1D-55E3-4833-A178-AB21C7D8FAC6}">
      <dgm:prSet/>
      <dgm:spPr/>
      <dgm:t>
        <a:bodyPr/>
        <a:lstStyle/>
        <a:p>
          <a:endParaRPr lang="en-US" sz="2000"/>
        </a:p>
      </dgm:t>
    </dgm:pt>
    <dgm:pt modelId="{B4D7C547-C20E-4E8E-AD0A-EFEB2018F35A}" type="sibTrans" cxnId="{8B9D0C1D-55E3-4833-A178-AB21C7D8FAC6}">
      <dgm:prSet/>
      <dgm:spPr/>
      <dgm:t>
        <a:bodyPr/>
        <a:lstStyle/>
        <a:p>
          <a:pPr>
            <a:lnSpc>
              <a:spcPct val="100000"/>
            </a:lnSpc>
          </a:pPr>
          <a:endParaRPr lang="en-US" sz="2000"/>
        </a:p>
      </dgm:t>
    </dgm:pt>
    <dgm:pt modelId="{01A65F0F-9AFC-41FC-820F-465D15DAFD40}">
      <dgm:prSet custT="1"/>
      <dgm:spPr/>
      <dgm:t>
        <a:bodyPr/>
        <a:lstStyle/>
        <a:p>
          <a:pPr>
            <a:lnSpc>
              <a:spcPct val="100000"/>
            </a:lnSpc>
          </a:pPr>
          <a:r>
            <a:rPr lang="en-US" sz="2000"/>
            <a:t>Verifiable sources and uses of funds </a:t>
          </a:r>
        </a:p>
      </dgm:t>
    </dgm:pt>
    <dgm:pt modelId="{2FF02A22-2CB2-49D5-803C-99A692F4CB71}" type="parTrans" cxnId="{27BCE61D-EB91-4A36-B8C3-0B95231114D7}">
      <dgm:prSet/>
      <dgm:spPr/>
      <dgm:t>
        <a:bodyPr/>
        <a:lstStyle/>
        <a:p>
          <a:endParaRPr lang="en-US" sz="2000"/>
        </a:p>
      </dgm:t>
    </dgm:pt>
    <dgm:pt modelId="{01C4439A-9D1D-4AF6-AEF8-4E8A661FAC5B}" type="sibTrans" cxnId="{27BCE61D-EB91-4A36-B8C3-0B95231114D7}">
      <dgm:prSet/>
      <dgm:spPr/>
      <dgm:t>
        <a:bodyPr/>
        <a:lstStyle/>
        <a:p>
          <a:pPr>
            <a:lnSpc>
              <a:spcPct val="100000"/>
            </a:lnSpc>
          </a:pPr>
          <a:endParaRPr lang="en-US" sz="2000"/>
        </a:p>
      </dgm:t>
    </dgm:pt>
    <dgm:pt modelId="{2663CE73-EE87-4887-88EF-5610D4657CAD}">
      <dgm:prSet custT="1"/>
      <dgm:spPr/>
      <dgm:t>
        <a:bodyPr/>
        <a:lstStyle/>
        <a:p>
          <a:pPr>
            <a:lnSpc>
              <a:spcPct val="100000"/>
            </a:lnSpc>
          </a:pPr>
          <a:r>
            <a:rPr lang="en-US" sz="2000"/>
            <a:t>Assess, at minimum, the current market demand in the neighborhood in which the project will be located</a:t>
          </a:r>
        </a:p>
      </dgm:t>
    </dgm:pt>
    <dgm:pt modelId="{39C533A1-8BA8-4A0C-852B-2C589664820F}" type="parTrans" cxnId="{4CB61714-CD99-4652-8D5A-ED729B1D6659}">
      <dgm:prSet/>
      <dgm:spPr/>
      <dgm:t>
        <a:bodyPr/>
        <a:lstStyle/>
        <a:p>
          <a:endParaRPr lang="en-US" sz="2000"/>
        </a:p>
      </dgm:t>
    </dgm:pt>
    <dgm:pt modelId="{165E8511-0D34-44EA-B45C-ADCFBAB8DEFE}" type="sibTrans" cxnId="{4CB61714-CD99-4652-8D5A-ED729B1D6659}">
      <dgm:prSet/>
      <dgm:spPr/>
      <dgm:t>
        <a:bodyPr/>
        <a:lstStyle/>
        <a:p>
          <a:endParaRPr lang="en-US" sz="2000"/>
        </a:p>
      </dgm:t>
    </dgm:pt>
    <dgm:pt modelId="{BC609BB9-8E30-458D-9BC4-BD155BAEB598}" type="pres">
      <dgm:prSet presAssocID="{5389ADCE-0865-42E4-9394-0C5109598DFE}" presName="root" presStyleCnt="0">
        <dgm:presLayoutVars>
          <dgm:dir/>
          <dgm:resizeHandles val="exact"/>
        </dgm:presLayoutVars>
      </dgm:prSet>
      <dgm:spPr/>
    </dgm:pt>
    <dgm:pt modelId="{F2C79385-5721-499D-A1A8-C69AA6F31CBC}" type="pres">
      <dgm:prSet presAssocID="{5389ADCE-0865-42E4-9394-0C5109598DFE}" presName="container" presStyleCnt="0">
        <dgm:presLayoutVars>
          <dgm:dir/>
          <dgm:resizeHandles val="exact"/>
        </dgm:presLayoutVars>
      </dgm:prSet>
      <dgm:spPr/>
    </dgm:pt>
    <dgm:pt modelId="{DD8CD920-02B5-441F-B8D1-9B3C39483E6B}" type="pres">
      <dgm:prSet presAssocID="{493803AF-9844-4BD3-9CD4-765D20F30FBA}" presName="compNode" presStyleCnt="0"/>
      <dgm:spPr/>
    </dgm:pt>
    <dgm:pt modelId="{9A06C1B8-91EC-421C-AA31-0E206F4E6F63}" type="pres">
      <dgm:prSet presAssocID="{493803AF-9844-4BD3-9CD4-765D20F30FBA}" presName="iconBgRect" presStyleLbl="bgShp" presStyleIdx="0" presStyleCnt="4"/>
      <dgm:spPr/>
    </dgm:pt>
    <dgm:pt modelId="{A8CB82F9-F8B0-4EA9-A9B4-63B38FA80BEA}" type="pres">
      <dgm:prSet presAssocID="{493803AF-9844-4BD3-9CD4-765D20F30FBA}"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Money"/>
        </a:ext>
      </dgm:extLst>
    </dgm:pt>
    <dgm:pt modelId="{64E8C907-8537-4FE3-8912-DAA6C52C4328}" type="pres">
      <dgm:prSet presAssocID="{493803AF-9844-4BD3-9CD4-765D20F30FBA}" presName="spaceRect" presStyleCnt="0"/>
      <dgm:spPr/>
    </dgm:pt>
    <dgm:pt modelId="{C15A94B9-51F2-445F-B36D-30B9D703E375}" type="pres">
      <dgm:prSet presAssocID="{493803AF-9844-4BD3-9CD4-765D20F30FBA}" presName="textRect" presStyleLbl="revTx" presStyleIdx="0" presStyleCnt="4">
        <dgm:presLayoutVars>
          <dgm:chMax val="1"/>
          <dgm:chPref val="1"/>
        </dgm:presLayoutVars>
      </dgm:prSet>
      <dgm:spPr/>
    </dgm:pt>
    <dgm:pt modelId="{405F3B46-9FB8-4E30-9B11-FA66203DBFC2}" type="pres">
      <dgm:prSet presAssocID="{18BD4D40-623E-4EEF-AD0C-AA2B1BB29801}" presName="sibTrans" presStyleLbl="sibTrans2D1" presStyleIdx="0" presStyleCnt="0"/>
      <dgm:spPr/>
    </dgm:pt>
    <dgm:pt modelId="{DABCE044-D3D6-4DCD-865A-AF1EAB266AB6}" type="pres">
      <dgm:prSet presAssocID="{0B23ED72-11B5-4ABB-99E2-D3A1C05A9FE4}" presName="compNode" presStyleCnt="0"/>
      <dgm:spPr/>
    </dgm:pt>
    <dgm:pt modelId="{D894B664-D5F5-45D1-95B9-DCDE8AB5B64E}" type="pres">
      <dgm:prSet presAssocID="{0B23ED72-11B5-4ABB-99E2-D3A1C05A9FE4}" presName="iconBgRect" presStyleLbl="bgShp" presStyleIdx="1" presStyleCnt="4"/>
      <dgm:spPr/>
    </dgm:pt>
    <dgm:pt modelId="{FD6BF22E-E4EE-4950-A3F9-1A15283C5CC8}" type="pres">
      <dgm:prSet presAssocID="{0B23ED72-11B5-4ABB-99E2-D3A1C05A9FE4}"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llar"/>
        </a:ext>
      </dgm:extLst>
    </dgm:pt>
    <dgm:pt modelId="{DD9C52A9-4162-4D0D-9B20-C7CD29A005FE}" type="pres">
      <dgm:prSet presAssocID="{0B23ED72-11B5-4ABB-99E2-D3A1C05A9FE4}" presName="spaceRect" presStyleCnt="0"/>
      <dgm:spPr/>
    </dgm:pt>
    <dgm:pt modelId="{8C0F889B-774B-4B0E-A34D-879CBBCD688A}" type="pres">
      <dgm:prSet presAssocID="{0B23ED72-11B5-4ABB-99E2-D3A1C05A9FE4}" presName="textRect" presStyleLbl="revTx" presStyleIdx="1" presStyleCnt="4">
        <dgm:presLayoutVars>
          <dgm:chMax val="1"/>
          <dgm:chPref val="1"/>
        </dgm:presLayoutVars>
      </dgm:prSet>
      <dgm:spPr/>
    </dgm:pt>
    <dgm:pt modelId="{738EB96A-4DBB-4142-9C74-098A1E82A32F}" type="pres">
      <dgm:prSet presAssocID="{B4D7C547-C20E-4E8E-AD0A-EFEB2018F35A}" presName="sibTrans" presStyleLbl="sibTrans2D1" presStyleIdx="0" presStyleCnt="0"/>
      <dgm:spPr/>
    </dgm:pt>
    <dgm:pt modelId="{E5E0BC5A-B22C-422A-B0AC-CC4CFA64A3DC}" type="pres">
      <dgm:prSet presAssocID="{01A65F0F-9AFC-41FC-820F-465D15DAFD40}" presName="compNode" presStyleCnt="0"/>
      <dgm:spPr/>
    </dgm:pt>
    <dgm:pt modelId="{31D22CF9-6DCE-41A8-AF1B-668DC0114305}" type="pres">
      <dgm:prSet presAssocID="{01A65F0F-9AFC-41FC-820F-465D15DAFD40}" presName="iconBgRect" presStyleLbl="bgShp" presStyleIdx="2" presStyleCnt="4"/>
      <dgm:spPr/>
    </dgm:pt>
    <dgm:pt modelId="{F2DACE9B-D5BB-4BB1-B2FF-14FF54F7B696}" type="pres">
      <dgm:prSet presAssocID="{01A65F0F-9AFC-41FC-820F-465D15DAFD40}"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Coins"/>
        </a:ext>
      </dgm:extLst>
    </dgm:pt>
    <dgm:pt modelId="{6A03BC80-6648-4CF4-8063-5D6892C59BC1}" type="pres">
      <dgm:prSet presAssocID="{01A65F0F-9AFC-41FC-820F-465D15DAFD40}" presName="spaceRect" presStyleCnt="0"/>
      <dgm:spPr/>
    </dgm:pt>
    <dgm:pt modelId="{94AEB273-A9F2-4222-96C1-6C34350D4740}" type="pres">
      <dgm:prSet presAssocID="{01A65F0F-9AFC-41FC-820F-465D15DAFD40}" presName="textRect" presStyleLbl="revTx" presStyleIdx="2" presStyleCnt="4">
        <dgm:presLayoutVars>
          <dgm:chMax val="1"/>
          <dgm:chPref val="1"/>
        </dgm:presLayoutVars>
      </dgm:prSet>
      <dgm:spPr/>
    </dgm:pt>
    <dgm:pt modelId="{C737F903-6FD3-4CC2-A9A2-40565EB74BD2}" type="pres">
      <dgm:prSet presAssocID="{01C4439A-9D1D-4AF6-AEF8-4E8A661FAC5B}" presName="sibTrans" presStyleLbl="sibTrans2D1" presStyleIdx="0" presStyleCnt="0"/>
      <dgm:spPr/>
    </dgm:pt>
    <dgm:pt modelId="{B8A1AD6A-3677-4F07-A0D7-4BAC70E1C175}" type="pres">
      <dgm:prSet presAssocID="{2663CE73-EE87-4887-88EF-5610D4657CAD}" presName="compNode" presStyleCnt="0"/>
      <dgm:spPr/>
    </dgm:pt>
    <dgm:pt modelId="{AA1A6E83-1CB4-497C-8553-7328ACD5256A}" type="pres">
      <dgm:prSet presAssocID="{2663CE73-EE87-4887-88EF-5610D4657CAD}" presName="iconBgRect" presStyleLbl="bgShp" presStyleIdx="3" presStyleCnt="4"/>
      <dgm:spPr/>
    </dgm:pt>
    <dgm:pt modelId="{DC8D83DC-BB88-4F64-AFA6-3142FD753BFC}" type="pres">
      <dgm:prSet presAssocID="{2663CE73-EE87-4887-88EF-5610D4657CAD}"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ity"/>
        </a:ext>
      </dgm:extLst>
    </dgm:pt>
    <dgm:pt modelId="{C1DDDC6F-36BA-4914-875E-CFD77A220948}" type="pres">
      <dgm:prSet presAssocID="{2663CE73-EE87-4887-88EF-5610D4657CAD}" presName="spaceRect" presStyleCnt="0"/>
      <dgm:spPr/>
    </dgm:pt>
    <dgm:pt modelId="{391BCF11-AF0E-4244-A4E3-4A57B5E27273}" type="pres">
      <dgm:prSet presAssocID="{2663CE73-EE87-4887-88EF-5610D4657CAD}" presName="textRect" presStyleLbl="revTx" presStyleIdx="3" presStyleCnt="4">
        <dgm:presLayoutVars>
          <dgm:chMax val="1"/>
          <dgm:chPref val="1"/>
        </dgm:presLayoutVars>
      </dgm:prSet>
      <dgm:spPr/>
    </dgm:pt>
  </dgm:ptLst>
  <dgm:cxnLst>
    <dgm:cxn modelId="{0AE5520E-F753-4930-A50B-34F61730E2B7}" srcId="{5389ADCE-0865-42E4-9394-0C5109598DFE}" destId="{493803AF-9844-4BD3-9CD4-765D20F30FBA}" srcOrd="0" destOrd="0" parTransId="{2E99B6F0-448F-4873-9AB0-F9A08AD461B3}" sibTransId="{18BD4D40-623E-4EEF-AD0C-AA2B1BB29801}"/>
    <dgm:cxn modelId="{4CB61714-CD99-4652-8D5A-ED729B1D6659}" srcId="{5389ADCE-0865-42E4-9394-0C5109598DFE}" destId="{2663CE73-EE87-4887-88EF-5610D4657CAD}" srcOrd="3" destOrd="0" parTransId="{39C533A1-8BA8-4A0C-852B-2C589664820F}" sibTransId="{165E8511-0D34-44EA-B45C-ADCFBAB8DEFE}"/>
    <dgm:cxn modelId="{8B9D0C1D-55E3-4833-A178-AB21C7D8FAC6}" srcId="{5389ADCE-0865-42E4-9394-0C5109598DFE}" destId="{0B23ED72-11B5-4ABB-99E2-D3A1C05A9FE4}" srcOrd="1" destOrd="0" parTransId="{725AFE78-AF98-4E76-877A-FD4134181992}" sibTransId="{B4D7C547-C20E-4E8E-AD0A-EFEB2018F35A}"/>
    <dgm:cxn modelId="{27BCE61D-EB91-4A36-B8C3-0B95231114D7}" srcId="{5389ADCE-0865-42E4-9394-0C5109598DFE}" destId="{01A65F0F-9AFC-41FC-820F-465D15DAFD40}" srcOrd="2" destOrd="0" parTransId="{2FF02A22-2CB2-49D5-803C-99A692F4CB71}" sibTransId="{01C4439A-9D1D-4AF6-AEF8-4E8A661FAC5B}"/>
    <dgm:cxn modelId="{C9B0A922-6DFB-48BB-9966-8047FC099781}" type="presOf" srcId="{18BD4D40-623E-4EEF-AD0C-AA2B1BB29801}" destId="{405F3B46-9FB8-4E30-9B11-FA66203DBFC2}" srcOrd="0" destOrd="0" presId="urn:microsoft.com/office/officeart/2018/2/layout/IconCircleList"/>
    <dgm:cxn modelId="{A352687C-844C-4CC9-B573-09430126A66C}" type="presOf" srcId="{2663CE73-EE87-4887-88EF-5610D4657CAD}" destId="{391BCF11-AF0E-4244-A4E3-4A57B5E27273}" srcOrd="0" destOrd="0" presId="urn:microsoft.com/office/officeart/2018/2/layout/IconCircleList"/>
    <dgm:cxn modelId="{43E7E39F-4815-474C-B452-13237252E6B9}" type="presOf" srcId="{493803AF-9844-4BD3-9CD4-765D20F30FBA}" destId="{C15A94B9-51F2-445F-B36D-30B9D703E375}" srcOrd="0" destOrd="0" presId="urn:microsoft.com/office/officeart/2018/2/layout/IconCircleList"/>
    <dgm:cxn modelId="{C6DA49B6-2ED0-43DD-995F-6A424047ABA0}" type="presOf" srcId="{01A65F0F-9AFC-41FC-820F-465D15DAFD40}" destId="{94AEB273-A9F2-4222-96C1-6C34350D4740}" srcOrd="0" destOrd="0" presId="urn:microsoft.com/office/officeart/2018/2/layout/IconCircleList"/>
    <dgm:cxn modelId="{2D89FCBA-B4B8-4A61-9F92-12E0966B9249}" type="presOf" srcId="{01C4439A-9D1D-4AF6-AEF8-4E8A661FAC5B}" destId="{C737F903-6FD3-4CC2-A9A2-40565EB74BD2}" srcOrd="0" destOrd="0" presId="urn:microsoft.com/office/officeart/2018/2/layout/IconCircleList"/>
    <dgm:cxn modelId="{F0C7F1D8-1779-478F-9534-2E49FEF60B55}" type="presOf" srcId="{B4D7C547-C20E-4E8E-AD0A-EFEB2018F35A}" destId="{738EB96A-4DBB-4142-9C74-098A1E82A32F}" srcOrd="0" destOrd="0" presId="urn:microsoft.com/office/officeart/2018/2/layout/IconCircleList"/>
    <dgm:cxn modelId="{F2138CF2-7801-4234-91D9-A9494EC789F8}" type="presOf" srcId="{0B23ED72-11B5-4ABB-99E2-D3A1C05A9FE4}" destId="{8C0F889B-774B-4B0E-A34D-879CBBCD688A}" srcOrd="0" destOrd="0" presId="urn:microsoft.com/office/officeart/2018/2/layout/IconCircleList"/>
    <dgm:cxn modelId="{CFA5DAF3-CF4D-4E39-846F-1555601A8070}" type="presOf" srcId="{5389ADCE-0865-42E4-9394-0C5109598DFE}" destId="{BC609BB9-8E30-458D-9BC4-BD155BAEB598}" srcOrd="0" destOrd="0" presId="urn:microsoft.com/office/officeart/2018/2/layout/IconCircleList"/>
    <dgm:cxn modelId="{969058FF-8BB4-4D8D-91EE-59E482646EF4}" type="presParOf" srcId="{BC609BB9-8E30-458D-9BC4-BD155BAEB598}" destId="{F2C79385-5721-499D-A1A8-C69AA6F31CBC}" srcOrd="0" destOrd="0" presId="urn:microsoft.com/office/officeart/2018/2/layout/IconCircleList"/>
    <dgm:cxn modelId="{FF52379D-1C47-427F-88BB-C0C4220D6F91}" type="presParOf" srcId="{F2C79385-5721-499D-A1A8-C69AA6F31CBC}" destId="{DD8CD920-02B5-441F-B8D1-9B3C39483E6B}" srcOrd="0" destOrd="0" presId="urn:microsoft.com/office/officeart/2018/2/layout/IconCircleList"/>
    <dgm:cxn modelId="{7934B392-DBCE-4DCA-8BAA-8B16085FEB50}" type="presParOf" srcId="{DD8CD920-02B5-441F-B8D1-9B3C39483E6B}" destId="{9A06C1B8-91EC-421C-AA31-0E206F4E6F63}" srcOrd="0" destOrd="0" presId="urn:microsoft.com/office/officeart/2018/2/layout/IconCircleList"/>
    <dgm:cxn modelId="{68D05072-3B77-4A29-B107-38AF96C807C2}" type="presParOf" srcId="{DD8CD920-02B5-441F-B8D1-9B3C39483E6B}" destId="{A8CB82F9-F8B0-4EA9-A9B4-63B38FA80BEA}" srcOrd="1" destOrd="0" presId="urn:microsoft.com/office/officeart/2018/2/layout/IconCircleList"/>
    <dgm:cxn modelId="{723B5CFF-E21E-4F1D-8782-9F5F1046A4BB}" type="presParOf" srcId="{DD8CD920-02B5-441F-B8D1-9B3C39483E6B}" destId="{64E8C907-8537-4FE3-8912-DAA6C52C4328}" srcOrd="2" destOrd="0" presId="urn:microsoft.com/office/officeart/2018/2/layout/IconCircleList"/>
    <dgm:cxn modelId="{297A1187-9529-448F-BDF9-078A6CBA683C}" type="presParOf" srcId="{DD8CD920-02B5-441F-B8D1-9B3C39483E6B}" destId="{C15A94B9-51F2-445F-B36D-30B9D703E375}" srcOrd="3" destOrd="0" presId="urn:microsoft.com/office/officeart/2018/2/layout/IconCircleList"/>
    <dgm:cxn modelId="{8CF9B220-8F2A-452C-929B-762A1CB543FA}" type="presParOf" srcId="{F2C79385-5721-499D-A1A8-C69AA6F31CBC}" destId="{405F3B46-9FB8-4E30-9B11-FA66203DBFC2}" srcOrd="1" destOrd="0" presId="urn:microsoft.com/office/officeart/2018/2/layout/IconCircleList"/>
    <dgm:cxn modelId="{D6E71E5B-1D6F-4180-A9E5-C7ECE1597B70}" type="presParOf" srcId="{F2C79385-5721-499D-A1A8-C69AA6F31CBC}" destId="{DABCE044-D3D6-4DCD-865A-AF1EAB266AB6}" srcOrd="2" destOrd="0" presId="urn:microsoft.com/office/officeart/2018/2/layout/IconCircleList"/>
    <dgm:cxn modelId="{B67C11D1-EAFD-4F0F-807C-70FB547B40A9}" type="presParOf" srcId="{DABCE044-D3D6-4DCD-865A-AF1EAB266AB6}" destId="{D894B664-D5F5-45D1-95B9-DCDE8AB5B64E}" srcOrd="0" destOrd="0" presId="urn:microsoft.com/office/officeart/2018/2/layout/IconCircleList"/>
    <dgm:cxn modelId="{73DC1C63-EB04-4220-8320-E762710F26BC}" type="presParOf" srcId="{DABCE044-D3D6-4DCD-865A-AF1EAB266AB6}" destId="{FD6BF22E-E4EE-4950-A3F9-1A15283C5CC8}" srcOrd="1" destOrd="0" presId="urn:microsoft.com/office/officeart/2018/2/layout/IconCircleList"/>
    <dgm:cxn modelId="{F691BBEB-677C-4128-A92E-CA2FC88D850E}" type="presParOf" srcId="{DABCE044-D3D6-4DCD-865A-AF1EAB266AB6}" destId="{DD9C52A9-4162-4D0D-9B20-C7CD29A005FE}" srcOrd="2" destOrd="0" presId="urn:microsoft.com/office/officeart/2018/2/layout/IconCircleList"/>
    <dgm:cxn modelId="{3CC15316-3488-4F7A-AEFA-1A9DB4D2E6C4}" type="presParOf" srcId="{DABCE044-D3D6-4DCD-865A-AF1EAB266AB6}" destId="{8C0F889B-774B-4B0E-A34D-879CBBCD688A}" srcOrd="3" destOrd="0" presId="urn:microsoft.com/office/officeart/2018/2/layout/IconCircleList"/>
    <dgm:cxn modelId="{3A82D585-00B5-459C-A57F-67F16EA087CB}" type="presParOf" srcId="{F2C79385-5721-499D-A1A8-C69AA6F31CBC}" destId="{738EB96A-4DBB-4142-9C74-098A1E82A32F}" srcOrd="3" destOrd="0" presId="urn:microsoft.com/office/officeart/2018/2/layout/IconCircleList"/>
    <dgm:cxn modelId="{9F356131-DC63-4BCC-B03A-80E5B8D01351}" type="presParOf" srcId="{F2C79385-5721-499D-A1A8-C69AA6F31CBC}" destId="{E5E0BC5A-B22C-422A-B0AC-CC4CFA64A3DC}" srcOrd="4" destOrd="0" presId="urn:microsoft.com/office/officeart/2018/2/layout/IconCircleList"/>
    <dgm:cxn modelId="{D9D33F5A-56EB-4809-B594-1FCCEA2FDB11}" type="presParOf" srcId="{E5E0BC5A-B22C-422A-B0AC-CC4CFA64A3DC}" destId="{31D22CF9-6DCE-41A8-AF1B-668DC0114305}" srcOrd="0" destOrd="0" presId="urn:microsoft.com/office/officeart/2018/2/layout/IconCircleList"/>
    <dgm:cxn modelId="{3B3B8B21-071A-4862-B3F0-2F9844D0C59B}" type="presParOf" srcId="{E5E0BC5A-B22C-422A-B0AC-CC4CFA64A3DC}" destId="{F2DACE9B-D5BB-4BB1-B2FF-14FF54F7B696}" srcOrd="1" destOrd="0" presId="urn:microsoft.com/office/officeart/2018/2/layout/IconCircleList"/>
    <dgm:cxn modelId="{051B8791-878F-4A4A-A534-140C628E188A}" type="presParOf" srcId="{E5E0BC5A-B22C-422A-B0AC-CC4CFA64A3DC}" destId="{6A03BC80-6648-4CF4-8063-5D6892C59BC1}" srcOrd="2" destOrd="0" presId="urn:microsoft.com/office/officeart/2018/2/layout/IconCircleList"/>
    <dgm:cxn modelId="{03BEF809-937D-4174-979B-C4CDC22D4F2B}" type="presParOf" srcId="{E5E0BC5A-B22C-422A-B0AC-CC4CFA64A3DC}" destId="{94AEB273-A9F2-4222-96C1-6C34350D4740}" srcOrd="3" destOrd="0" presId="urn:microsoft.com/office/officeart/2018/2/layout/IconCircleList"/>
    <dgm:cxn modelId="{3044EA35-5AC1-4DA1-8D61-21E202E4B7F2}" type="presParOf" srcId="{F2C79385-5721-499D-A1A8-C69AA6F31CBC}" destId="{C737F903-6FD3-4CC2-A9A2-40565EB74BD2}" srcOrd="5" destOrd="0" presId="urn:microsoft.com/office/officeart/2018/2/layout/IconCircleList"/>
    <dgm:cxn modelId="{0EB4CBDF-54C8-4927-9D79-020D880F81DD}" type="presParOf" srcId="{F2C79385-5721-499D-A1A8-C69AA6F31CBC}" destId="{B8A1AD6A-3677-4F07-A0D7-4BAC70E1C175}" srcOrd="6" destOrd="0" presId="urn:microsoft.com/office/officeart/2018/2/layout/IconCircleList"/>
    <dgm:cxn modelId="{A5EB2470-ECCA-49CA-ABB1-1C82854749F3}" type="presParOf" srcId="{B8A1AD6A-3677-4F07-A0D7-4BAC70E1C175}" destId="{AA1A6E83-1CB4-497C-8553-7328ACD5256A}" srcOrd="0" destOrd="0" presId="urn:microsoft.com/office/officeart/2018/2/layout/IconCircleList"/>
    <dgm:cxn modelId="{2803AE9E-31CD-41F4-AC20-8DE2385FE61A}" type="presParOf" srcId="{B8A1AD6A-3677-4F07-A0D7-4BAC70E1C175}" destId="{DC8D83DC-BB88-4F64-AFA6-3142FD753BFC}" srcOrd="1" destOrd="0" presId="urn:microsoft.com/office/officeart/2018/2/layout/IconCircleList"/>
    <dgm:cxn modelId="{3DA648A5-5B9A-4EF3-B0C0-BB7D9B9D063D}" type="presParOf" srcId="{B8A1AD6A-3677-4F07-A0D7-4BAC70E1C175}" destId="{C1DDDC6F-36BA-4914-875E-CFD77A220948}" srcOrd="2" destOrd="0" presId="urn:microsoft.com/office/officeart/2018/2/layout/IconCircleList"/>
    <dgm:cxn modelId="{5EA03B35-E8AB-4773-900B-7BCBE71191CB}" type="presParOf" srcId="{B8A1AD6A-3677-4F07-A0D7-4BAC70E1C175}" destId="{391BCF11-AF0E-4244-A4E3-4A57B5E27273}"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960244A2-5275-4CD3-92A8-AC014F4DAC0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165F778C-F706-4508-8EFF-099D6E66FB45}">
      <dgm:prSet/>
      <dgm:spPr/>
      <dgm:t>
        <a:bodyPr/>
        <a:lstStyle/>
        <a:p>
          <a:pPr>
            <a:lnSpc>
              <a:spcPct val="100000"/>
            </a:lnSpc>
          </a:pPr>
          <a:r>
            <a:rPr lang="en-US"/>
            <a:t>Evaluates the qualifications of the developer, including experience and financial capacity</a:t>
          </a:r>
        </a:p>
      </dgm:t>
    </dgm:pt>
    <dgm:pt modelId="{CBC7B8EF-5390-4F12-8D98-4B22C8FC0D95}" type="parTrans" cxnId="{B52547C9-4C1C-4198-8D93-EEB35A6F02D3}">
      <dgm:prSet/>
      <dgm:spPr/>
      <dgm:t>
        <a:bodyPr/>
        <a:lstStyle/>
        <a:p>
          <a:endParaRPr lang="en-US"/>
        </a:p>
      </dgm:t>
    </dgm:pt>
    <dgm:pt modelId="{0F39A16D-1264-4BE2-9284-E96A84DC80AD}" type="sibTrans" cxnId="{B52547C9-4C1C-4198-8D93-EEB35A6F02D3}">
      <dgm:prSet/>
      <dgm:spPr/>
      <dgm:t>
        <a:bodyPr/>
        <a:lstStyle/>
        <a:p>
          <a:endParaRPr lang="en-US"/>
        </a:p>
      </dgm:t>
    </dgm:pt>
    <dgm:pt modelId="{52A7E30C-1CAA-4254-BB1C-32AB6376E117}">
      <dgm:prSet/>
      <dgm:spPr/>
      <dgm:t>
        <a:bodyPr/>
        <a:lstStyle/>
        <a:p>
          <a:pPr>
            <a:lnSpc>
              <a:spcPct val="100000"/>
            </a:lnSpc>
          </a:pPr>
          <a:r>
            <a:rPr lang="en-US"/>
            <a:t>Verifies the firm written financial commitments for the project</a:t>
          </a:r>
        </a:p>
      </dgm:t>
    </dgm:pt>
    <dgm:pt modelId="{20179A9E-92B7-4353-AB0C-B3A08BCD9145}" type="parTrans" cxnId="{98E9012B-4A79-4C77-BF48-328637B21D83}">
      <dgm:prSet/>
      <dgm:spPr/>
      <dgm:t>
        <a:bodyPr/>
        <a:lstStyle/>
        <a:p>
          <a:endParaRPr lang="en-US"/>
        </a:p>
      </dgm:t>
    </dgm:pt>
    <dgm:pt modelId="{BE2B4FF8-7773-470C-B64B-07F25CD89DAB}" type="sibTrans" cxnId="{98E9012B-4A79-4C77-BF48-328637B21D83}">
      <dgm:prSet/>
      <dgm:spPr/>
      <dgm:t>
        <a:bodyPr/>
        <a:lstStyle/>
        <a:p>
          <a:endParaRPr lang="en-US"/>
        </a:p>
      </dgm:t>
    </dgm:pt>
    <dgm:pt modelId="{7D2790DC-C570-4499-9838-5342C3FE07D3}">
      <dgm:prSet/>
      <dgm:spPr/>
      <dgm:t>
        <a:bodyPr/>
        <a:lstStyle/>
        <a:p>
          <a:pPr>
            <a:lnSpc>
              <a:spcPct val="100000"/>
            </a:lnSpc>
          </a:pPr>
          <a:r>
            <a:rPr lang="en-US"/>
            <a:t>Meets statutory maximum per unit subsidy as determined by HUD</a:t>
          </a:r>
        </a:p>
      </dgm:t>
    </dgm:pt>
    <dgm:pt modelId="{32BCD1EB-77EA-4031-BF9A-A5501B9E196A}" type="parTrans" cxnId="{5035C8BF-C52F-4D45-8697-29FE5B64DACD}">
      <dgm:prSet/>
      <dgm:spPr/>
      <dgm:t>
        <a:bodyPr/>
        <a:lstStyle/>
        <a:p>
          <a:endParaRPr lang="en-US"/>
        </a:p>
      </dgm:t>
    </dgm:pt>
    <dgm:pt modelId="{DFF9E199-0B3F-4B15-ADBC-64DB57137F62}" type="sibTrans" cxnId="{5035C8BF-C52F-4D45-8697-29FE5B64DACD}">
      <dgm:prSet/>
      <dgm:spPr/>
      <dgm:t>
        <a:bodyPr/>
        <a:lstStyle/>
        <a:p>
          <a:endParaRPr lang="en-US"/>
        </a:p>
      </dgm:t>
    </dgm:pt>
    <dgm:pt modelId="{F1011E91-6339-4818-B163-5F5F48C8768E}" type="pres">
      <dgm:prSet presAssocID="{960244A2-5275-4CD3-92A8-AC014F4DAC00}" presName="root" presStyleCnt="0">
        <dgm:presLayoutVars>
          <dgm:dir/>
          <dgm:resizeHandles val="exact"/>
        </dgm:presLayoutVars>
      </dgm:prSet>
      <dgm:spPr/>
    </dgm:pt>
    <dgm:pt modelId="{6073ECC9-8E95-4DD3-879C-E0F9300D065C}" type="pres">
      <dgm:prSet presAssocID="{165F778C-F706-4508-8EFF-099D6E66FB45}" presName="compNode" presStyleCnt="0"/>
      <dgm:spPr/>
    </dgm:pt>
    <dgm:pt modelId="{3947D626-CFEB-4A1E-90FE-7420B4E444AE}" type="pres">
      <dgm:prSet presAssocID="{165F778C-F706-4508-8EFF-099D6E66FB45}" presName="bgRect" presStyleLbl="bgShp" presStyleIdx="0" presStyleCnt="3"/>
      <dgm:spPr/>
    </dgm:pt>
    <dgm:pt modelId="{569E1EC5-FBF3-41DF-805F-21CE542CA049}" type="pres">
      <dgm:prSet presAssocID="{165F778C-F706-4508-8EFF-099D6E66FB45}"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Office Worker"/>
        </a:ext>
      </dgm:extLst>
    </dgm:pt>
    <dgm:pt modelId="{D3963627-E07C-48F7-96A2-E56C0843B67E}" type="pres">
      <dgm:prSet presAssocID="{165F778C-F706-4508-8EFF-099D6E66FB45}" presName="spaceRect" presStyleCnt="0"/>
      <dgm:spPr/>
    </dgm:pt>
    <dgm:pt modelId="{BA65AF26-C82A-48DD-A940-B97394455AD9}" type="pres">
      <dgm:prSet presAssocID="{165F778C-F706-4508-8EFF-099D6E66FB45}" presName="parTx" presStyleLbl="revTx" presStyleIdx="0" presStyleCnt="3">
        <dgm:presLayoutVars>
          <dgm:chMax val="0"/>
          <dgm:chPref val="0"/>
        </dgm:presLayoutVars>
      </dgm:prSet>
      <dgm:spPr/>
    </dgm:pt>
    <dgm:pt modelId="{98FFFC0F-4152-4139-BE24-412C4BEF3810}" type="pres">
      <dgm:prSet presAssocID="{0F39A16D-1264-4BE2-9284-E96A84DC80AD}" presName="sibTrans" presStyleCnt="0"/>
      <dgm:spPr/>
    </dgm:pt>
    <dgm:pt modelId="{5E849CED-A7D6-4BDC-8B35-4762A6365B59}" type="pres">
      <dgm:prSet presAssocID="{52A7E30C-1CAA-4254-BB1C-32AB6376E117}" presName="compNode" presStyleCnt="0"/>
      <dgm:spPr/>
    </dgm:pt>
    <dgm:pt modelId="{92CAFAD1-ADB1-489D-A1BC-D5B97E69CB48}" type="pres">
      <dgm:prSet presAssocID="{52A7E30C-1CAA-4254-BB1C-32AB6376E117}" presName="bgRect" presStyleLbl="bgShp" presStyleIdx="1" presStyleCnt="3"/>
      <dgm:spPr/>
    </dgm:pt>
    <dgm:pt modelId="{608F35E8-BCF8-4BDC-B8B7-A220289F1368}" type="pres">
      <dgm:prSet presAssocID="{52A7E30C-1CAA-4254-BB1C-32AB6376E117}"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andshake"/>
        </a:ext>
      </dgm:extLst>
    </dgm:pt>
    <dgm:pt modelId="{C60D74D1-B601-4586-91E3-09D52D0738C9}" type="pres">
      <dgm:prSet presAssocID="{52A7E30C-1CAA-4254-BB1C-32AB6376E117}" presName="spaceRect" presStyleCnt="0"/>
      <dgm:spPr/>
    </dgm:pt>
    <dgm:pt modelId="{AC358EFC-05D1-4EAF-B59D-550A63B8E742}" type="pres">
      <dgm:prSet presAssocID="{52A7E30C-1CAA-4254-BB1C-32AB6376E117}" presName="parTx" presStyleLbl="revTx" presStyleIdx="1" presStyleCnt="3">
        <dgm:presLayoutVars>
          <dgm:chMax val="0"/>
          <dgm:chPref val="0"/>
        </dgm:presLayoutVars>
      </dgm:prSet>
      <dgm:spPr/>
    </dgm:pt>
    <dgm:pt modelId="{3A97CB60-DAD4-447A-AD28-B38C3225C2A2}" type="pres">
      <dgm:prSet presAssocID="{BE2B4FF8-7773-470C-B64B-07F25CD89DAB}" presName="sibTrans" presStyleCnt="0"/>
      <dgm:spPr/>
    </dgm:pt>
    <dgm:pt modelId="{033A02E8-5A3D-47F3-A909-B3F89E79D4B3}" type="pres">
      <dgm:prSet presAssocID="{7D2790DC-C570-4499-9838-5342C3FE07D3}" presName="compNode" presStyleCnt="0"/>
      <dgm:spPr/>
    </dgm:pt>
    <dgm:pt modelId="{4D87F7C9-8BA6-44C8-8C3B-7EE2A4C51F5D}" type="pres">
      <dgm:prSet presAssocID="{7D2790DC-C570-4499-9838-5342C3FE07D3}" presName="bgRect" presStyleLbl="bgShp" presStyleIdx="2" presStyleCnt="3"/>
      <dgm:spPr/>
    </dgm:pt>
    <dgm:pt modelId="{EF8BC6A0-A2C0-46DD-B2A1-3087FAACA3EA}" type="pres">
      <dgm:prSet presAssocID="{7D2790DC-C570-4499-9838-5342C3FE07D3}"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Checkmark"/>
        </a:ext>
      </dgm:extLst>
    </dgm:pt>
    <dgm:pt modelId="{C2D696F8-0939-4DE8-A343-BC39CBC5F3E8}" type="pres">
      <dgm:prSet presAssocID="{7D2790DC-C570-4499-9838-5342C3FE07D3}" presName="spaceRect" presStyleCnt="0"/>
      <dgm:spPr/>
    </dgm:pt>
    <dgm:pt modelId="{45027D14-A4B4-416C-A01E-0B0AAB1DCC33}" type="pres">
      <dgm:prSet presAssocID="{7D2790DC-C570-4499-9838-5342C3FE07D3}" presName="parTx" presStyleLbl="revTx" presStyleIdx="2" presStyleCnt="3">
        <dgm:presLayoutVars>
          <dgm:chMax val="0"/>
          <dgm:chPref val="0"/>
        </dgm:presLayoutVars>
      </dgm:prSet>
      <dgm:spPr/>
    </dgm:pt>
  </dgm:ptLst>
  <dgm:cxnLst>
    <dgm:cxn modelId="{98E9012B-4A79-4C77-BF48-328637B21D83}" srcId="{960244A2-5275-4CD3-92A8-AC014F4DAC00}" destId="{52A7E30C-1CAA-4254-BB1C-32AB6376E117}" srcOrd="1" destOrd="0" parTransId="{20179A9E-92B7-4353-AB0C-B3A08BCD9145}" sibTransId="{BE2B4FF8-7773-470C-B64B-07F25CD89DAB}"/>
    <dgm:cxn modelId="{9421AA3E-9E60-4C93-9CB9-834446D7FBF5}" type="presOf" srcId="{165F778C-F706-4508-8EFF-099D6E66FB45}" destId="{BA65AF26-C82A-48DD-A940-B97394455AD9}" srcOrd="0" destOrd="0" presId="urn:microsoft.com/office/officeart/2018/2/layout/IconVerticalSolidList"/>
    <dgm:cxn modelId="{A91AAB6C-A944-4307-9FDE-35E2116F1EB7}" type="presOf" srcId="{7D2790DC-C570-4499-9838-5342C3FE07D3}" destId="{45027D14-A4B4-416C-A01E-0B0AAB1DCC33}" srcOrd="0" destOrd="0" presId="urn:microsoft.com/office/officeart/2018/2/layout/IconVerticalSolidList"/>
    <dgm:cxn modelId="{B7297C6E-7E10-4539-91B4-6A2982D95A3E}" type="presOf" srcId="{52A7E30C-1CAA-4254-BB1C-32AB6376E117}" destId="{AC358EFC-05D1-4EAF-B59D-550A63B8E742}" srcOrd="0" destOrd="0" presId="urn:microsoft.com/office/officeart/2018/2/layout/IconVerticalSolidList"/>
    <dgm:cxn modelId="{FD20F28F-1D2D-4416-BE26-7060D973488E}" type="presOf" srcId="{960244A2-5275-4CD3-92A8-AC014F4DAC00}" destId="{F1011E91-6339-4818-B163-5F5F48C8768E}" srcOrd="0" destOrd="0" presId="urn:microsoft.com/office/officeart/2018/2/layout/IconVerticalSolidList"/>
    <dgm:cxn modelId="{5035C8BF-C52F-4D45-8697-29FE5B64DACD}" srcId="{960244A2-5275-4CD3-92A8-AC014F4DAC00}" destId="{7D2790DC-C570-4499-9838-5342C3FE07D3}" srcOrd="2" destOrd="0" parTransId="{32BCD1EB-77EA-4031-BF9A-A5501B9E196A}" sibTransId="{DFF9E199-0B3F-4B15-ADBC-64DB57137F62}"/>
    <dgm:cxn modelId="{B52547C9-4C1C-4198-8D93-EEB35A6F02D3}" srcId="{960244A2-5275-4CD3-92A8-AC014F4DAC00}" destId="{165F778C-F706-4508-8EFF-099D6E66FB45}" srcOrd="0" destOrd="0" parTransId="{CBC7B8EF-5390-4F12-8D98-4B22C8FC0D95}" sibTransId="{0F39A16D-1264-4BE2-9284-E96A84DC80AD}"/>
    <dgm:cxn modelId="{9AD5C52B-6617-46F0-8316-9A231C7BEC68}" type="presParOf" srcId="{F1011E91-6339-4818-B163-5F5F48C8768E}" destId="{6073ECC9-8E95-4DD3-879C-E0F9300D065C}" srcOrd="0" destOrd="0" presId="urn:microsoft.com/office/officeart/2018/2/layout/IconVerticalSolidList"/>
    <dgm:cxn modelId="{D0A4CFFA-22CE-4870-9EE0-1AB032812266}" type="presParOf" srcId="{6073ECC9-8E95-4DD3-879C-E0F9300D065C}" destId="{3947D626-CFEB-4A1E-90FE-7420B4E444AE}" srcOrd="0" destOrd="0" presId="urn:microsoft.com/office/officeart/2018/2/layout/IconVerticalSolidList"/>
    <dgm:cxn modelId="{FC3283A2-2F50-471F-94B7-D700E17AAD97}" type="presParOf" srcId="{6073ECC9-8E95-4DD3-879C-E0F9300D065C}" destId="{569E1EC5-FBF3-41DF-805F-21CE542CA049}" srcOrd="1" destOrd="0" presId="urn:microsoft.com/office/officeart/2018/2/layout/IconVerticalSolidList"/>
    <dgm:cxn modelId="{34B3EE98-375C-4E76-AC2C-6777434DE796}" type="presParOf" srcId="{6073ECC9-8E95-4DD3-879C-E0F9300D065C}" destId="{D3963627-E07C-48F7-96A2-E56C0843B67E}" srcOrd="2" destOrd="0" presId="urn:microsoft.com/office/officeart/2018/2/layout/IconVerticalSolidList"/>
    <dgm:cxn modelId="{8FD43EAE-B310-43B8-989E-8E877FFABA16}" type="presParOf" srcId="{6073ECC9-8E95-4DD3-879C-E0F9300D065C}" destId="{BA65AF26-C82A-48DD-A940-B97394455AD9}" srcOrd="3" destOrd="0" presId="urn:microsoft.com/office/officeart/2018/2/layout/IconVerticalSolidList"/>
    <dgm:cxn modelId="{FBF4A714-5413-4231-AD4A-B5AE74F2C44D}" type="presParOf" srcId="{F1011E91-6339-4818-B163-5F5F48C8768E}" destId="{98FFFC0F-4152-4139-BE24-412C4BEF3810}" srcOrd="1" destOrd="0" presId="urn:microsoft.com/office/officeart/2018/2/layout/IconVerticalSolidList"/>
    <dgm:cxn modelId="{A81B32FE-3FE4-41E3-9566-748418B8BDB7}" type="presParOf" srcId="{F1011E91-6339-4818-B163-5F5F48C8768E}" destId="{5E849CED-A7D6-4BDC-8B35-4762A6365B59}" srcOrd="2" destOrd="0" presId="urn:microsoft.com/office/officeart/2018/2/layout/IconVerticalSolidList"/>
    <dgm:cxn modelId="{9019C8E3-3C01-4040-AA3F-E93727B2B3AC}" type="presParOf" srcId="{5E849CED-A7D6-4BDC-8B35-4762A6365B59}" destId="{92CAFAD1-ADB1-489D-A1BC-D5B97E69CB48}" srcOrd="0" destOrd="0" presId="urn:microsoft.com/office/officeart/2018/2/layout/IconVerticalSolidList"/>
    <dgm:cxn modelId="{9BF6AD18-A4B5-464C-A4C5-EEB38DD65F52}" type="presParOf" srcId="{5E849CED-A7D6-4BDC-8B35-4762A6365B59}" destId="{608F35E8-BCF8-4BDC-B8B7-A220289F1368}" srcOrd="1" destOrd="0" presId="urn:microsoft.com/office/officeart/2018/2/layout/IconVerticalSolidList"/>
    <dgm:cxn modelId="{8C0149D1-54BA-4483-B115-937F4BBD675B}" type="presParOf" srcId="{5E849CED-A7D6-4BDC-8B35-4762A6365B59}" destId="{C60D74D1-B601-4586-91E3-09D52D0738C9}" srcOrd="2" destOrd="0" presId="urn:microsoft.com/office/officeart/2018/2/layout/IconVerticalSolidList"/>
    <dgm:cxn modelId="{9F3BCDF3-0CA4-4FD9-BD7C-38E05FB8F32D}" type="presParOf" srcId="{5E849CED-A7D6-4BDC-8B35-4762A6365B59}" destId="{AC358EFC-05D1-4EAF-B59D-550A63B8E742}" srcOrd="3" destOrd="0" presId="urn:microsoft.com/office/officeart/2018/2/layout/IconVerticalSolidList"/>
    <dgm:cxn modelId="{A507A792-150E-4452-A864-09C5331A1426}" type="presParOf" srcId="{F1011E91-6339-4818-B163-5F5F48C8768E}" destId="{3A97CB60-DAD4-447A-AD28-B38C3225C2A2}" srcOrd="3" destOrd="0" presId="urn:microsoft.com/office/officeart/2018/2/layout/IconVerticalSolidList"/>
    <dgm:cxn modelId="{89DEF376-58E8-48D5-BEBB-3D2F85D0C9F9}" type="presParOf" srcId="{F1011E91-6339-4818-B163-5F5F48C8768E}" destId="{033A02E8-5A3D-47F3-A909-B3F89E79D4B3}" srcOrd="4" destOrd="0" presId="urn:microsoft.com/office/officeart/2018/2/layout/IconVerticalSolidList"/>
    <dgm:cxn modelId="{81B1FD26-AF92-4B3A-B761-B858A33693C6}" type="presParOf" srcId="{033A02E8-5A3D-47F3-A909-B3F89E79D4B3}" destId="{4D87F7C9-8BA6-44C8-8C3B-7EE2A4C51F5D}" srcOrd="0" destOrd="0" presId="urn:microsoft.com/office/officeart/2018/2/layout/IconVerticalSolidList"/>
    <dgm:cxn modelId="{0E6D695A-580F-4E13-AD29-1A0C26D0A786}" type="presParOf" srcId="{033A02E8-5A3D-47F3-A909-B3F89E79D4B3}" destId="{EF8BC6A0-A2C0-46DD-B2A1-3087FAACA3EA}" srcOrd="1" destOrd="0" presId="urn:microsoft.com/office/officeart/2018/2/layout/IconVerticalSolidList"/>
    <dgm:cxn modelId="{AD8A23B0-066E-4EAA-97FC-E4A9F23D010F}" type="presParOf" srcId="{033A02E8-5A3D-47F3-A909-B3F89E79D4B3}" destId="{C2D696F8-0939-4DE8-A343-BC39CBC5F3E8}" srcOrd="2" destOrd="0" presId="urn:microsoft.com/office/officeart/2018/2/layout/IconVerticalSolidList"/>
    <dgm:cxn modelId="{E8A26DA0-C156-4BF0-8CB5-E9E827E6F760}" type="presParOf" srcId="{033A02E8-5A3D-47F3-A909-B3F89E79D4B3}" destId="{45027D14-A4B4-416C-A01E-0B0AAB1DCC3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F848D4-5C85-49A6-8827-3BBB0A0B9455}"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F77D8220-758D-4E50-ABE0-82028A688CE4}">
      <dgm:prSet/>
      <dgm:spPr/>
      <dgm:t>
        <a:bodyPr/>
        <a:lstStyle/>
        <a:p>
          <a:r>
            <a:rPr lang="en-US"/>
            <a:t>CHDO = Community Housing Development Organization</a:t>
          </a:r>
        </a:p>
      </dgm:t>
    </dgm:pt>
    <dgm:pt modelId="{51543CE2-8409-45E6-99A8-717B646B495C}" type="parTrans" cxnId="{4FF6AF82-0BBD-49D5-A365-68155EF3D633}">
      <dgm:prSet/>
      <dgm:spPr/>
      <dgm:t>
        <a:bodyPr/>
        <a:lstStyle/>
        <a:p>
          <a:endParaRPr lang="en-US"/>
        </a:p>
      </dgm:t>
    </dgm:pt>
    <dgm:pt modelId="{4DF98BAA-42BB-470E-A193-5069B2C0BEEB}" type="sibTrans" cxnId="{4FF6AF82-0BBD-49D5-A365-68155EF3D633}">
      <dgm:prSet/>
      <dgm:spPr/>
      <dgm:t>
        <a:bodyPr/>
        <a:lstStyle/>
        <a:p>
          <a:endParaRPr lang="en-US"/>
        </a:p>
      </dgm:t>
    </dgm:pt>
    <dgm:pt modelId="{05154467-F348-4609-B29D-6AA5F27360D9}">
      <dgm:prSet/>
      <dgm:spPr/>
      <dgm:t>
        <a:bodyPr/>
        <a:lstStyle/>
        <a:p>
          <a:r>
            <a:rPr lang="en-US" b="0" i="0" baseline="0"/>
            <a:t>Are non-profits with demonstrated development and capacity experience with creating, rehabilitating, and/or preserving affordable housing.</a:t>
          </a:r>
          <a:endParaRPr lang="en-US"/>
        </a:p>
      </dgm:t>
    </dgm:pt>
    <dgm:pt modelId="{F2733CAA-633B-4A44-B9CD-95F4D51716FF}" type="parTrans" cxnId="{EC6646FF-E6B1-4CE3-9164-4593842C9D5C}">
      <dgm:prSet/>
      <dgm:spPr/>
      <dgm:t>
        <a:bodyPr/>
        <a:lstStyle/>
        <a:p>
          <a:endParaRPr lang="en-US"/>
        </a:p>
      </dgm:t>
    </dgm:pt>
    <dgm:pt modelId="{D903F51B-1767-4BF5-9CE3-88CF6FC1FE2D}" type="sibTrans" cxnId="{EC6646FF-E6B1-4CE3-9164-4593842C9D5C}">
      <dgm:prSet/>
      <dgm:spPr/>
      <dgm:t>
        <a:bodyPr/>
        <a:lstStyle/>
        <a:p>
          <a:endParaRPr lang="en-US"/>
        </a:p>
      </dgm:t>
    </dgm:pt>
    <dgm:pt modelId="{16F35AAE-EFFE-4C1A-9D81-8185D0E3B9B8}">
      <dgm:prSet/>
      <dgm:spPr/>
      <dgm:t>
        <a:bodyPr/>
        <a:lstStyle/>
        <a:p>
          <a:r>
            <a:rPr lang="en-US" dirty="0"/>
            <a:t>Non-profit organizations must be certified through the State to receive </a:t>
          </a:r>
          <a:r>
            <a:rPr lang="en-US" dirty="0" err="1"/>
            <a:t>CHDO</a:t>
          </a:r>
          <a:r>
            <a:rPr lang="en-US" dirty="0"/>
            <a:t> set-aside funding. </a:t>
          </a:r>
        </a:p>
      </dgm:t>
    </dgm:pt>
    <dgm:pt modelId="{F6641521-D96D-4FB5-B6DA-2902C8F2F5DB}" type="parTrans" cxnId="{EC932A2A-8A79-4455-91DC-C7392C43613D}">
      <dgm:prSet/>
      <dgm:spPr/>
      <dgm:t>
        <a:bodyPr/>
        <a:lstStyle/>
        <a:p>
          <a:endParaRPr lang="en-US"/>
        </a:p>
      </dgm:t>
    </dgm:pt>
    <dgm:pt modelId="{E143BF2D-D806-4322-9827-95ADBD7DCC99}" type="sibTrans" cxnId="{EC932A2A-8A79-4455-91DC-C7392C43613D}">
      <dgm:prSet/>
      <dgm:spPr/>
      <dgm:t>
        <a:bodyPr/>
        <a:lstStyle/>
        <a:p>
          <a:endParaRPr lang="en-US"/>
        </a:p>
      </dgm:t>
    </dgm:pt>
    <dgm:pt modelId="{B8C88942-69A1-4E31-A9A4-D15395DC24D5}">
      <dgm:prSet/>
      <dgm:spPr/>
      <dgm:t>
        <a:bodyPr/>
        <a:lstStyle/>
        <a:p>
          <a:r>
            <a:rPr lang="en-US" dirty="0"/>
            <a:t>15% of the State’s HOME program is allocated as a set-aside for the </a:t>
          </a:r>
          <a:r>
            <a:rPr lang="en-US" dirty="0" err="1"/>
            <a:t>CHDO</a:t>
          </a:r>
          <a:r>
            <a:rPr lang="en-US" dirty="0"/>
            <a:t> program for projects that are owned, developed or sponsored by </a:t>
          </a:r>
          <a:r>
            <a:rPr lang="en-US" dirty="0" err="1"/>
            <a:t>CHDOs</a:t>
          </a:r>
          <a:r>
            <a:rPr lang="en-US" dirty="0"/>
            <a:t>.</a:t>
          </a:r>
        </a:p>
      </dgm:t>
    </dgm:pt>
    <dgm:pt modelId="{96419340-4199-4136-8AE2-C2376946B8BA}" type="parTrans" cxnId="{2A18EB37-A433-4B3D-B4B4-802A5B855CC1}">
      <dgm:prSet/>
      <dgm:spPr/>
      <dgm:t>
        <a:bodyPr/>
        <a:lstStyle/>
        <a:p>
          <a:endParaRPr lang="en-US"/>
        </a:p>
      </dgm:t>
    </dgm:pt>
    <dgm:pt modelId="{57418BEC-B6D9-4E03-97BB-D2E5E245AB54}" type="sibTrans" cxnId="{2A18EB37-A433-4B3D-B4B4-802A5B855CC1}">
      <dgm:prSet/>
      <dgm:spPr/>
      <dgm:t>
        <a:bodyPr/>
        <a:lstStyle/>
        <a:p>
          <a:endParaRPr lang="en-US"/>
        </a:p>
      </dgm:t>
    </dgm:pt>
    <dgm:pt modelId="{008FE02E-3B84-491A-8B26-FDFB81BCF182}" type="pres">
      <dgm:prSet presAssocID="{D8F848D4-5C85-49A6-8827-3BBB0A0B9455}" presName="vert0" presStyleCnt="0">
        <dgm:presLayoutVars>
          <dgm:dir/>
          <dgm:animOne val="branch"/>
          <dgm:animLvl val="lvl"/>
        </dgm:presLayoutVars>
      </dgm:prSet>
      <dgm:spPr/>
    </dgm:pt>
    <dgm:pt modelId="{14DF091E-FF14-487E-B526-5999C3BCB29D}" type="pres">
      <dgm:prSet presAssocID="{F77D8220-758D-4E50-ABE0-82028A688CE4}" presName="thickLine" presStyleLbl="alignNode1" presStyleIdx="0" presStyleCnt="4"/>
      <dgm:spPr/>
    </dgm:pt>
    <dgm:pt modelId="{3754F6A5-8E72-4C7D-AC9F-A28B58A79E30}" type="pres">
      <dgm:prSet presAssocID="{F77D8220-758D-4E50-ABE0-82028A688CE4}" presName="horz1" presStyleCnt="0"/>
      <dgm:spPr/>
    </dgm:pt>
    <dgm:pt modelId="{541779F8-AFB8-420D-8D1C-5E11DCEBE7D9}" type="pres">
      <dgm:prSet presAssocID="{F77D8220-758D-4E50-ABE0-82028A688CE4}" presName="tx1" presStyleLbl="revTx" presStyleIdx="0" presStyleCnt="4"/>
      <dgm:spPr/>
    </dgm:pt>
    <dgm:pt modelId="{C78E6DE9-C3EF-459C-85F5-D691F7EC9C7B}" type="pres">
      <dgm:prSet presAssocID="{F77D8220-758D-4E50-ABE0-82028A688CE4}" presName="vert1" presStyleCnt="0"/>
      <dgm:spPr/>
    </dgm:pt>
    <dgm:pt modelId="{CC8D25EE-5F83-45E2-8458-65552A4036B6}" type="pres">
      <dgm:prSet presAssocID="{05154467-F348-4609-B29D-6AA5F27360D9}" presName="thickLine" presStyleLbl="alignNode1" presStyleIdx="1" presStyleCnt="4"/>
      <dgm:spPr/>
    </dgm:pt>
    <dgm:pt modelId="{7CEC2D06-7016-4C8F-81BD-871A02E58124}" type="pres">
      <dgm:prSet presAssocID="{05154467-F348-4609-B29D-6AA5F27360D9}" presName="horz1" presStyleCnt="0"/>
      <dgm:spPr/>
    </dgm:pt>
    <dgm:pt modelId="{141C8D8C-555E-4A58-AE88-A763242616ED}" type="pres">
      <dgm:prSet presAssocID="{05154467-F348-4609-B29D-6AA5F27360D9}" presName="tx1" presStyleLbl="revTx" presStyleIdx="1" presStyleCnt="4"/>
      <dgm:spPr/>
    </dgm:pt>
    <dgm:pt modelId="{8923FBBC-E5E4-4602-8F8E-013DB62AA1EA}" type="pres">
      <dgm:prSet presAssocID="{05154467-F348-4609-B29D-6AA5F27360D9}" presName="vert1" presStyleCnt="0"/>
      <dgm:spPr/>
    </dgm:pt>
    <dgm:pt modelId="{0BC6D631-E300-4EC2-A1A8-B8DFA2518184}" type="pres">
      <dgm:prSet presAssocID="{16F35AAE-EFFE-4C1A-9D81-8185D0E3B9B8}" presName="thickLine" presStyleLbl="alignNode1" presStyleIdx="2" presStyleCnt="4"/>
      <dgm:spPr/>
    </dgm:pt>
    <dgm:pt modelId="{B4B66506-935E-4952-8E92-41677559DA4F}" type="pres">
      <dgm:prSet presAssocID="{16F35AAE-EFFE-4C1A-9D81-8185D0E3B9B8}" presName="horz1" presStyleCnt="0"/>
      <dgm:spPr/>
    </dgm:pt>
    <dgm:pt modelId="{4490D737-4C82-4D19-885B-4E7D4846421B}" type="pres">
      <dgm:prSet presAssocID="{16F35AAE-EFFE-4C1A-9D81-8185D0E3B9B8}" presName="tx1" presStyleLbl="revTx" presStyleIdx="2" presStyleCnt="4"/>
      <dgm:spPr/>
    </dgm:pt>
    <dgm:pt modelId="{3A62FF76-B2A4-43CA-82F3-8E1B1F2E1348}" type="pres">
      <dgm:prSet presAssocID="{16F35AAE-EFFE-4C1A-9D81-8185D0E3B9B8}" presName="vert1" presStyleCnt="0"/>
      <dgm:spPr/>
    </dgm:pt>
    <dgm:pt modelId="{43D6370B-0E37-4C2E-A8E6-A3A2F861BB89}" type="pres">
      <dgm:prSet presAssocID="{B8C88942-69A1-4E31-A9A4-D15395DC24D5}" presName="thickLine" presStyleLbl="alignNode1" presStyleIdx="3" presStyleCnt="4"/>
      <dgm:spPr/>
    </dgm:pt>
    <dgm:pt modelId="{9CBA66B4-4202-411F-A5A4-5B08D9068892}" type="pres">
      <dgm:prSet presAssocID="{B8C88942-69A1-4E31-A9A4-D15395DC24D5}" presName="horz1" presStyleCnt="0"/>
      <dgm:spPr/>
    </dgm:pt>
    <dgm:pt modelId="{03C10E61-9080-4461-A2F8-679F649F8C80}" type="pres">
      <dgm:prSet presAssocID="{B8C88942-69A1-4E31-A9A4-D15395DC24D5}" presName="tx1" presStyleLbl="revTx" presStyleIdx="3" presStyleCnt="4"/>
      <dgm:spPr/>
    </dgm:pt>
    <dgm:pt modelId="{30A6B2AE-291D-472C-A010-A0A19FAEB8A0}" type="pres">
      <dgm:prSet presAssocID="{B8C88942-69A1-4E31-A9A4-D15395DC24D5}" presName="vert1" presStyleCnt="0"/>
      <dgm:spPr/>
    </dgm:pt>
  </dgm:ptLst>
  <dgm:cxnLst>
    <dgm:cxn modelId="{6635AA1A-E3DF-4616-BA9E-ED57F081EDD5}" type="presOf" srcId="{16F35AAE-EFFE-4C1A-9D81-8185D0E3B9B8}" destId="{4490D737-4C82-4D19-885B-4E7D4846421B}" srcOrd="0" destOrd="0" presId="urn:microsoft.com/office/officeart/2008/layout/LinedList"/>
    <dgm:cxn modelId="{EC932A2A-8A79-4455-91DC-C7392C43613D}" srcId="{D8F848D4-5C85-49A6-8827-3BBB0A0B9455}" destId="{16F35AAE-EFFE-4C1A-9D81-8185D0E3B9B8}" srcOrd="2" destOrd="0" parTransId="{F6641521-D96D-4FB5-B6DA-2902C8F2F5DB}" sibTransId="{E143BF2D-D806-4322-9827-95ADBD7DCC99}"/>
    <dgm:cxn modelId="{2A18EB37-A433-4B3D-B4B4-802A5B855CC1}" srcId="{D8F848D4-5C85-49A6-8827-3BBB0A0B9455}" destId="{B8C88942-69A1-4E31-A9A4-D15395DC24D5}" srcOrd="3" destOrd="0" parTransId="{96419340-4199-4136-8AE2-C2376946B8BA}" sibTransId="{57418BEC-B6D9-4E03-97BB-D2E5E245AB54}"/>
    <dgm:cxn modelId="{F0CEC15C-3B20-4CC5-8758-5F2E25B6B092}" type="presOf" srcId="{B8C88942-69A1-4E31-A9A4-D15395DC24D5}" destId="{03C10E61-9080-4461-A2F8-679F649F8C80}" srcOrd="0" destOrd="0" presId="urn:microsoft.com/office/officeart/2008/layout/LinedList"/>
    <dgm:cxn modelId="{E69FDC42-02E2-46FA-8B27-11A0DB234A9F}" type="presOf" srcId="{F77D8220-758D-4E50-ABE0-82028A688CE4}" destId="{541779F8-AFB8-420D-8D1C-5E11DCEBE7D9}" srcOrd="0" destOrd="0" presId="urn:microsoft.com/office/officeart/2008/layout/LinedList"/>
    <dgm:cxn modelId="{03DFD44B-C037-4681-9242-16420CF60D78}" type="presOf" srcId="{05154467-F348-4609-B29D-6AA5F27360D9}" destId="{141C8D8C-555E-4A58-AE88-A763242616ED}" srcOrd="0" destOrd="0" presId="urn:microsoft.com/office/officeart/2008/layout/LinedList"/>
    <dgm:cxn modelId="{4FF6AF82-0BBD-49D5-A365-68155EF3D633}" srcId="{D8F848D4-5C85-49A6-8827-3BBB0A0B9455}" destId="{F77D8220-758D-4E50-ABE0-82028A688CE4}" srcOrd="0" destOrd="0" parTransId="{51543CE2-8409-45E6-99A8-717B646B495C}" sibTransId="{4DF98BAA-42BB-470E-A193-5069B2C0BEEB}"/>
    <dgm:cxn modelId="{E39DECB2-D4DF-472F-BD7E-2E206F0C2F36}" type="presOf" srcId="{D8F848D4-5C85-49A6-8827-3BBB0A0B9455}" destId="{008FE02E-3B84-491A-8B26-FDFB81BCF182}" srcOrd="0" destOrd="0" presId="urn:microsoft.com/office/officeart/2008/layout/LinedList"/>
    <dgm:cxn modelId="{EC6646FF-E6B1-4CE3-9164-4593842C9D5C}" srcId="{D8F848D4-5C85-49A6-8827-3BBB0A0B9455}" destId="{05154467-F348-4609-B29D-6AA5F27360D9}" srcOrd="1" destOrd="0" parTransId="{F2733CAA-633B-4A44-B9CD-95F4D51716FF}" sibTransId="{D903F51B-1767-4BF5-9CE3-88CF6FC1FE2D}"/>
    <dgm:cxn modelId="{7F8AC2F5-2AA2-4644-809D-DFA3A42D8568}" type="presParOf" srcId="{008FE02E-3B84-491A-8B26-FDFB81BCF182}" destId="{14DF091E-FF14-487E-B526-5999C3BCB29D}" srcOrd="0" destOrd="0" presId="urn:microsoft.com/office/officeart/2008/layout/LinedList"/>
    <dgm:cxn modelId="{6CE10812-5DD3-47B6-9118-DA6BBA934A47}" type="presParOf" srcId="{008FE02E-3B84-491A-8B26-FDFB81BCF182}" destId="{3754F6A5-8E72-4C7D-AC9F-A28B58A79E30}" srcOrd="1" destOrd="0" presId="urn:microsoft.com/office/officeart/2008/layout/LinedList"/>
    <dgm:cxn modelId="{6A696905-0706-4A87-8052-F10C716AB9F0}" type="presParOf" srcId="{3754F6A5-8E72-4C7D-AC9F-A28B58A79E30}" destId="{541779F8-AFB8-420D-8D1C-5E11DCEBE7D9}" srcOrd="0" destOrd="0" presId="urn:microsoft.com/office/officeart/2008/layout/LinedList"/>
    <dgm:cxn modelId="{40EC3AB6-43C8-4EF6-A118-D3E868B2C287}" type="presParOf" srcId="{3754F6A5-8E72-4C7D-AC9F-A28B58A79E30}" destId="{C78E6DE9-C3EF-459C-85F5-D691F7EC9C7B}" srcOrd="1" destOrd="0" presId="urn:microsoft.com/office/officeart/2008/layout/LinedList"/>
    <dgm:cxn modelId="{6292F7F7-86CE-41A8-9266-876195E630D6}" type="presParOf" srcId="{008FE02E-3B84-491A-8B26-FDFB81BCF182}" destId="{CC8D25EE-5F83-45E2-8458-65552A4036B6}" srcOrd="2" destOrd="0" presId="urn:microsoft.com/office/officeart/2008/layout/LinedList"/>
    <dgm:cxn modelId="{D34E0F2F-83AD-49D9-BE3B-CA08E36D4743}" type="presParOf" srcId="{008FE02E-3B84-491A-8B26-FDFB81BCF182}" destId="{7CEC2D06-7016-4C8F-81BD-871A02E58124}" srcOrd="3" destOrd="0" presId="urn:microsoft.com/office/officeart/2008/layout/LinedList"/>
    <dgm:cxn modelId="{D47F1A2C-7443-4F1A-82CC-0D7CA2032D75}" type="presParOf" srcId="{7CEC2D06-7016-4C8F-81BD-871A02E58124}" destId="{141C8D8C-555E-4A58-AE88-A763242616ED}" srcOrd="0" destOrd="0" presId="urn:microsoft.com/office/officeart/2008/layout/LinedList"/>
    <dgm:cxn modelId="{AED7EC24-A877-415E-8A98-AFB6B969F221}" type="presParOf" srcId="{7CEC2D06-7016-4C8F-81BD-871A02E58124}" destId="{8923FBBC-E5E4-4602-8F8E-013DB62AA1EA}" srcOrd="1" destOrd="0" presId="urn:microsoft.com/office/officeart/2008/layout/LinedList"/>
    <dgm:cxn modelId="{EE83642A-87D6-4E80-B14C-6D7357BA5D41}" type="presParOf" srcId="{008FE02E-3B84-491A-8B26-FDFB81BCF182}" destId="{0BC6D631-E300-4EC2-A1A8-B8DFA2518184}" srcOrd="4" destOrd="0" presId="urn:microsoft.com/office/officeart/2008/layout/LinedList"/>
    <dgm:cxn modelId="{EFF284AB-0C02-4825-A19B-BF4C8E5C556A}" type="presParOf" srcId="{008FE02E-3B84-491A-8B26-FDFB81BCF182}" destId="{B4B66506-935E-4952-8E92-41677559DA4F}" srcOrd="5" destOrd="0" presId="urn:microsoft.com/office/officeart/2008/layout/LinedList"/>
    <dgm:cxn modelId="{B016FD9B-00BD-4F9D-BDB7-07E783CFE464}" type="presParOf" srcId="{B4B66506-935E-4952-8E92-41677559DA4F}" destId="{4490D737-4C82-4D19-885B-4E7D4846421B}" srcOrd="0" destOrd="0" presId="urn:microsoft.com/office/officeart/2008/layout/LinedList"/>
    <dgm:cxn modelId="{DD78B634-A309-4C2A-A751-8392E75C00F7}" type="presParOf" srcId="{B4B66506-935E-4952-8E92-41677559DA4F}" destId="{3A62FF76-B2A4-43CA-82F3-8E1B1F2E1348}" srcOrd="1" destOrd="0" presId="urn:microsoft.com/office/officeart/2008/layout/LinedList"/>
    <dgm:cxn modelId="{40997DF2-9671-4558-BC3C-EB7145693728}" type="presParOf" srcId="{008FE02E-3B84-491A-8B26-FDFB81BCF182}" destId="{43D6370B-0E37-4C2E-A8E6-A3A2F861BB89}" srcOrd="6" destOrd="0" presId="urn:microsoft.com/office/officeart/2008/layout/LinedList"/>
    <dgm:cxn modelId="{000C7C6F-1DD4-4DE2-A115-C408AEE2CA78}" type="presParOf" srcId="{008FE02E-3B84-491A-8B26-FDFB81BCF182}" destId="{9CBA66B4-4202-411F-A5A4-5B08D9068892}" srcOrd="7" destOrd="0" presId="urn:microsoft.com/office/officeart/2008/layout/LinedList"/>
    <dgm:cxn modelId="{69B0AE4A-B789-4D90-BA25-BA8DE9CCAE8F}" type="presParOf" srcId="{9CBA66B4-4202-411F-A5A4-5B08D9068892}" destId="{03C10E61-9080-4461-A2F8-679F649F8C80}" srcOrd="0" destOrd="0" presId="urn:microsoft.com/office/officeart/2008/layout/LinedList"/>
    <dgm:cxn modelId="{EA982B02-DFE9-4B14-BFCF-25B0026EAAD0}" type="presParOf" srcId="{9CBA66B4-4202-411F-A5A4-5B08D9068892}" destId="{30A6B2AE-291D-472C-A010-A0A19FAEB8A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38E52E8-4D41-458E-95AE-978A69F824F4}"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40644A58-ACC9-4DFC-BFBE-B2A5001D1C3F}">
      <dgm:prSet/>
      <dgm:spPr/>
      <dgm:t>
        <a:bodyPr/>
        <a:lstStyle/>
        <a:p>
          <a:pPr>
            <a:lnSpc>
              <a:spcPct val="100000"/>
            </a:lnSpc>
          </a:pPr>
          <a:r>
            <a:rPr lang="en-US" dirty="0"/>
            <a:t>Documents are located online at:</a:t>
          </a:r>
        </a:p>
      </dgm:t>
    </dgm:pt>
    <dgm:pt modelId="{DA765E76-37AE-4CF2-8111-DDCF5CB5291F}" type="parTrans" cxnId="{C3E0D056-BB65-4281-A77E-0C0E58794A61}">
      <dgm:prSet/>
      <dgm:spPr/>
      <dgm:t>
        <a:bodyPr/>
        <a:lstStyle/>
        <a:p>
          <a:endParaRPr lang="en-US"/>
        </a:p>
      </dgm:t>
    </dgm:pt>
    <dgm:pt modelId="{2DEC5DF1-FFC9-4647-886A-5C72B0777CFB}" type="sibTrans" cxnId="{C3E0D056-BB65-4281-A77E-0C0E58794A61}">
      <dgm:prSet/>
      <dgm:spPr/>
      <dgm:t>
        <a:bodyPr/>
        <a:lstStyle/>
        <a:p>
          <a:endParaRPr lang="en-US"/>
        </a:p>
      </dgm:t>
    </dgm:pt>
    <dgm:pt modelId="{D3CDEDE4-9EAC-48B6-8DD4-17E1CD8431E3}">
      <dgm:prSet/>
      <dgm:spPr/>
      <dgm:t>
        <a:bodyPr/>
        <a:lstStyle/>
        <a:p>
          <a:pPr>
            <a:lnSpc>
              <a:spcPct val="100000"/>
            </a:lnSpc>
          </a:pPr>
          <a:r>
            <a:rPr lang="en-US" dirty="0"/>
            <a:t>www.mshomecorp.com/federal-programs/</a:t>
          </a:r>
        </a:p>
      </dgm:t>
    </dgm:pt>
    <dgm:pt modelId="{439681C1-258E-4501-A13A-F1C9C102A8CE}" type="parTrans" cxnId="{04EA7A5B-290A-4628-A0EF-F898A8F0EF25}">
      <dgm:prSet/>
      <dgm:spPr/>
      <dgm:t>
        <a:bodyPr/>
        <a:lstStyle/>
        <a:p>
          <a:endParaRPr lang="en-US"/>
        </a:p>
      </dgm:t>
    </dgm:pt>
    <dgm:pt modelId="{592808F0-9625-49BF-8CCF-1102241DFE48}" type="sibTrans" cxnId="{04EA7A5B-290A-4628-A0EF-F898A8F0EF25}">
      <dgm:prSet/>
      <dgm:spPr/>
      <dgm:t>
        <a:bodyPr/>
        <a:lstStyle/>
        <a:p>
          <a:endParaRPr lang="en-US"/>
        </a:p>
      </dgm:t>
    </dgm:pt>
    <dgm:pt modelId="{844951BE-3D63-48B6-A8F5-58B4BC0E367F}" type="pres">
      <dgm:prSet presAssocID="{B38E52E8-4D41-458E-95AE-978A69F824F4}" presName="root" presStyleCnt="0">
        <dgm:presLayoutVars>
          <dgm:dir/>
          <dgm:resizeHandles val="exact"/>
        </dgm:presLayoutVars>
      </dgm:prSet>
      <dgm:spPr/>
    </dgm:pt>
    <dgm:pt modelId="{7911D030-C02B-46A8-9F7B-69FDE8632B31}" type="pres">
      <dgm:prSet presAssocID="{40644A58-ACC9-4DFC-BFBE-B2A5001D1C3F}" presName="compNode" presStyleCnt="0"/>
      <dgm:spPr/>
    </dgm:pt>
    <dgm:pt modelId="{8B1823D6-37C2-4A95-8CA2-308D2FB3FDEE}" type="pres">
      <dgm:prSet presAssocID="{40644A58-ACC9-4DFC-BFBE-B2A5001D1C3F}"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Laptop"/>
        </a:ext>
      </dgm:extLst>
    </dgm:pt>
    <dgm:pt modelId="{9B5C7E9C-0E3C-4B0C-BBB6-D14F1B0020FE}" type="pres">
      <dgm:prSet presAssocID="{40644A58-ACC9-4DFC-BFBE-B2A5001D1C3F}" presName="spaceRect" presStyleCnt="0"/>
      <dgm:spPr/>
    </dgm:pt>
    <dgm:pt modelId="{922F6C9D-59F1-437D-BE5C-5218E89AB617}" type="pres">
      <dgm:prSet presAssocID="{40644A58-ACC9-4DFC-BFBE-B2A5001D1C3F}" presName="textRect" presStyleLbl="revTx" presStyleIdx="0" presStyleCnt="2" custScaleX="109702">
        <dgm:presLayoutVars>
          <dgm:chMax val="1"/>
          <dgm:chPref val="1"/>
        </dgm:presLayoutVars>
      </dgm:prSet>
      <dgm:spPr/>
    </dgm:pt>
    <dgm:pt modelId="{C3B0C8B4-72C8-462B-ACB1-ACBDDDF6AF17}" type="pres">
      <dgm:prSet presAssocID="{2DEC5DF1-FFC9-4647-886A-5C72B0777CFB}" presName="sibTrans" presStyleCnt="0"/>
      <dgm:spPr/>
    </dgm:pt>
    <dgm:pt modelId="{F2C2A9F8-8124-4825-9A34-2E39475050A2}" type="pres">
      <dgm:prSet presAssocID="{D3CDEDE4-9EAC-48B6-8DD4-17E1CD8431E3}" presName="compNode" presStyleCnt="0"/>
      <dgm:spPr/>
    </dgm:pt>
    <dgm:pt modelId="{4FE1D2DF-D33E-4FFC-A4FF-29312EAE6C57}" type="pres">
      <dgm:prSet presAssocID="{D3CDEDE4-9EAC-48B6-8DD4-17E1CD8431E3}"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Earth Globe Americas"/>
        </a:ext>
      </dgm:extLst>
    </dgm:pt>
    <dgm:pt modelId="{A14C51FD-67CB-412C-BC2B-B52976A28FEF}" type="pres">
      <dgm:prSet presAssocID="{D3CDEDE4-9EAC-48B6-8DD4-17E1CD8431E3}" presName="spaceRect" presStyleCnt="0"/>
      <dgm:spPr/>
    </dgm:pt>
    <dgm:pt modelId="{31C02044-3CD2-4EDB-A2CB-D82C9D8811A7}" type="pres">
      <dgm:prSet presAssocID="{D3CDEDE4-9EAC-48B6-8DD4-17E1CD8431E3}" presName="textRect" presStyleLbl="revTx" presStyleIdx="1" presStyleCnt="2" custScaleX="144605">
        <dgm:presLayoutVars>
          <dgm:chMax val="1"/>
          <dgm:chPref val="1"/>
        </dgm:presLayoutVars>
      </dgm:prSet>
      <dgm:spPr/>
    </dgm:pt>
  </dgm:ptLst>
  <dgm:cxnLst>
    <dgm:cxn modelId="{A94ED000-D8C7-4CE3-A42E-AB8DAE2FA924}" type="presOf" srcId="{40644A58-ACC9-4DFC-BFBE-B2A5001D1C3F}" destId="{922F6C9D-59F1-437D-BE5C-5218E89AB617}" srcOrd="0" destOrd="0" presId="urn:microsoft.com/office/officeart/2018/2/layout/IconLabelList"/>
    <dgm:cxn modelId="{216E4402-A3F7-4838-BF6A-C04AB574BD62}" type="presOf" srcId="{B38E52E8-4D41-458E-95AE-978A69F824F4}" destId="{844951BE-3D63-48B6-A8F5-58B4BC0E367F}" srcOrd="0" destOrd="0" presId="urn:microsoft.com/office/officeart/2018/2/layout/IconLabelList"/>
    <dgm:cxn modelId="{04EA7A5B-290A-4628-A0EF-F898A8F0EF25}" srcId="{B38E52E8-4D41-458E-95AE-978A69F824F4}" destId="{D3CDEDE4-9EAC-48B6-8DD4-17E1CD8431E3}" srcOrd="1" destOrd="0" parTransId="{439681C1-258E-4501-A13A-F1C9C102A8CE}" sibTransId="{592808F0-9625-49BF-8CCF-1102241DFE48}"/>
    <dgm:cxn modelId="{C3E0D056-BB65-4281-A77E-0C0E58794A61}" srcId="{B38E52E8-4D41-458E-95AE-978A69F824F4}" destId="{40644A58-ACC9-4DFC-BFBE-B2A5001D1C3F}" srcOrd="0" destOrd="0" parTransId="{DA765E76-37AE-4CF2-8111-DDCF5CB5291F}" sibTransId="{2DEC5DF1-FFC9-4647-886A-5C72B0777CFB}"/>
    <dgm:cxn modelId="{D42EC1B4-A3E0-46DB-80B7-D6BCE5C2FE9B}" type="presOf" srcId="{D3CDEDE4-9EAC-48B6-8DD4-17E1CD8431E3}" destId="{31C02044-3CD2-4EDB-A2CB-D82C9D8811A7}" srcOrd="0" destOrd="0" presId="urn:microsoft.com/office/officeart/2018/2/layout/IconLabelList"/>
    <dgm:cxn modelId="{60F15EA1-D415-41AA-AD9F-EF9565A4624F}" type="presParOf" srcId="{844951BE-3D63-48B6-A8F5-58B4BC0E367F}" destId="{7911D030-C02B-46A8-9F7B-69FDE8632B31}" srcOrd="0" destOrd="0" presId="urn:microsoft.com/office/officeart/2018/2/layout/IconLabelList"/>
    <dgm:cxn modelId="{D15446DF-90CC-4074-8629-86CF34148E57}" type="presParOf" srcId="{7911D030-C02B-46A8-9F7B-69FDE8632B31}" destId="{8B1823D6-37C2-4A95-8CA2-308D2FB3FDEE}" srcOrd="0" destOrd="0" presId="urn:microsoft.com/office/officeart/2018/2/layout/IconLabelList"/>
    <dgm:cxn modelId="{1C384E6B-1622-42C1-BD52-5DF84F92B860}" type="presParOf" srcId="{7911D030-C02B-46A8-9F7B-69FDE8632B31}" destId="{9B5C7E9C-0E3C-4B0C-BBB6-D14F1B0020FE}" srcOrd="1" destOrd="0" presId="urn:microsoft.com/office/officeart/2018/2/layout/IconLabelList"/>
    <dgm:cxn modelId="{B8C7374E-377E-43E7-AB94-3D354895E28A}" type="presParOf" srcId="{7911D030-C02B-46A8-9F7B-69FDE8632B31}" destId="{922F6C9D-59F1-437D-BE5C-5218E89AB617}" srcOrd="2" destOrd="0" presId="urn:microsoft.com/office/officeart/2018/2/layout/IconLabelList"/>
    <dgm:cxn modelId="{B8BCAB43-5CE4-4496-8ED0-B3E55B252679}" type="presParOf" srcId="{844951BE-3D63-48B6-A8F5-58B4BC0E367F}" destId="{C3B0C8B4-72C8-462B-ACB1-ACBDDDF6AF17}" srcOrd="1" destOrd="0" presId="urn:microsoft.com/office/officeart/2018/2/layout/IconLabelList"/>
    <dgm:cxn modelId="{313DD1D1-4274-4BFB-9C40-D05FDDE17358}" type="presParOf" srcId="{844951BE-3D63-48B6-A8F5-58B4BC0E367F}" destId="{F2C2A9F8-8124-4825-9A34-2E39475050A2}" srcOrd="2" destOrd="0" presId="urn:microsoft.com/office/officeart/2018/2/layout/IconLabelList"/>
    <dgm:cxn modelId="{27B336EF-ED7F-4BB8-8E86-B2737E136A24}" type="presParOf" srcId="{F2C2A9F8-8124-4825-9A34-2E39475050A2}" destId="{4FE1D2DF-D33E-4FFC-A4FF-29312EAE6C57}" srcOrd="0" destOrd="0" presId="urn:microsoft.com/office/officeart/2018/2/layout/IconLabelList"/>
    <dgm:cxn modelId="{3DA5FE71-1A2A-4BA0-B4A4-68903ECDD006}" type="presParOf" srcId="{F2C2A9F8-8124-4825-9A34-2E39475050A2}" destId="{A14C51FD-67CB-412C-BC2B-B52976A28FEF}" srcOrd="1" destOrd="0" presId="urn:microsoft.com/office/officeart/2018/2/layout/IconLabelList"/>
    <dgm:cxn modelId="{C8AA2991-652C-4378-85CA-97973FC4123B}" type="presParOf" srcId="{F2C2A9F8-8124-4825-9A34-2E39475050A2}" destId="{31C02044-3CD2-4EDB-A2CB-D82C9D8811A7}"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425F6AD-8D50-4817-A073-8F7255CA3526}"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BD3A5EB-1A49-4F0E-8481-8F28F8D59D03}">
      <dgm:prSet/>
      <dgm:spPr/>
      <dgm:t>
        <a:bodyPr/>
        <a:lstStyle/>
        <a:p>
          <a:pPr>
            <a:lnSpc>
              <a:spcPct val="100000"/>
            </a:lnSpc>
          </a:pPr>
          <a:r>
            <a:rPr lang="en-US"/>
            <a:t>Legal Status</a:t>
          </a:r>
        </a:p>
      </dgm:t>
    </dgm:pt>
    <dgm:pt modelId="{BBBC9EEE-39ED-4603-A7BE-2BBC77BA8517}" type="parTrans" cxnId="{ADDA8183-0A85-4FBC-B7A6-01FE87DBC3F8}">
      <dgm:prSet/>
      <dgm:spPr/>
      <dgm:t>
        <a:bodyPr/>
        <a:lstStyle/>
        <a:p>
          <a:endParaRPr lang="en-US"/>
        </a:p>
      </dgm:t>
    </dgm:pt>
    <dgm:pt modelId="{ADA01D10-6B78-48E7-B3E5-AE7FE7FD82BE}" type="sibTrans" cxnId="{ADDA8183-0A85-4FBC-B7A6-01FE87DBC3F8}">
      <dgm:prSet/>
      <dgm:spPr/>
      <dgm:t>
        <a:bodyPr/>
        <a:lstStyle/>
        <a:p>
          <a:endParaRPr lang="en-US"/>
        </a:p>
      </dgm:t>
    </dgm:pt>
    <dgm:pt modelId="{04B7A2DF-7E9F-4252-9192-FCA708FE9764}">
      <dgm:prSet/>
      <dgm:spPr/>
      <dgm:t>
        <a:bodyPr/>
        <a:lstStyle/>
        <a:p>
          <a:pPr>
            <a:lnSpc>
              <a:spcPct val="100000"/>
            </a:lnSpc>
          </a:pPr>
          <a:r>
            <a:rPr lang="en-US"/>
            <a:t>Organizational Structure</a:t>
          </a:r>
        </a:p>
      </dgm:t>
    </dgm:pt>
    <dgm:pt modelId="{7DC38D5B-D30E-44BE-9784-3CBCFB0FA77F}" type="parTrans" cxnId="{4FC0E2A8-E9CB-4EB0-A7D6-FF02FCCD73E2}">
      <dgm:prSet/>
      <dgm:spPr/>
      <dgm:t>
        <a:bodyPr/>
        <a:lstStyle/>
        <a:p>
          <a:endParaRPr lang="en-US"/>
        </a:p>
      </dgm:t>
    </dgm:pt>
    <dgm:pt modelId="{6ADF3373-A744-437F-BFAF-F6B301CF4CD9}" type="sibTrans" cxnId="{4FC0E2A8-E9CB-4EB0-A7D6-FF02FCCD73E2}">
      <dgm:prSet/>
      <dgm:spPr/>
      <dgm:t>
        <a:bodyPr/>
        <a:lstStyle/>
        <a:p>
          <a:endParaRPr lang="en-US"/>
        </a:p>
      </dgm:t>
    </dgm:pt>
    <dgm:pt modelId="{443BE937-028D-49CA-84E4-4EF62EB2093B}">
      <dgm:prSet/>
      <dgm:spPr/>
      <dgm:t>
        <a:bodyPr/>
        <a:lstStyle/>
        <a:p>
          <a:pPr>
            <a:lnSpc>
              <a:spcPct val="100000"/>
            </a:lnSpc>
          </a:pPr>
          <a:r>
            <a:rPr lang="en-US"/>
            <a:t>Capacity and Experience </a:t>
          </a:r>
        </a:p>
      </dgm:t>
    </dgm:pt>
    <dgm:pt modelId="{50FE2560-C69F-41ED-A47C-4E9669D2659D}" type="parTrans" cxnId="{FD8996E5-088E-43D0-8BA1-1FFC727B7B8D}">
      <dgm:prSet/>
      <dgm:spPr/>
      <dgm:t>
        <a:bodyPr/>
        <a:lstStyle/>
        <a:p>
          <a:endParaRPr lang="en-US"/>
        </a:p>
      </dgm:t>
    </dgm:pt>
    <dgm:pt modelId="{735A114F-6D69-4334-91A9-8CE4A9F622CE}" type="sibTrans" cxnId="{FD8996E5-088E-43D0-8BA1-1FFC727B7B8D}">
      <dgm:prSet/>
      <dgm:spPr/>
      <dgm:t>
        <a:bodyPr/>
        <a:lstStyle/>
        <a:p>
          <a:endParaRPr lang="en-US"/>
        </a:p>
      </dgm:t>
    </dgm:pt>
    <dgm:pt modelId="{B826205A-C09E-44B0-8E4C-5046266AC8C0}" type="pres">
      <dgm:prSet presAssocID="{3425F6AD-8D50-4817-A073-8F7255CA3526}" presName="root" presStyleCnt="0">
        <dgm:presLayoutVars>
          <dgm:dir/>
          <dgm:resizeHandles val="exact"/>
        </dgm:presLayoutVars>
      </dgm:prSet>
      <dgm:spPr/>
    </dgm:pt>
    <dgm:pt modelId="{102A8C1B-50DE-4ACC-A8B5-2ED6A707B5DE}" type="pres">
      <dgm:prSet presAssocID="{FBD3A5EB-1A49-4F0E-8481-8F28F8D59D03}" presName="compNode" presStyleCnt="0"/>
      <dgm:spPr/>
    </dgm:pt>
    <dgm:pt modelId="{C79C06E1-C7D6-427A-B179-AC360EA95615}" type="pres">
      <dgm:prSet presAssocID="{FBD3A5EB-1A49-4F0E-8481-8F28F8D59D03}" presName="bgRect" presStyleLbl="bgShp" presStyleIdx="0" presStyleCnt="3"/>
      <dgm:spPr/>
    </dgm:pt>
    <dgm:pt modelId="{A9563084-22E2-481C-9CAC-B6DC6E46E1FE}" type="pres">
      <dgm:prSet presAssocID="{FBD3A5EB-1A49-4F0E-8481-8F28F8D59D03}"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cales of Justice"/>
        </a:ext>
      </dgm:extLst>
    </dgm:pt>
    <dgm:pt modelId="{A6C2B684-1CB8-422F-ADE6-C9874AD6CCEE}" type="pres">
      <dgm:prSet presAssocID="{FBD3A5EB-1A49-4F0E-8481-8F28F8D59D03}" presName="spaceRect" presStyleCnt="0"/>
      <dgm:spPr/>
    </dgm:pt>
    <dgm:pt modelId="{B308792C-8749-4037-BB95-99AEFED3950E}" type="pres">
      <dgm:prSet presAssocID="{FBD3A5EB-1A49-4F0E-8481-8F28F8D59D03}" presName="parTx" presStyleLbl="revTx" presStyleIdx="0" presStyleCnt="3">
        <dgm:presLayoutVars>
          <dgm:chMax val="0"/>
          <dgm:chPref val="0"/>
        </dgm:presLayoutVars>
      </dgm:prSet>
      <dgm:spPr/>
    </dgm:pt>
    <dgm:pt modelId="{AAB292F3-4BBB-4450-A44D-8ED3694915F1}" type="pres">
      <dgm:prSet presAssocID="{ADA01D10-6B78-48E7-B3E5-AE7FE7FD82BE}" presName="sibTrans" presStyleCnt="0"/>
      <dgm:spPr/>
    </dgm:pt>
    <dgm:pt modelId="{879E621D-7C59-4988-B4CC-9F1664829ED9}" type="pres">
      <dgm:prSet presAssocID="{04B7A2DF-7E9F-4252-9192-FCA708FE9764}" presName="compNode" presStyleCnt="0"/>
      <dgm:spPr/>
    </dgm:pt>
    <dgm:pt modelId="{CE91243A-7420-457A-9CD7-3812C851770C}" type="pres">
      <dgm:prSet presAssocID="{04B7A2DF-7E9F-4252-9192-FCA708FE9764}" presName="bgRect" presStyleLbl="bgShp" presStyleIdx="1" presStyleCnt="3"/>
      <dgm:spPr/>
    </dgm:pt>
    <dgm:pt modelId="{29C29C63-1ACF-4731-B92D-731D8E82DFD4}" type="pres">
      <dgm:prSet presAssocID="{04B7A2DF-7E9F-4252-9192-FCA708FE9764}"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ierarchy"/>
        </a:ext>
      </dgm:extLst>
    </dgm:pt>
    <dgm:pt modelId="{5A7C28EA-1237-41F5-81DF-CEF21A26BE40}" type="pres">
      <dgm:prSet presAssocID="{04B7A2DF-7E9F-4252-9192-FCA708FE9764}" presName="spaceRect" presStyleCnt="0"/>
      <dgm:spPr/>
    </dgm:pt>
    <dgm:pt modelId="{99AC401C-5FF6-47D7-B120-FA761499516B}" type="pres">
      <dgm:prSet presAssocID="{04B7A2DF-7E9F-4252-9192-FCA708FE9764}" presName="parTx" presStyleLbl="revTx" presStyleIdx="1" presStyleCnt="3">
        <dgm:presLayoutVars>
          <dgm:chMax val="0"/>
          <dgm:chPref val="0"/>
        </dgm:presLayoutVars>
      </dgm:prSet>
      <dgm:spPr/>
    </dgm:pt>
    <dgm:pt modelId="{539F1C9D-6AAA-4E18-83DD-0E31DDACC6EC}" type="pres">
      <dgm:prSet presAssocID="{6ADF3373-A744-437F-BFAF-F6B301CF4CD9}" presName="sibTrans" presStyleCnt="0"/>
      <dgm:spPr/>
    </dgm:pt>
    <dgm:pt modelId="{D9777029-27EE-43C2-A6DB-56705D155B2C}" type="pres">
      <dgm:prSet presAssocID="{443BE937-028D-49CA-84E4-4EF62EB2093B}" presName="compNode" presStyleCnt="0"/>
      <dgm:spPr/>
    </dgm:pt>
    <dgm:pt modelId="{CFD90367-022D-4CD3-B52D-EBCACA01F2C4}" type="pres">
      <dgm:prSet presAssocID="{443BE937-028D-49CA-84E4-4EF62EB2093B}" presName="bgRect" presStyleLbl="bgShp" presStyleIdx="2" presStyleCnt="3"/>
      <dgm:spPr/>
    </dgm:pt>
    <dgm:pt modelId="{A141F272-8753-4ED7-A80A-1E47005D9FE4}" type="pres">
      <dgm:prSet presAssocID="{443BE937-028D-49CA-84E4-4EF62EB2093B}"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Head with Gears"/>
        </a:ext>
      </dgm:extLst>
    </dgm:pt>
    <dgm:pt modelId="{1982EF95-5670-4C40-9CF8-FFEDA854DC2F}" type="pres">
      <dgm:prSet presAssocID="{443BE937-028D-49CA-84E4-4EF62EB2093B}" presName="spaceRect" presStyleCnt="0"/>
      <dgm:spPr/>
    </dgm:pt>
    <dgm:pt modelId="{BCA2264D-1324-4A75-9653-5FCC7ACA6586}" type="pres">
      <dgm:prSet presAssocID="{443BE937-028D-49CA-84E4-4EF62EB2093B}" presName="parTx" presStyleLbl="revTx" presStyleIdx="2" presStyleCnt="3">
        <dgm:presLayoutVars>
          <dgm:chMax val="0"/>
          <dgm:chPref val="0"/>
        </dgm:presLayoutVars>
      </dgm:prSet>
      <dgm:spPr/>
    </dgm:pt>
  </dgm:ptLst>
  <dgm:cxnLst>
    <dgm:cxn modelId="{A8068B04-1DA2-4DEB-A96F-E930AE79B217}" type="presOf" srcId="{FBD3A5EB-1A49-4F0E-8481-8F28F8D59D03}" destId="{B308792C-8749-4037-BB95-99AEFED3950E}" srcOrd="0" destOrd="0" presId="urn:microsoft.com/office/officeart/2018/2/layout/IconVerticalSolidList"/>
    <dgm:cxn modelId="{F000D71B-BA3E-4ECF-9F5F-CC7D61619626}" type="presOf" srcId="{3425F6AD-8D50-4817-A073-8F7255CA3526}" destId="{B826205A-C09E-44B0-8E4C-5046266AC8C0}" srcOrd="0" destOrd="0" presId="urn:microsoft.com/office/officeart/2018/2/layout/IconVerticalSolidList"/>
    <dgm:cxn modelId="{ADDA8183-0A85-4FBC-B7A6-01FE87DBC3F8}" srcId="{3425F6AD-8D50-4817-A073-8F7255CA3526}" destId="{FBD3A5EB-1A49-4F0E-8481-8F28F8D59D03}" srcOrd="0" destOrd="0" parTransId="{BBBC9EEE-39ED-4603-A7BE-2BBC77BA8517}" sibTransId="{ADA01D10-6B78-48E7-B3E5-AE7FE7FD82BE}"/>
    <dgm:cxn modelId="{4FC0E2A8-E9CB-4EB0-A7D6-FF02FCCD73E2}" srcId="{3425F6AD-8D50-4817-A073-8F7255CA3526}" destId="{04B7A2DF-7E9F-4252-9192-FCA708FE9764}" srcOrd="1" destOrd="0" parTransId="{7DC38D5B-D30E-44BE-9784-3CBCFB0FA77F}" sibTransId="{6ADF3373-A744-437F-BFAF-F6B301CF4CD9}"/>
    <dgm:cxn modelId="{DE2E76BF-A698-449F-AC66-7D2068E980BA}" type="presOf" srcId="{04B7A2DF-7E9F-4252-9192-FCA708FE9764}" destId="{99AC401C-5FF6-47D7-B120-FA761499516B}" srcOrd="0" destOrd="0" presId="urn:microsoft.com/office/officeart/2018/2/layout/IconVerticalSolidList"/>
    <dgm:cxn modelId="{48934AD8-245A-4CB7-9205-285DE274B900}" type="presOf" srcId="{443BE937-028D-49CA-84E4-4EF62EB2093B}" destId="{BCA2264D-1324-4A75-9653-5FCC7ACA6586}" srcOrd="0" destOrd="0" presId="urn:microsoft.com/office/officeart/2018/2/layout/IconVerticalSolidList"/>
    <dgm:cxn modelId="{FD8996E5-088E-43D0-8BA1-1FFC727B7B8D}" srcId="{3425F6AD-8D50-4817-A073-8F7255CA3526}" destId="{443BE937-028D-49CA-84E4-4EF62EB2093B}" srcOrd="2" destOrd="0" parTransId="{50FE2560-C69F-41ED-A47C-4E9669D2659D}" sibTransId="{735A114F-6D69-4334-91A9-8CE4A9F622CE}"/>
    <dgm:cxn modelId="{9ED24206-33F6-4A14-B1C2-0612F7255366}" type="presParOf" srcId="{B826205A-C09E-44B0-8E4C-5046266AC8C0}" destId="{102A8C1B-50DE-4ACC-A8B5-2ED6A707B5DE}" srcOrd="0" destOrd="0" presId="urn:microsoft.com/office/officeart/2018/2/layout/IconVerticalSolidList"/>
    <dgm:cxn modelId="{0B543588-60DC-4EF1-BF5B-858AA15E65A3}" type="presParOf" srcId="{102A8C1B-50DE-4ACC-A8B5-2ED6A707B5DE}" destId="{C79C06E1-C7D6-427A-B179-AC360EA95615}" srcOrd="0" destOrd="0" presId="urn:microsoft.com/office/officeart/2018/2/layout/IconVerticalSolidList"/>
    <dgm:cxn modelId="{8F109FBD-0349-4DBC-BC7A-E8E6D55B3D69}" type="presParOf" srcId="{102A8C1B-50DE-4ACC-A8B5-2ED6A707B5DE}" destId="{A9563084-22E2-481C-9CAC-B6DC6E46E1FE}" srcOrd="1" destOrd="0" presId="urn:microsoft.com/office/officeart/2018/2/layout/IconVerticalSolidList"/>
    <dgm:cxn modelId="{9676557A-696F-4E06-8363-00CF3F633DB3}" type="presParOf" srcId="{102A8C1B-50DE-4ACC-A8B5-2ED6A707B5DE}" destId="{A6C2B684-1CB8-422F-ADE6-C9874AD6CCEE}" srcOrd="2" destOrd="0" presId="urn:microsoft.com/office/officeart/2018/2/layout/IconVerticalSolidList"/>
    <dgm:cxn modelId="{F78F76DC-46F9-44A5-91DE-37076F4E0067}" type="presParOf" srcId="{102A8C1B-50DE-4ACC-A8B5-2ED6A707B5DE}" destId="{B308792C-8749-4037-BB95-99AEFED3950E}" srcOrd="3" destOrd="0" presId="urn:microsoft.com/office/officeart/2018/2/layout/IconVerticalSolidList"/>
    <dgm:cxn modelId="{28EC3A0B-FCD7-4522-B23B-BAEBE0053915}" type="presParOf" srcId="{B826205A-C09E-44B0-8E4C-5046266AC8C0}" destId="{AAB292F3-4BBB-4450-A44D-8ED3694915F1}" srcOrd="1" destOrd="0" presId="urn:microsoft.com/office/officeart/2018/2/layout/IconVerticalSolidList"/>
    <dgm:cxn modelId="{E7EA195B-E152-4E35-9271-65C97373A816}" type="presParOf" srcId="{B826205A-C09E-44B0-8E4C-5046266AC8C0}" destId="{879E621D-7C59-4988-B4CC-9F1664829ED9}" srcOrd="2" destOrd="0" presId="urn:microsoft.com/office/officeart/2018/2/layout/IconVerticalSolidList"/>
    <dgm:cxn modelId="{7AB3C9BB-5175-4B80-8520-0B70BDCAC23E}" type="presParOf" srcId="{879E621D-7C59-4988-B4CC-9F1664829ED9}" destId="{CE91243A-7420-457A-9CD7-3812C851770C}" srcOrd="0" destOrd="0" presId="urn:microsoft.com/office/officeart/2018/2/layout/IconVerticalSolidList"/>
    <dgm:cxn modelId="{B4AEEE5A-83D6-4348-8F3D-A8B70F1348ED}" type="presParOf" srcId="{879E621D-7C59-4988-B4CC-9F1664829ED9}" destId="{29C29C63-1ACF-4731-B92D-731D8E82DFD4}" srcOrd="1" destOrd="0" presId="urn:microsoft.com/office/officeart/2018/2/layout/IconVerticalSolidList"/>
    <dgm:cxn modelId="{05F0F2ED-9D3D-4B7E-B68E-709EEDB442D0}" type="presParOf" srcId="{879E621D-7C59-4988-B4CC-9F1664829ED9}" destId="{5A7C28EA-1237-41F5-81DF-CEF21A26BE40}" srcOrd="2" destOrd="0" presId="urn:microsoft.com/office/officeart/2018/2/layout/IconVerticalSolidList"/>
    <dgm:cxn modelId="{528E49C4-2039-47C8-9BE5-3B79929EA7DE}" type="presParOf" srcId="{879E621D-7C59-4988-B4CC-9F1664829ED9}" destId="{99AC401C-5FF6-47D7-B120-FA761499516B}" srcOrd="3" destOrd="0" presId="urn:microsoft.com/office/officeart/2018/2/layout/IconVerticalSolidList"/>
    <dgm:cxn modelId="{108FF041-508C-419C-A463-BAA61FAE9571}" type="presParOf" srcId="{B826205A-C09E-44B0-8E4C-5046266AC8C0}" destId="{539F1C9D-6AAA-4E18-83DD-0E31DDACC6EC}" srcOrd="3" destOrd="0" presId="urn:microsoft.com/office/officeart/2018/2/layout/IconVerticalSolidList"/>
    <dgm:cxn modelId="{54A00B8A-57AE-4815-8897-AEC662758056}" type="presParOf" srcId="{B826205A-C09E-44B0-8E4C-5046266AC8C0}" destId="{D9777029-27EE-43C2-A6DB-56705D155B2C}" srcOrd="4" destOrd="0" presId="urn:microsoft.com/office/officeart/2018/2/layout/IconVerticalSolidList"/>
    <dgm:cxn modelId="{05A10359-B2D4-4C5E-BBFF-307AD6065B50}" type="presParOf" srcId="{D9777029-27EE-43C2-A6DB-56705D155B2C}" destId="{CFD90367-022D-4CD3-B52D-EBCACA01F2C4}" srcOrd="0" destOrd="0" presId="urn:microsoft.com/office/officeart/2018/2/layout/IconVerticalSolidList"/>
    <dgm:cxn modelId="{EA8B3B1B-6004-4D84-AED7-056748C881BA}" type="presParOf" srcId="{D9777029-27EE-43C2-A6DB-56705D155B2C}" destId="{A141F272-8753-4ED7-A80A-1E47005D9FE4}" srcOrd="1" destOrd="0" presId="urn:microsoft.com/office/officeart/2018/2/layout/IconVerticalSolidList"/>
    <dgm:cxn modelId="{20DB68F0-B22B-4019-A64E-71B5A2A66609}" type="presParOf" srcId="{D9777029-27EE-43C2-A6DB-56705D155B2C}" destId="{1982EF95-5670-4C40-9CF8-FFEDA854DC2F}" srcOrd="2" destOrd="0" presId="urn:microsoft.com/office/officeart/2018/2/layout/IconVerticalSolidList"/>
    <dgm:cxn modelId="{A687250E-FF61-4B81-874A-918235A16D06}" type="presParOf" srcId="{D9777029-27EE-43C2-A6DB-56705D155B2C}" destId="{BCA2264D-1324-4A75-9653-5FCC7ACA658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F076E877-8A41-47B0-9DC0-D22BEF8D5CF2}"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300DA31-45D2-4A08-9C76-329BC897004D}">
      <dgm:prSet/>
      <dgm:spPr/>
      <dgm:t>
        <a:bodyPr/>
        <a:lstStyle/>
        <a:p>
          <a:pPr>
            <a:lnSpc>
              <a:spcPct val="100000"/>
            </a:lnSpc>
          </a:pPr>
          <a:r>
            <a:rPr lang="en-US"/>
            <a:t>Board composition must be comprised as follows: </a:t>
          </a:r>
          <a:endParaRPr lang="en-US" dirty="0"/>
        </a:p>
      </dgm:t>
    </dgm:pt>
    <dgm:pt modelId="{DF280EBB-79B2-438A-8206-A3B160C42516}" type="parTrans" cxnId="{0B563767-8B76-4473-B22F-1259E70BA6B6}">
      <dgm:prSet/>
      <dgm:spPr/>
      <dgm:t>
        <a:bodyPr/>
        <a:lstStyle/>
        <a:p>
          <a:endParaRPr lang="en-US"/>
        </a:p>
      </dgm:t>
    </dgm:pt>
    <dgm:pt modelId="{9CF34CEF-FAE8-4E4D-8CA6-FED774095216}" type="sibTrans" cxnId="{0B563767-8B76-4473-B22F-1259E70BA6B6}">
      <dgm:prSet/>
      <dgm:spPr/>
      <dgm:t>
        <a:bodyPr/>
        <a:lstStyle/>
        <a:p>
          <a:endParaRPr lang="en-US"/>
        </a:p>
      </dgm:t>
    </dgm:pt>
    <dgm:pt modelId="{C2B39622-1FCF-4EFE-B2F4-5D69DC6537B6}">
      <dgm:prSet/>
      <dgm:spPr/>
      <dgm:t>
        <a:bodyPr/>
        <a:lstStyle/>
        <a:p>
          <a:pPr>
            <a:lnSpc>
              <a:spcPct val="100000"/>
            </a:lnSpc>
          </a:pPr>
          <a:r>
            <a:rPr lang="en-US" b="1"/>
            <a:t>At least 1/3</a:t>
          </a:r>
          <a:r>
            <a:rPr lang="en-US" b="1" baseline="30000"/>
            <a:t>rd</a:t>
          </a:r>
          <a:r>
            <a:rPr lang="en-US" b="1"/>
            <a:t> </a:t>
          </a:r>
          <a:r>
            <a:rPr lang="en-US"/>
            <a:t>must represent the low-income community</a:t>
          </a:r>
          <a:endParaRPr lang="en-US" dirty="0"/>
        </a:p>
      </dgm:t>
    </dgm:pt>
    <dgm:pt modelId="{6D3F7961-B830-4DDA-9F94-04A71CC52DB0}" type="parTrans" cxnId="{F555AF99-CCD3-47F2-833D-10067786FE6A}">
      <dgm:prSet/>
      <dgm:spPr/>
      <dgm:t>
        <a:bodyPr/>
        <a:lstStyle/>
        <a:p>
          <a:endParaRPr lang="en-US"/>
        </a:p>
      </dgm:t>
    </dgm:pt>
    <dgm:pt modelId="{B102A3AB-0C3F-4FA0-B540-8942BCD23208}" type="sibTrans" cxnId="{F555AF99-CCD3-47F2-833D-10067786FE6A}">
      <dgm:prSet/>
      <dgm:spPr/>
      <dgm:t>
        <a:bodyPr/>
        <a:lstStyle/>
        <a:p>
          <a:endParaRPr lang="en-US"/>
        </a:p>
      </dgm:t>
    </dgm:pt>
    <dgm:pt modelId="{3031DBC5-4B63-4356-A20F-B5DFEA4C69C4}">
      <dgm:prSet/>
      <dgm:spPr/>
      <dgm:t>
        <a:bodyPr/>
        <a:lstStyle/>
        <a:p>
          <a:pPr>
            <a:lnSpc>
              <a:spcPct val="100000"/>
            </a:lnSpc>
          </a:pPr>
          <a:r>
            <a:rPr lang="en-US" b="1"/>
            <a:t>No more than 1/3</a:t>
          </a:r>
          <a:r>
            <a:rPr lang="en-US" b="1" baseline="30000"/>
            <a:t>rd</a:t>
          </a:r>
          <a:r>
            <a:rPr lang="en-US" b="1"/>
            <a:t> </a:t>
          </a:r>
          <a:r>
            <a:rPr lang="en-US"/>
            <a:t>must be public officials or employees</a:t>
          </a:r>
        </a:p>
      </dgm:t>
    </dgm:pt>
    <dgm:pt modelId="{FB00F1F8-5202-47C6-86F5-D084711F84C5}" type="parTrans" cxnId="{ACEDF1D5-6C99-40AA-8908-1769556AC8AE}">
      <dgm:prSet/>
      <dgm:spPr/>
      <dgm:t>
        <a:bodyPr/>
        <a:lstStyle/>
        <a:p>
          <a:endParaRPr lang="en-US"/>
        </a:p>
      </dgm:t>
    </dgm:pt>
    <dgm:pt modelId="{A330A0DA-819F-48F9-A618-67563D328490}" type="sibTrans" cxnId="{ACEDF1D5-6C99-40AA-8908-1769556AC8AE}">
      <dgm:prSet/>
      <dgm:spPr/>
      <dgm:t>
        <a:bodyPr/>
        <a:lstStyle/>
        <a:p>
          <a:endParaRPr lang="en-US"/>
        </a:p>
      </dgm:t>
    </dgm:pt>
    <dgm:pt modelId="{CC7189BB-4247-46F7-B73E-C209F5CA4CC8}">
      <dgm:prSet/>
      <dgm:spPr/>
      <dgm:t>
        <a:bodyPr/>
        <a:lstStyle/>
        <a:p>
          <a:pPr>
            <a:lnSpc>
              <a:spcPct val="100000"/>
            </a:lnSpc>
          </a:pPr>
          <a:r>
            <a:rPr lang="en-US"/>
            <a:t>The remaining board balance is </a:t>
          </a:r>
          <a:r>
            <a:rPr lang="en-US" b="1"/>
            <a:t>unrestricted </a:t>
          </a:r>
          <a:r>
            <a:rPr lang="en-US"/>
            <a:t>(ex: for-profit). </a:t>
          </a:r>
        </a:p>
      </dgm:t>
    </dgm:pt>
    <dgm:pt modelId="{88809344-90B2-4E55-B624-A9849052A89E}" type="parTrans" cxnId="{6E364B8B-93C1-4CA1-ACA2-B28FF65B5460}">
      <dgm:prSet/>
      <dgm:spPr/>
      <dgm:t>
        <a:bodyPr/>
        <a:lstStyle/>
        <a:p>
          <a:endParaRPr lang="en-US"/>
        </a:p>
      </dgm:t>
    </dgm:pt>
    <dgm:pt modelId="{6EDE5B9F-963A-441B-9C6C-B55852B96327}" type="sibTrans" cxnId="{6E364B8B-93C1-4CA1-ACA2-B28FF65B5460}">
      <dgm:prSet/>
      <dgm:spPr/>
      <dgm:t>
        <a:bodyPr/>
        <a:lstStyle/>
        <a:p>
          <a:endParaRPr lang="en-US"/>
        </a:p>
      </dgm:t>
    </dgm:pt>
    <dgm:pt modelId="{B9D08856-45FA-4C20-89BE-232A72653E22}" type="pres">
      <dgm:prSet presAssocID="{F076E877-8A41-47B0-9DC0-D22BEF8D5CF2}" presName="root" presStyleCnt="0">
        <dgm:presLayoutVars>
          <dgm:dir/>
          <dgm:resizeHandles val="exact"/>
        </dgm:presLayoutVars>
      </dgm:prSet>
      <dgm:spPr/>
    </dgm:pt>
    <dgm:pt modelId="{BD8F6537-9DBA-430D-BA00-DA8BF1794804}" type="pres">
      <dgm:prSet presAssocID="{B300DA31-45D2-4A08-9C76-329BC897004D}" presName="compNode" presStyleCnt="0"/>
      <dgm:spPr/>
    </dgm:pt>
    <dgm:pt modelId="{9F8FFEF1-E707-4710-8ADB-45AF446BA248}" type="pres">
      <dgm:prSet presAssocID="{B300DA31-45D2-4A08-9C76-329BC897004D}" presName="bgRect" presStyleLbl="bgShp" presStyleIdx="0" presStyleCnt="4"/>
      <dgm:spPr/>
    </dgm:pt>
    <dgm:pt modelId="{1B3685AE-959A-403D-978E-DFF33C852521}" type="pres">
      <dgm:prSet presAssocID="{B300DA31-45D2-4A08-9C76-329BC897004D}"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Hierarchy"/>
        </a:ext>
      </dgm:extLst>
    </dgm:pt>
    <dgm:pt modelId="{72E3696E-CA2D-4D53-9BCB-7311F41C4D0F}" type="pres">
      <dgm:prSet presAssocID="{B300DA31-45D2-4A08-9C76-329BC897004D}" presName="spaceRect" presStyleCnt="0"/>
      <dgm:spPr/>
    </dgm:pt>
    <dgm:pt modelId="{041A026C-C086-44A1-9267-C3278851E3F3}" type="pres">
      <dgm:prSet presAssocID="{B300DA31-45D2-4A08-9C76-329BC897004D}" presName="parTx" presStyleLbl="revTx" presStyleIdx="0" presStyleCnt="4">
        <dgm:presLayoutVars>
          <dgm:chMax val="0"/>
          <dgm:chPref val="0"/>
        </dgm:presLayoutVars>
      </dgm:prSet>
      <dgm:spPr/>
    </dgm:pt>
    <dgm:pt modelId="{D360F604-4C98-496F-B393-4A40DD6CFEC1}" type="pres">
      <dgm:prSet presAssocID="{9CF34CEF-FAE8-4E4D-8CA6-FED774095216}" presName="sibTrans" presStyleCnt="0"/>
      <dgm:spPr/>
    </dgm:pt>
    <dgm:pt modelId="{525F0FCF-E7F8-4220-AEB3-570BD1197B2D}" type="pres">
      <dgm:prSet presAssocID="{C2B39622-1FCF-4EFE-B2F4-5D69DC6537B6}" presName="compNode" presStyleCnt="0"/>
      <dgm:spPr/>
    </dgm:pt>
    <dgm:pt modelId="{95C68A92-EAC5-47EA-A0A3-CEBCF5D2E955}" type="pres">
      <dgm:prSet presAssocID="{C2B39622-1FCF-4EFE-B2F4-5D69DC6537B6}" presName="bgRect" presStyleLbl="bgShp" presStyleIdx="1" presStyleCnt="4"/>
      <dgm:spPr/>
    </dgm:pt>
    <dgm:pt modelId="{13E4AF4C-3492-47EA-A04D-9A8A2A2AE0DC}" type="pres">
      <dgm:prSet presAssocID="{C2B39622-1FCF-4EFE-B2F4-5D69DC6537B6}"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llar"/>
        </a:ext>
      </dgm:extLst>
    </dgm:pt>
    <dgm:pt modelId="{AF7B2867-328E-4DB8-B136-99373F2E4565}" type="pres">
      <dgm:prSet presAssocID="{C2B39622-1FCF-4EFE-B2F4-5D69DC6537B6}" presName="spaceRect" presStyleCnt="0"/>
      <dgm:spPr/>
    </dgm:pt>
    <dgm:pt modelId="{FC8DE97F-B5BC-45EB-B1BF-5D272EAC27F0}" type="pres">
      <dgm:prSet presAssocID="{C2B39622-1FCF-4EFE-B2F4-5D69DC6537B6}" presName="parTx" presStyleLbl="revTx" presStyleIdx="1" presStyleCnt="4">
        <dgm:presLayoutVars>
          <dgm:chMax val="0"/>
          <dgm:chPref val="0"/>
        </dgm:presLayoutVars>
      </dgm:prSet>
      <dgm:spPr/>
    </dgm:pt>
    <dgm:pt modelId="{ADA63044-0896-4B1B-98C3-EAA4FBDC568E}" type="pres">
      <dgm:prSet presAssocID="{B102A3AB-0C3F-4FA0-B540-8942BCD23208}" presName="sibTrans" presStyleCnt="0"/>
      <dgm:spPr/>
    </dgm:pt>
    <dgm:pt modelId="{52BC274C-9992-4320-8F8E-BA849491DFDF}" type="pres">
      <dgm:prSet presAssocID="{3031DBC5-4B63-4356-A20F-B5DFEA4C69C4}" presName="compNode" presStyleCnt="0"/>
      <dgm:spPr/>
    </dgm:pt>
    <dgm:pt modelId="{DBF4564F-088A-44AE-AA6E-1BED4BBC0C37}" type="pres">
      <dgm:prSet presAssocID="{3031DBC5-4B63-4356-A20F-B5DFEA4C69C4}" presName="bgRect" presStyleLbl="bgShp" presStyleIdx="2" presStyleCnt="4"/>
      <dgm:spPr/>
    </dgm:pt>
    <dgm:pt modelId="{09CEFAA6-DE7C-4D2F-B93A-C55F5B6A1A27}" type="pres">
      <dgm:prSet presAssocID="{3031DBC5-4B63-4356-A20F-B5DFEA4C69C4}"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Gavel"/>
        </a:ext>
      </dgm:extLst>
    </dgm:pt>
    <dgm:pt modelId="{6F6E9C59-557C-40DD-A8B8-507529776515}" type="pres">
      <dgm:prSet presAssocID="{3031DBC5-4B63-4356-A20F-B5DFEA4C69C4}" presName="spaceRect" presStyleCnt="0"/>
      <dgm:spPr/>
    </dgm:pt>
    <dgm:pt modelId="{749A81EE-2705-422E-BBDC-2E83285D95C2}" type="pres">
      <dgm:prSet presAssocID="{3031DBC5-4B63-4356-A20F-B5DFEA4C69C4}" presName="parTx" presStyleLbl="revTx" presStyleIdx="2" presStyleCnt="4">
        <dgm:presLayoutVars>
          <dgm:chMax val="0"/>
          <dgm:chPref val="0"/>
        </dgm:presLayoutVars>
      </dgm:prSet>
      <dgm:spPr/>
    </dgm:pt>
    <dgm:pt modelId="{09D0D48A-2A51-402D-B2C9-A8E528D62B3D}" type="pres">
      <dgm:prSet presAssocID="{A330A0DA-819F-48F9-A618-67563D328490}" presName="sibTrans" presStyleCnt="0"/>
      <dgm:spPr/>
    </dgm:pt>
    <dgm:pt modelId="{D990A95A-E443-4AFC-BBC0-2C182CA01032}" type="pres">
      <dgm:prSet presAssocID="{CC7189BB-4247-46F7-B73E-C209F5CA4CC8}" presName="compNode" presStyleCnt="0"/>
      <dgm:spPr/>
    </dgm:pt>
    <dgm:pt modelId="{A38F3B44-04D3-4D10-BB82-E59548BED1FF}" type="pres">
      <dgm:prSet presAssocID="{CC7189BB-4247-46F7-B73E-C209F5CA4CC8}" presName="bgRect" presStyleLbl="bgShp" presStyleIdx="3" presStyleCnt="4"/>
      <dgm:spPr/>
    </dgm:pt>
    <dgm:pt modelId="{4A388EFC-0FDE-4CA2-9DB0-D8D53AEFDE4F}" type="pres">
      <dgm:prSet presAssocID="{CC7189BB-4247-46F7-B73E-C209F5CA4CC8}"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Euro"/>
        </a:ext>
      </dgm:extLst>
    </dgm:pt>
    <dgm:pt modelId="{C9FA5493-516D-4DD1-9773-71AF75632D9A}" type="pres">
      <dgm:prSet presAssocID="{CC7189BB-4247-46F7-B73E-C209F5CA4CC8}" presName="spaceRect" presStyleCnt="0"/>
      <dgm:spPr/>
    </dgm:pt>
    <dgm:pt modelId="{ED4FDAED-3BD1-49A2-A241-4BFC1C8E2D54}" type="pres">
      <dgm:prSet presAssocID="{CC7189BB-4247-46F7-B73E-C209F5CA4CC8}" presName="parTx" presStyleLbl="revTx" presStyleIdx="3" presStyleCnt="4">
        <dgm:presLayoutVars>
          <dgm:chMax val="0"/>
          <dgm:chPref val="0"/>
        </dgm:presLayoutVars>
      </dgm:prSet>
      <dgm:spPr/>
    </dgm:pt>
  </dgm:ptLst>
  <dgm:cxnLst>
    <dgm:cxn modelId="{E820001D-F6CE-498D-95F8-FB912F73B7FA}" type="presOf" srcId="{CC7189BB-4247-46F7-B73E-C209F5CA4CC8}" destId="{ED4FDAED-3BD1-49A2-A241-4BFC1C8E2D54}" srcOrd="0" destOrd="0" presId="urn:microsoft.com/office/officeart/2018/2/layout/IconVerticalSolidList"/>
    <dgm:cxn modelId="{0B563767-8B76-4473-B22F-1259E70BA6B6}" srcId="{F076E877-8A41-47B0-9DC0-D22BEF8D5CF2}" destId="{B300DA31-45D2-4A08-9C76-329BC897004D}" srcOrd="0" destOrd="0" parTransId="{DF280EBB-79B2-438A-8206-A3B160C42516}" sibTransId="{9CF34CEF-FAE8-4E4D-8CA6-FED774095216}"/>
    <dgm:cxn modelId="{6E364B8B-93C1-4CA1-ACA2-B28FF65B5460}" srcId="{F076E877-8A41-47B0-9DC0-D22BEF8D5CF2}" destId="{CC7189BB-4247-46F7-B73E-C209F5CA4CC8}" srcOrd="3" destOrd="0" parTransId="{88809344-90B2-4E55-B624-A9849052A89E}" sibTransId="{6EDE5B9F-963A-441B-9C6C-B55852B96327}"/>
    <dgm:cxn modelId="{F555AF99-CCD3-47F2-833D-10067786FE6A}" srcId="{F076E877-8A41-47B0-9DC0-D22BEF8D5CF2}" destId="{C2B39622-1FCF-4EFE-B2F4-5D69DC6537B6}" srcOrd="1" destOrd="0" parTransId="{6D3F7961-B830-4DDA-9F94-04A71CC52DB0}" sibTransId="{B102A3AB-0C3F-4FA0-B540-8942BCD23208}"/>
    <dgm:cxn modelId="{C5CAC1A0-13C4-471B-B88C-375A2CEE68CD}" type="presOf" srcId="{B300DA31-45D2-4A08-9C76-329BC897004D}" destId="{041A026C-C086-44A1-9267-C3278851E3F3}" srcOrd="0" destOrd="0" presId="urn:microsoft.com/office/officeart/2018/2/layout/IconVerticalSolidList"/>
    <dgm:cxn modelId="{6451ABC7-1DF2-44E0-8F3B-DE612576E752}" type="presOf" srcId="{F076E877-8A41-47B0-9DC0-D22BEF8D5CF2}" destId="{B9D08856-45FA-4C20-89BE-232A72653E22}" srcOrd="0" destOrd="0" presId="urn:microsoft.com/office/officeart/2018/2/layout/IconVerticalSolidList"/>
    <dgm:cxn modelId="{E7F941D1-8E0E-468A-B902-BC3DED307F51}" type="presOf" srcId="{3031DBC5-4B63-4356-A20F-B5DFEA4C69C4}" destId="{749A81EE-2705-422E-BBDC-2E83285D95C2}" srcOrd="0" destOrd="0" presId="urn:microsoft.com/office/officeart/2018/2/layout/IconVerticalSolidList"/>
    <dgm:cxn modelId="{ACEDF1D5-6C99-40AA-8908-1769556AC8AE}" srcId="{F076E877-8A41-47B0-9DC0-D22BEF8D5CF2}" destId="{3031DBC5-4B63-4356-A20F-B5DFEA4C69C4}" srcOrd="2" destOrd="0" parTransId="{FB00F1F8-5202-47C6-86F5-D084711F84C5}" sibTransId="{A330A0DA-819F-48F9-A618-67563D328490}"/>
    <dgm:cxn modelId="{57C91CFE-D13A-4479-AA50-D7A93611B7E0}" type="presOf" srcId="{C2B39622-1FCF-4EFE-B2F4-5D69DC6537B6}" destId="{FC8DE97F-B5BC-45EB-B1BF-5D272EAC27F0}" srcOrd="0" destOrd="0" presId="urn:microsoft.com/office/officeart/2018/2/layout/IconVerticalSolidList"/>
    <dgm:cxn modelId="{6F4FBEB7-F376-47CC-9E1D-29AAF9284912}" type="presParOf" srcId="{B9D08856-45FA-4C20-89BE-232A72653E22}" destId="{BD8F6537-9DBA-430D-BA00-DA8BF1794804}" srcOrd="0" destOrd="0" presId="urn:microsoft.com/office/officeart/2018/2/layout/IconVerticalSolidList"/>
    <dgm:cxn modelId="{A4834477-8025-4D97-A229-AADC3698941C}" type="presParOf" srcId="{BD8F6537-9DBA-430D-BA00-DA8BF1794804}" destId="{9F8FFEF1-E707-4710-8ADB-45AF446BA248}" srcOrd="0" destOrd="0" presId="urn:microsoft.com/office/officeart/2018/2/layout/IconVerticalSolidList"/>
    <dgm:cxn modelId="{205C9CEA-5574-46EF-A9A0-B4C194A463AE}" type="presParOf" srcId="{BD8F6537-9DBA-430D-BA00-DA8BF1794804}" destId="{1B3685AE-959A-403D-978E-DFF33C852521}" srcOrd="1" destOrd="0" presId="urn:microsoft.com/office/officeart/2018/2/layout/IconVerticalSolidList"/>
    <dgm:cxn modelId="{6F9042F2-ADDC-448D-8AFC-2F002C70D5E7}" type="presParOf" srcId="{BD8F6537-9DBA-430D-BA00-DA8BF1794804}" destId="{72E3696E-CA2D-4D53-9BCB-7311F41C4D0F}" srcOrd="2" destOrd="0" presId="urn:microsoft.com/office/officeart/2018/2/layout/IconVerticalSolidList"/>
    <dgm:cxn modelId="{9A96299A-DA8A-401C-8216-E360FBAC4F1B}" type="presParOf" srcId="{BD8F6537-9DBA-430D-BA00-DA8BF1794804}" destId="{041A026C-C086-44A1-9267-C3278851E3F3}" srcOrd="3" destOrd="0" presId="urn:microsoft.com/office/officeart/2018/2/layout/IconVerticalSolidList"/>
    <dgm:cxn modelId="{9C8A57ED-A8C5-4EAD-A685-236CD276C64A}" type="presParOf" srcId="{B9D08856-45FA-4C20-89BE-232A72653E22}" destId="{D360F604-4C98-496F-B393-4A40DD6CFEC1}" srcOrd="1" destOrd="0" presId="urn:microsoft.com/office/officeart/2018/2/layout/IconVerticalSolidList"/>
    <dgm:cxn modelId="{B35A3068-F226-4413-81E0-7A93CF6D44C6}" type="presParOf" srcId="{B9D08856-45FA-4C20-89BE-232A72653E22}" destId="{525F0FCF-E7F8-4220-AEB3-570BD1197B2D}" srcOrd="2" destOrd="0" presId="urn:microsoft.com/office/officeart/2018/2/layout/IconVerticalSolidList"/>
    <dgm:cxn modelId="{C7FB9F65-BE4D-4F0C-BD29-CC396123612F}" type="presParOf" srcId="{525F0FCF-E7F8-4220-AEB3-570BD1197B2D}" destId="{95C68A92-EAC5-47EA-A0A3-CEBCF5D2E955}" srcOrd="0" destOrd="0" presId="urn:microsoft.com/office/officeart/2018/2/layout/IconVerticalSolidList"/>
    <dgm:cxn modelId="{45F18D1B-4F1B-4261-9635-F2EC5C82ED5A}" type="presParOf" srcId="{525F0FCF-E7F8-4220-AEB3-570BD1197B2D}" destId="{13E4AF4C-3492-47EA-A04D-9A8A2A2AE0DC}" srcOrd="1" destOrd="0" presId="urn:microsoft.com/office/officeart/2018/2/layout/IconVerticalSolidList"/>
    <dgm:cxn modelId="{B11AD831-6583-4D99-A623-A447810FB4B8}" type="presParOf" srcId="{525F0FCF-E7F8-4220-AEB3-570BD1197B2D}" destId="{AF7B2867-328E-4DB8-B136-99373F2E4565}" srcOrd="2" destOrd="0" presId="urn:microsoft.com/office/officeart/2018/2/layout/IconVerticalSolidList"/>
    <dgm:cxn modelId="{5D072628-A77A-43A9-835B-9C036D880A99}" type="presParOf" srcId="{525F0FCF-E7F8-4220-AEB3-570BD1197B2D}" destId="{FC8DE97F-B5BC-45EB-B1BF-5D272EAC27F0}" srcOrd="3" destOrd="0" presId="urn:microsoft.com/office/officeart/2018/2/layout/IconVerticalSolidList"/>
    <dgm:cxn modelId="{196A2CFB-45BD-4A25-A1B3-E8034C56F351}" type="presParOf" srcId="{B9D08856-45FA-4C20-89BE-232A72653E22}" destId="{ADA63044-0896-4B1B-98C3-EAA4FBDC568E}" srcOrd="3" destOrd="0" presId="urn:microsoft.com/office/officeart/2018/2/layout/IconVerticalSolidList"/>
    <dgm:cxn modelId="{E5E2BB06-D8BC-4A33-866B-7FD49FC29171}" type="presParOf" srcId="{B9D08856-45FA-4C20-89BE-232A72653E22}" destId="{52BC274C-9992-4320-8F8E-BA849491DFDF}" srcOrd="4" destOrd="0" presId="urn:microsoft.com/office/officeart/2018/2/layout/IconVerticalSolidList"/>
    <dgm:cxn modelId="{1925FDDB-5604-49AB-96ED-509DE42D3870}" type="presParOf" srcId="{52BC274C-9992-4320-8F8E-BA849491DFDF}" destId="{DBF4564F-088A-44AE-AA6E-1BED4BBC0C37}" srcOrd="0" destOrd="0" presId="urn:microsoft.com/office/officeart/2018/2/layout/IconVerticalSolidList"/>
    <dgm:cxn modelId="{EA46AB7E-6A69-4E7B-A68D-F38930966B32}" type="presParOf" srcId="{52BC274C-9992-4320-8F8E-BA849491DFDF}" destId="{09CEFAA6-DE7C-4D2F-B93A-C55F5B6A1A27}" srcOrd="1" destOrd="0" presId="urn:microsoft.com/office/officeart/2018/2/layout/IconVerticalSolidList"/>
    <dgm:cxn modelId="{1915DB59-9E46-4DEA-9B56-DA1EA5C2A15A}" type="presParOf" srcId="{52BC274C-9992-4320-8F8E-BA849491DFDF}" destId="{6F6E9C59-557C-40DD-A8B8-507529776515}" srcOrd="2" destOrd="0" presId="urn:microsoft.com/office/officeart/2018/2/layout/IconVerticalSolidList"/>
    <dgm:cxn modelId="{9903EC02-4DB9-4F88-9342-964870B4C76E}" type="presParOf" srcId="{52BC274C-9992-4320-8F8E-BA849491DFDF}" destId="{749A81EE-2705-422E-BBDC-2E83285D95C2}" srcOrd="3" destOrd="0" presId="urn:microsoft.com/office/officeart/2018/2/layout/IconVerticalSolidList"/>
    <dgm:cxn modelId="{BAC1E5C6-079A-440E-BEB1-EB6D75965F83}" type="presParOf" srcId="{B9D08856-45FA-4C20-89BE-232A72653E22}" destId="{09D0D48A-2A51-402D-B2C9-A8E528D62B3D}" srcOrd="5" destOrd="0" presId="urn:microsoft.com/office/officeart/2018/2/layout/IconVerticalSolidList"/>
    <dgm:cxn modelId="{99E98098-35F7-41B1-AC3D-E75F1866B631}" type="presParOf" srcId="{B9D08856-45FA-4C20-89BE-232A72653E22}" destId="{D990A95A-E443-4AFC-BBC0-2C182CA01032}" srcOrd="6" destOrd="0" presId="urn:microsoft.com/office/officeart/2018/2/layout/IconVerticalSolidList"/>
    <dgm:cxn modelId="{C639F836-B1CB-42C1-8F46-AA0441765A6A}" type="presParOf" srcId="{D990A95A-E443-4AFC-BBC0-2C182CA01032}" destId="{A38F3B44-04D3-4D10-BB82-E59548BED1FF}" srcOrd="0" destOrd="0" presId="urn:microsoft.com/office/officeart/2018/2/layout/IconVerticalSolidList"/>
    <dgm:cxn modelId="{4528BCCA-5ED1-44A5-99E7-85F23BC742A0}" type="presParOf" srcId="{D990A95A-E443-4AFC-BBC0-2C182CA01032}" destId="{4A388EFC-0FDE-4CA2-9DB0-D8D53AEFDE4F}" srcOrd="1" destOrd="0" presId="urn:microsoft.com/office/officeart/2018/2/layout/IconVerticalSolidList"/>
    <dgm:cxn modelId="{349593E3-3AB4-4B15-A367-D6DA3FD168F7}" type="presParOf" srcId="{D990A95A-E443-4AFC-BBC0-2C182CA01032}" destId="{C9FA5493-516D-4DD1-9773-71AF75632D9A}" srcOrd="2" destOrd="0" presId="urn:microsoft.com/office/officeart/2018/2/layout/IconVerticalSolidList"/>
    <dgm:cxn modelId="{88155A74-1F98-4E9F-9BD1-E02933B6BF3B}" type="presParOf" srcId="{D990A95A-E443-4AFC-BBC0-2C182CA01032}" destId="{ED4FDAED-3BD1-49A2-A241-4BFC1C8E2D5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EC8BB446-D3F5-4FBB-999E-DA918502D4C8}"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98967B0-357A-46CF-81E4-120753CC8AFA}">
      <dgm:prSet/>
      <dgm:spPr/>
      <dgm:t>
        <a:bodyPr/>
        <a:lstStyle/>
        <a:p>
          <a:pPr>
            <a:lnSpc>
              <a:spcPct val="100000"/>
            </a:lnSpc>
          </a:pPr>
          <a:r>
            <a:rPr lang="en-US"/>
            <a:t>There are three ways to meet this requirement:</a:t>
          </a:r>
        </a:p>
      </dgm:t>
    </dgm:pt>
    <dgm:pt modelId="{2E48C081-667C-42FF-9EC7-394096BB5137}" type="parTrans" cxnId="{C21E2B76-FAF2-4FC5-907B-96C069348E57}">
      <dgm:prSet/>
      <dgm:spPr/>
      <dgm:t>
        <a:bodyPr/>
        <a:lstStyle/>
        <a:p>
          <a:endParaRPr lang="en-US"/>
        </a:p>
      </dgm:t>
    </dgm:pt>
    <dgm:pt modelId="{520BAC36-BB51-475D-AE35-BC3D287DD7FA}" type="sibTrans" cxnId="{C21E2B76-FAF2-4FC5-907B-96C069348E57}">
      <dgm:prSet/>
      <dgm:spPr/>
      <dgm:t>
        <a:bodyPr/>
        <a:lstStyle/>
        <a:p>
          <a:endParaRPr lang="en-US"/>
        </a:p>
      </dgm:t>
    </dgm:pt>
    <dgm:pt modelId="{5546944A-01BB-4B1A-92A8-8D7F7F0CAE8B}">
      <dgm:prSet/>
      <dgm:spPr/>
      <dgm:t>
        <a:bodyPr/>
        <a:lstStyle/>
        <a:p>
          <a:pPr>
            <a:lnSpc>
              <a:spcPct val="100000"/>
            </a:lnSpc>
          </a:pPr>
          <a:r>
            <a:rPr lang="en-US" b="1"/>
            <a:t>Residents of a low-income neighborhood in the community</a:t>
          </a:r>
          <a:endParaRPr lang="en-US"/>
        </a:p>
      </dgm:t>
    </dgm:pt>
    <dgm:pt modelId="{405D4474-22D3-4C04-8921-9B9BECBA7DAA}" type="parTrans" cxnId="{39A0FB68-627B-4277-83C0-4FEDED5A8944}">
      <dgm:prSet/>
      <dgm:spPr/>
      <dgm:t>
        <a:bodyPr/>
        <a:lstStyle/>
        <a:p>
          <a:endParaRPr lang="en-US"/>
        </a:p>
      </dgm:t>
    </dgm:pt>
    <dgm:pt modelId="{3B63A1B9-FCF7-4780-86AA-9BDA86BE1D88}" type="sibTrans" cxnId="{39A0FB68-627B-4277-83C0-4FEDED5A8944}">
      <dgm:prSet/>
      <dgm:spPr/>
      <dgm:t>
        <a:bodyPr/>
        <a:lstStyle/>
        <a:p>
          <a:endParaRPr lang="en-US"/>
        </a:p>
      </dgm:t>
    </dgm:pt>
    <dgm:pt modelId="{B0E88F10-1CB5-49F6-A43F-A103F6BA9FA1}">
      <dgm:prSet/>
      <dgm:spPr/>
      <dgm:t>
        <a:bodyPr/>
        <a:lstStyle/>
        <a:p>
          <a:pPr>
            <a:lnSpc>
              <a:spcPct val="100000"/>
            </a:lnSpc>
          </a:pPr>
          <a:r>
            <a:rPr lang="en-US"/>
            <a:t>Low-income neighborhoods are defined as neighborhoods where 51% or more of the residents are low-income. </a:t>
          </a:r>
        </a:p>
      </dgm:t>
    </dgm:pt>
    <dgm:pt modelId="{3476D6E8-C7A7-4974-B409-6575492A040C}" type="parTrans" cxnId="{846F47FE-8F04-497B-9FA6-48F0E794000B}">
      <dgm:prSet/>
      <dgm:spPr/>
      <dgm:t>
        <a:bodyPr/>
        <a:lstStyle/>
        <a:p>
          <a:endParaRPr lang="en-US"/>
        </a:p>
      </dgm:t>
    </dgm:pt>
    <dgm:pt modelId="{02E448B0-A9F0-4D00-BE4C-2CB4D20DBF7B}" type="sibTrans" cxnId="{846F47FE-8F04-497B-9FA6-48F0E794000B}">
      <dgm:prSet/>
      <dgm:spPr/>
      <dgm:t>
        <a:bodyPr/>
        <a:lstStyle/>
        <a:p>
          <a:endParaRPr lang="en-US"/>
        </a:p>
      </dgm:t>
    </dgm:pt>
    <dgm:pt modelId="{35419DDD-AD30-45CD-A103-634021EE4434}">
      <dgm:prSet/>
      <dgm:spPr/>
      <dgm:t>
        <a:bodyPr/>
        <a:lstStyle/>
        <a:p>
          <a:pPr>
            <a:lnSpc>
              <a:spcPct val="100000"/>
            </a:lnSpc>
          </a:pPr>
          <a:r>
            <a:rPr lang="en-US" b="1"/>
            <a:t>Low-income residents of the community</a:t>
          </a:r>
          <a:endParaRPr lang="en-US"/>
        </a:p>
      </dgm:t>
    </dgm:pt>
    <dgm:pt modelId="{F0013C63-1589-4A02-813D-7F5E5E4091F8}" type="parTrans" cxnId="{8172385B-854C-4F27-B627-069166E59EAD}">
      <dgm:prSet/>
      <dgm:spPr/>
      <dgm:t>
        <a:bodyPr/>
        <a:lstStyle/>
        <a:p>
          <a:endParaRPr lang="en-US"/>
        </a:p>
      </dgm:t>
    </dgm:pt>
    <dgm:pt modelId="{AD3E7BE4-22B8-43E7-9FFF-B88933A169A8}" type="sibTrans" cxnId="{8172385B-854C-4F27-B627-069166E59EAD}">
      <dgm:prSet/>
      <dgm:spPr/>
      <dgm:t>
        <a:bodyPr/>
        <a:lstStyle/>
        <a:p>
          <a:endParaRPr lang="en-US"/>
        </a:p>
      </dgm:t>
    </dgm:pt>
    <dgm:pt modelId="{668F96A9-9572-4195-BECE-C4511DE469EB}">
      <dgm:prSet/>
      <dgm:spPr/>
      <dgm:t>
        <a:bodyPr/>
        <a:lstStyle/>
        <a:p>
          <a:pPr>
            <a:lnSpc>
              <a:spcPct val="100000"/>
            </a:lnSpc>
          </a:pPr>
          <a:r>
            <a:rPr lang="en-US"/>
            <a:t>Low-income resident of low-income neighborhood (household income is below 80% of AMI)</a:t>
          </a:r>
        </a:p>
      </dgm:t>
    </dgm:pt>
    <dgm:pt modelId="{B11683AE-AD1B-4910-8B70-FBBC32497795}" type="parTrans" cxnId="{87311023-2E19-46E3-BA0A-C7FD7C0DF134}">
      <dgm:prSet/>
      <dgm:spPr/>
      <dgm:t>
        <a:bodyPr/>
        <a:lstStyle/>
        <a:p>
          <a:endParaRPr lang="en-US"/>
        </a:p>
      </dgm:t>
    </dgm:pt>
    <dgm:pt modelId="{AB84B0FC-1FD6-40EF-84F0-55722EC7B81C}" type="sibTrans" cxnId="{87311023-2E19-46E3-BA0A-C7FD7C0DF134}">
      <dgm:prSet/>
      <dgm:spPr/>
      <dgm:t>
        <a:bodyPr/>
        <a:lstStyle/>
        <a:p>
          <a:endParaRPr lang="en-US"/>
        </a:p>
      </dgm:t>
    </dgm:pt>
    <dgm:pt modelId="{9F999FC5-5B59-4817-9658-F1538E89BC58}">
      <dgm:prSet/>
      <dgm:spPr/>
      <dgm:t>
        <a:bodyPr/>
        <a:lstStyle/>
        <a:p>
          <a:pPr>
            <a:lnSpc>
              <a:spcPct val="100000"/>
            </a:lnSpc>
          </a:pPr>
          <a:r>
            <a:rPr lang="en-US" b="1"/>
            <a:t>Elected representative of low-income neighborhood organizations</a:t>
          </a:r>
          <a:endParaRPr lang="en-US"/>
        </a:p>
      </dgm:t>
    </dgm:pt>
    <dgm:pt modelId="{30A25D88-93A0-436F-B324-08995E1559D1}" type="parTrans" cxnId="{57D8C6DF-CA73-409E-99FA-E4F756877828}">
      <dgm:prSet/>
      <dgm:spPr/>
      <dgm:t>
        <a:bodyPr/>
        <a:lstStyle/>
        <a:p>
          <a:endParaRPr lang="en-US"/>
        </a:p>
      </dgm:t>
    </dgm:pt>
    <dgm:pt modelId="{4173B80C-88D2-47D7-8C1D-F0A57F52362E}" type="sibTrans" cxnId="{57D8C6DF-CA73-409E-99FA-E4F756877828}">
      <dgm:prSet/>
      <dgm:spPr/>
      <dgm:t>
        <a:bodyPr/>
        <a:lstStyle/>
        <a:p>
          <a:endParaRPr lang="en-US"/>
        </a:p>
      </dgm:t>
    </dgm:pt>
    <dgm:pt modelId="{F1CAD67D-C75A-4607-8A23-43FED4DC620E}">
      <dgm:prSet/>
      <dgm:spPr/>
      <dgm:t>
        <a:bodyPr/>
        <a:lstStyle/>
        <a:p>
          <a:pPr>
            <a:lnSpc>
              <a:spcPct val="100000"/>
            </a:lnSpc>
          </a:pPr>
          <a:r>
            <a:rPr lang="en-US"/>
            <a:t>Organization is composed of residents of a low-income neighborhood. </a:t>
          </a:r>
        </a:p>
      </dgm:t>
    </dgm:pt>
    <dgm:pt modelId="{6B597A79-5856-4CAD-A78E-1E3A7FC4F6D1}" type="parTrans" cxnId="{085892E5-4020-4D5A-A782-70B98D88AE80}">
      <dgm:prSet/>
      <dgm:spPr/>
      <dgm:t>
        <a:bodyPr/>
        <a:lstStyle/>
        <a:p>
          <a:endParaRPr lang="en-US"/>
        </a:p>
      </dgm:t>
    </dgm:pt>
    <dgm:pt modelId="{23146755-DE26-4C59-A2E0-D42CEBB3A29C}" type="sibTrans" cxnId="{085892E5-4020-4D5A-A782-70B98D88AE80}">
      <dgm:prSet/>
      <dgm:spPr/>
      <dgm:t>
        <a:bodyPr/>
        <a:lstStyle/>
        <a:p>
          <a:endParaRPr lang="en-US"/>
        </a:p>
      </dgm:t>
    </dgm:pt>
    <dgm:pt modelId="{F511EAF1-BB0F-4927-8861-76BBB247B72F}" type="pres">
      <dgm:prSet presAssocID="{EC8BB446-D3F5-4FBB-999E-DA918502D4C8}" presName="root" presStyleCnt="0">
        <dgm:presLayoutVars>
          <dgm:dir/>
          <dgm:resizeHandles val="exact"/>
        </dgm:presLayoutVars>
      </dgm:prSet>
      <dgm:spPr/>
    </dgm:pt>
    <dgm:pt modelId="{22479774-4EB4-4DD4-97DA-5C51E15B6698}" type="pres">
      <dgm:prSet presAssocID="{B98967B0-357A-46CF-81E4-120753CC8AFA}" presName="compNode" presStyleCnt="0"/>
      <dgm:spPr/>
    </dgm:pt>
    <dgm:pt modelId="{F4ED2CB4-DBC9-4061-A683-424F9E423E3A}" type="pres">
      <dgm:prSet presAssocID="{B98967B0-357A-46CF-81E4-120753CC8AFA}" presName="bgRect" presStyleLbl="bgShp" presStyleIdx="0" presStyleCnt="4"/>
      <dgm:spPr/>
    </dgm:pt>
    <dgm:pt modelId="{DEBCFD14-0DD6-4DAB-852D-B88CEC34EF3C}" type="pres">
      <dgm:prSet presAssocID="{B98967B0-357A-46CF-81E4-120753CC8AFA}"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Minimize"/>
        </a:ext>
      </dgm:extLst>
    </dgm:pt>
    <dgm:pt modelId="{8B6CE9AC-14B0-4B3F-954D-236D5C027FF1}" type="pres">
      <dgm:prSet presAssocID="{B98967B0-357A-46CF-81E4-120753CC8AFA}" presName="spaceRect" presStyleCnt="0"/>
      <dgm:spPr/>
    </dgm:pt>
    <dgm:pt modelId="{F41976E8-21BC-47B5-909F-4D2AE2C10E16}" type="pres">
      <dgm:prSet presAssocID="{B98967B0-357A-46CF-81E4-120753CC8AFA}" presName="parTx" presStyleLbl="revTx" presStyleIdx="0" presStyleCnt="7">
        <dgm:presLayoutVars>
          <dgm:chMax val="0"/>
          <dgm:chPref val="0"/>
        </dgm:presLayoutVars>
      </dgm:prSet>
      <dgm:spPr/>
    </dgm:pt>
    <dgm:pt modelId="{CA134D43-762F-421F-911E-7E1BFDA2A498}" type="pres">
      <dgm:prSet presAssocID="{520BAC36-BB51-475D-AE35-BC3D287DD7FA}" presName="sibTrans" presStyleCnt="0"/>
      <dgm:spPr/>
    </dgm:pt>
    <dgm:pt modelId="{D712B905-3278-415C-9324-D9D1FBCDBF47}" type="pres">
      <dgm:prSet presAssocID="{5546944A-01BB-4B1A-92A8-8D7F7F0CAE8B}" presName="compNode" presStyleCnt="0"/>
      <dgm:spPr/>
    </dgm:pt>
    <dgm:pt modelId="{4E563B79-3FB8-46DB-808A-B5BCA53B4D0C}" type="pres">
      <dgm:prSet presAssocID="{5546944A-01BB-4B1A-92A8-8D7F7F0CAE8B}" presName="bgRect" presStyleLbl="bgShp" presStyleIdx="1" presStyleCnt="4"/>
      <dgm:spPr/>
    </dgm:pt>
    <dgm:pt modelId="{10386195-743A-46E1-8E2C-B225F9F51C20}" type="pres">
      <dgm:prSet presAssocID="{5546944A-01BB-4B1A-92A8-8D7F7F0CAE8B}"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ity"/>
        </a:ext>
      </dgm:extLst>
    </dgm:pt>
    <dgm:pt modelId="{D72A6DCC-0A72-4F2F-8D6A-E796E2910F84}" type="pres">
      <dgm:prSet presAssocID="{5546944A-01BB-4B1A-92A8-8D7F7F0CAE8B}" presName="spaceRect" presStyleCnt="0"/>
      <dgm:spPr/>
    </dgm:pt>
    <dgm:pt modelId="{627D572D-E286-4249-A914-F4ADC0EDCDD7}" type="pres">
      <dgm:prSet presAssocID="{5546944A-01BB-4B1A-92A8-8D7F7F0CAE8B}" presName="parTx" presStyleLbl="revTx" presStyleIdx="1" presStyleCnt="7">
        <dgm:presLayoutVars>
          <dgm:chMax val="0"/>
          <dgm:chPref val="0"/>
        </dgm:presLayoutVars>
      </dgm:prSet>
      <dgm:spPr/>
    </dgm:pt>
    <dgm:pt modelId="{B5018E6F-1443-4C98-BDDD-119F9FCA8585}" type="pres">
      <dgm:prSet presAssocID="{5546944A-01BB-4B1A-92A8-8D7F7F0CAE8B}" presName="desTx" presStyleLbl="revTx" presStyleIdx="2" presStyleCnt="7">
        <dgm:presLayoutVars/>
      </dgm:prSet>
      <dgm:spPr/>
    </dgm:pt>
    <dgm:pt modelId="{226421B3-B14A-476F-AFE0-AEB32E1F333F}" type="pres">
      <dgm:prSet presAssocID="{3B63A1B9-FCF7-4780-86AA-9BDA86BE1D88}" presName="sibTrans" presStyleCnt="0"/>
      <dgm:spPr/>
    </dgm:pt>
    <dgm:pt modelId="{A5B35D6D-A200-43A6-83A5-2A1851C6CC80}" type="pres">
      <dgm:prSet presAssocID="{35419DDD-AD30-45CD-A103-634021EE4434}" presName="compNode" presStyleCnt="0"/>
      <dgm:spPr/>
    </dgm:pt>
    <dgm:pt modelId="{B34D004C-9469-43BB-B4B6-DBB94CB65511}" type="pres">
      <dgm:prSet presAssocID="{35419DDD-AD30-45CD-A103-634021EE4434}" presName="bgRect" presStyleLbl="bgShp" presStyleIdx="2" presStyleCnt="4"/>
      <dgm:spPr/>
    </dgm:pt>
    <dgm:pt modelId="{1600B083-930A-4F6B-973C-34E061AD5136}" type="pres">
      <dgm:prSet presAssocID="{35419DDD-AD30-45CD-A103-634021EE4434}"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Suburban scene"/>
        </a:ext>
      </dgm:extLst>
    </dgm:pt>
    <dgm:pt modelId="{82AE8E78-03CF-4534-ABA6-B4604DDC45C6}" type="pres">
      <dgm:prSet presAssocID="{35419DDD-AD30-45CD-A103-634021EE4434}" presName="spaceRect" presStyleCnt="0"/>
      <dgm:spPr/>
    </dgm:pt>
    <dgm:pt modelId="{2B879B7D-6F8F-45C8-A114-AFA1F146F125}" type="pres">
      <dgm:prSet presAssocID="{35419DDD-AD30-45CD-A103-634021EE4434}" presName="parTx" presStyleLbl="revTx" presStyleIdx="3" presStyleCnt="7">
        <dgm:presLayoutVars>
          <dgm:chMax val="0"/>
          <dgm:chPref val="0"/>
        </dgm:presLayoutVars>
      </dgm:prSet>
      <dgm:spPr/>
    </dgm:pt>
    <dgm:pt modelId="{1B976B25-5D4C-46BB-8009-270D3AB83B13}" type="pres">
      <dgm:prSet presAssocID="{35419DDD-AD30-45CD-A103-634021EE4434}" presName="desTx" presStyleLbl="revTx" presStyleIdx="4" presStyleCnt="7">
        <dgm:presLayoutVars/>
      </dgm:prSet>
      <dgm:spPr/>
    </dgm:pt>
    <dgm:pt modelId="{B1A90548-5F3B-4C41-B6FB-A930B3728A44}" type="pres">
      <dgm:prSet presAssocID="{AD3E7BE4-22B8-43E7-9FFF-B88933A169A8}" presName="sibTrans" presStyleCnt="0"/>
      <dgm:spPr/>
    </dgm:pt>
    <dgm:pt modelId="{13BE3D8B-BA44-441C-A2C4-2A3D2D9F3032}" type="pres">
      <dgm:prSet presAssocID="{9F999FC5-5B59-4817-9658-F1538E89BC58}" presName="compNode" presStyleCnt="0"/>
      <dgm:spPr/>
    </dgm:pt>
    <dgm:pt modelId="{283A2A30-BCE3-4FCE-A792-247EE68BCE3A}" type="pres">
      <dgm:prSet presAssocID="{9F999FC5-5B59-4817-9658-F1538E89BC58}" presName="bgRect" presStyleLbl="bgShp" presStyleIdx="3" presStyleCnt="4"/>
      <dgm:spPr/>
    </dgm:pt>
    <dgm:pt modelId="{0F63811B-E359-40A2-9CD9-621FDCA7FBCA}" type="pres">
      <dgm:prSet presAssocID="{9F999FC5-5B59-4817-9658-F1538E89BC58}"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ank"/>
        </a:ext>
      </dgm:extLst>
    </dgm:pt>
    <dgm:pt modelId="{661928FE-CA37-40EE-8EB2-8DA0CC2E8E72}" type="pres">
      <dgm:prSet presAssocID="{9F999FC5-5B59-4817-9658-F1538E89BC58}" presName="spaceRect" presStyleCnt="0"/>
      <dgm:spPr/>
    </dgm:pt>
    <dgm:pt modelId="{DE12534E-B01E-4DBD-873D-6B3F2537D873}" type="pres">
      <dgm:prSet presAssocID="{9F999FC5-5B59-4817-9658-F1538E89BC58}" presName="parTx" presStyleLbl="revTx" presStyleIdx="5" presStyleCnt="7">
        <dgm:presLayoutVars>
          <dgm:chMax val="0"/>
          <dgm:chPref val="0"/>
        </dgm:presLayoutVars>
      </dgm:prSet>
      <dgm:spPr/>
    </dgm:pt>
    <dgm:pt modelId="{25772C5A-8C65-477A-BC63-18E68D8A4903}" type="pres">
      <dgm:prSet presAssocID="{9F999FC5-5B59-4817-9658-F1538E89BC58}" presName="desTx" presStyleLbl="revTx" presStyleIdx="6" presStyleCnt="7">
        <dgm:presLayoutVars/>
      </dgm:prSet>
      <dgm:spPr/>
    </dgm:pt>
  </dgm:ptLst>
  <dgm:cxnLst>
    <dgm:cxn modelId="{F158330E-D677-40F7-A189-4D56ABFE83D3}" type="presOf" srcId="{B0E88F10-1CB5-49F6-A43F-A103F6BA9FA1}" destId="{B5018E6F-1443-4C98-BDDD-119F9FCA8585}" srcOrd="0" destOrd="0" presId="urn:microsoft.com/office/officeart/2018/2/layout/IconVerticalSolidList"/>
    <dgm:cxn modelId="{87311023-2E19-46E3-BA0A-C7FD7C0DF134}" srcId="{35419DDD-AD30-45CD-A103-634021EE4434}" destId="{668F96A9-9572-4195-BECE-C4511DE469EB}" srcOrd="0" destOrd="0" parTransId="{B11683AE-AD1B-4910-8B70-FBBC32497795}" sibTransId="{AB84B0FC-1FD6-40EF-84F0-55722EC7B81C}"/>
    <dgm:cxn modelId="{8172385B-854C-4F27-B627-069166E59EAD}" srcId="{EC8BB446-D3F5-4FBB-999E-DA918502D4C8}" destId="{35419DDD-AD30-45CD-A103-634021EE4434}" srcOrd="2" destOrd="0" parTransId="{F0013C63-1589-4A02-813D-7F5E5E4091F8}" sibTransId="{AD3E7BE4-22B8-43E7-9FFF-B88933A169A8}"/>
    <dgm:cxn modelId="{18A5FA5B-B70F-466A-ABC3-728CCED8C9A8}" type="presOf" srcId="{F1CAD67D-C75A-4607-8A23-43FED4DC620E}" destId="{25772C5A-8C65-477A-BC63-18E68D8A4903}" srcOrd="0" destOrd="0" presId="urn:microsoft.com/office/officeart/2018/2/layout/IconVerticalSolidList"/>
    <dgm:cxn modelId="{ACBEC364-AB73-4CF0-8C33-0D1D1A407E9D}" type="presOf" srcId="{B98967B0-357A-46CF-81E4-120753CC8AFA}" destId="{F41976E8-21BC-47B5-909F-4D2AE2C10E16}" srcOrd="0" destOrd="0" presId="urn:microsoft.com/office/officeart/2018/2/layout/IconVerticalSolidList"/>
    <dgm:cxn modelId="{39A0FB68-627B-4277-83C0-4FEDED5A8944}" srcId="{EC8BB446-D3F5-4FBB-999E-DA918502D4C8}" destId="{5546944A-01BB-4B1A-92A8-8D7F7F0CAE8B}" srcOrd="1" destOrd="0" parTransId="{405D4474-22D3-4C04-8921-9B9BECBA7DAA}" sibTransId="{3B63A1B9-FCF7-4780-86AA-9BDA86BE1D88}"/>
    <dgm:cxn modelId="{C774974E-EB16-482D-9A62-31A8B74F4B7D}" type="presOf" srcId="{668F96A9-9572-4195-BECE-C4511DE469EB}" destId="{1B976B25-5D4C-46BB-8009-270D3AB83B13}" srcOrd="0" destOrd="0" presId="urn:microsoft.com/office/officeart/2018/2/layout/IconVerticalSolidList"/>
    <dgm:cxn modelId="{BAE0B274-7901-42FE-8FCA-7652C08D2658}" type="presOf" srcId="{5546944A-01BB-4B1A-92A8-8D7F7F0CAE8B}" destId="{627D572D-E286-4249-A914-F4ADC0EDCDD7}" srcOrd="0" destOrd="0" presId="urn:microsoft.com/office/officeart/2018/2/layout/IconVerticalSolidList"/>
    <dgm:cxn modelId="{C21E2B76-FAF2-4FC5-907B-96C069348E57}" srcId="{EC8BB446-D3F5-4FBB-999E-DA918502D4C8}" destId="{B98967B0-357A-46CF-81E4-120753CC8AFA}" srcOrd="0" destOrd="0" parTransId="{2E48C081-667C-42FF-9EC7-394096BB5137}" sibTransId="{520BAC36-BB51-475D-AE35-BC3D287DD7FA}"/>
    <dgm:cxn modelId="{0BF09180-4084-423F-88FC-39730C498A3E}" type="presOf" srcId="{EC8BB446-D3F5-4FBB-999E-DA918502D4C8}" destId="{F511EAF1-BB0F-4927-8861-76BBB247B72F}" srcOrd="0" destOrd="0" presId="urn:microsoft.com/office/officeart/2018/2/layout/IconVerticalSolidList"/>
    <dgm:cxn modelId="{57D8C6DF-CA73-409E-99FA-E4F756877828}" srcId="{EC8BB446-D3F5-4FBB-999E-DA918502D4C8}" destId="{9F999FC5-5B59-4817-9658-F1538E89BC58}" srcOrd="3" destOrd="0" parTransId="{30A25D88-93A0-436F-B324-08995E1559D1}" sibTransId="{4173B80C-88D2-47D7-8C1D-F0A57F52362E}"/>
    <dgm:cxn modelId="{003F92E4-CAFD-438A-87A4-3EA0707632FC}" type="presOf" srcId="{9F999FC5-5B59-4817-9658-F1538E89BC58}" destId="{DE12534E-B01E-4DBD-873D-6B3F2537D873}" srcOrd="0" destOrd="0" presId="urn:microsoft.com/office/officeart/2018/2/layout/IconVerticalSolidList"/>
    <dgm:cxn modelId="{085892E5-4020-4D5A-A782-70B98D88AE80}" srcId="{9F999FC5-5B59-4817-9658-F1538E89BC58}" destId="{F1CAD67D-C75A-4607-8A23-43FED4DC620E}" srcOrd="0" destOrd="0" parTransId="{6B597A79-5856-4CAD-A78E-1E3A7FC4F6D1}" sibTransId="{23146755-DE26-4C59-A2E0-D42CEBB3A29C}"/>
    <dgm:cxn modelId="{99BBEFFC-1C69-48A1-B8B5-8E123E672B05}" type="presOf" srcId="{35419DDD-AD30-45CD-A103-634021EE4434}" destId="{2B879B7D-6F8F-45C8-A114-AFA1F146F125}" srcOrd="0" destOrd="0" presId="urn:microsoft.com/office/officeart/2018/2/layout/IconVerticalSolidList"/>
    <dgm:cxn modelId="{846F47FE-8F04-497B-9FA6-48F0E794000B}" srcId="{5546944A-01BB-4B1A-92A8-8D7F7F0CAE8B}" destId="{B0E88F10-1CB5-49F6-A43F-A103F6BA9FA1}" srcOrd="0" destOrd="0" parTransId="{3476D6E8-C7A7-4974-B409-6575492A040C}" sibTransId="{02E448B0-A9F0-4D00-BE4C-2CB4D20DBF7B}"/>
    <dgm:cxn modelId="{EC66832A-9AFE-48B7-8739-3FCFA2EDAE19}" type="presParOf" srcId="{F511EAF1-BB0F-4927-8861-76BBB247B72F}" destId="{22479774-4EB4-4DD4-97DA-5C51E15B6698}" srcOrd="0" destOrd="0" presId="urn:microsoft.com/office/officeart/2018/2/layout/IconVerticalSolidList"/>
    <dgm:cxn modelId="{37D6FED6-2E71-4277-9E84-26B3760AB4B5}" type="presParOf" srcId="{22479774-4EB4-4DD4-97DA-5C51E15B6698}" destId="{F4ED2CB4-DBC9-4061-A683-424F9E423E3A}" srcOrd="0" destOrd="0" presId="urn:microsoft.com/office/officeart/2018/2/layout/IconVerticalSolidList"/>
    <dgm:cxn modelId="{BE96C752-EA5F-4EC2-8835-C6FACB619B14}" type="presParOf" srcId="{22479774-4EB4-4DD4-97DA-5C51E15B6698}" destId="{DEBCFD14-0DD6-4DAB-852D-B88CEC34EF3C}" srcOrd="1" destOrd="0" presId="urn:microsoft.com/office/officeart/2018/2/layout/IconVerticalSolidList"/>
    <dgm:cxn modelId="{B7868374-648B-477C-A93C-326FB0FD481C}" type="presParOf" srcId="{22479774-4EB4-4DD4-97DA-5C51E15B6698}" destId="{8B6CE9AC-14B0-4B3F-954D-236D5C027FF1}" srcOrd="2" destOrd="0" presId="urn:microsoft.com/office/officeart/2018/2/layout/IconVerticalSolidList"/>
    <dgm:cxn modelId="{B8209208-80E6-4681-AC27-8C92565DBB7D}" type="presParOf" srcId="{22479774-4EB4-4DD4-97DA-5C51E15B6698}" destId="{F41976E8-21BC-47B5-909F-4D2AE2C10E16}" srcOrd="3" destOrd="0" presId="urn:microsoft.com/office/officeart/2018/2/layout/IconVerticalSolidList"/>
    <dgm:cxn modelId="{20D89CEA-3F0D-4B85-BE0E-1CCDFD333BE1}" type="presParOf" srcId="{F511EAF1-BB0F-4927-8861-76BBB247B72F}" destId="{CA134D43-762F-421F-911E-7E1BFDA2A498}" srcOrd="1" destOrd="0" presId="urn:microsoft.com/office/officeart/2018/2/layout/IconVerticalSolidList"/>
    <dgm:cxn modelId="{ED42A909-0123-4AB0-AFBC-EA58E9B97839}" type="presParOf" srcId="{F511EAF1-BB0F-4927-8861-76BBB247B72F}" destId="{D712B905-3278-415C-9324-D9D1FBCDBF47}" srcOrd="2" destOrd="0" presId="urn:microsoft.com/office/officeart/2018/2/layout/IconVerticalSolidList"/>
    <dgm:cxn modelId="{140A07A9-BB29-45EB-88EA-E93873C9868F}" type="presParOf" srcId="{D712B905-3278-415C-9324-D9D1FBCDBF47}" destId="{4E563B79-3FB8-46DB-808A-B5BCA53B4D0C}" srcOrd="0" destOrd="0" presId="urn:microsoft.com/office/officeart/2018/2/layout/IconVerticalSolidList"/>
    <dgm:cxn modelId="{42E7BF23-14C7-48AD-9E3D-78571C7EEC3B}" type="presParOf" srcId="{D712B905-3278-415C-9324-D9D1FBCDBF47}" destId="{10386195-743A-46E1-8E2C-B225F9F51C20}" srcOrd="1" destOrd="0" presId="urn:microsoft.com/office/officeart/2018/2/layout/IconVerticalSolidList"/>
    <dgm:cxn modelId="{61D9688C-7DF4-486A-8D0A-C8CE37B6D6B9}" type="presParOf" srcId="{D712B905-3278-415C-9324-D9D1FBCDBF47}" destId="{D72A6DCC-0A72-4F2F-8D6A-E796E2910F84}" srcOrd="2" destOrd="0" presId="urn:microsoft.com/office/officeart/2018/2/layout/IconVerticalSolidList"/>
    <dgm:cxn modelId="{8843EE40-4EDC-4FFF-9525-DCC1497F6E59}" type="presParOf" srcId="{D712B905-3278-415C-9324-D9D1FBCDBF47}" destId="{627D572D-E286-4249-A914-F4ADC0EDCDD7}" srcOrd="3" destOrd="0" presId="urn:microsoft.com/office/officeart/2018/2/layout/IconVerticalSolidList"/>
    <dgm:cxn modelId="{0ADD0109-E2F3-4604-AE83-82EC81E59EA2}" type="presParOf" srcId="{D712B905-3278-415C-9324-D9D1FBCDBF47}" destId="{B5018E6F-1443-4C98-BDDD-119F9FCA8585}" srcOrd="4" destOrd="0" presId="urn:microsoft.com/office/officeart/2018/2/layout/IconVerticalSolidList"/>
    <dgm:cxn modelId="{D74AFDD9-15F5-4582-8E46-665759CB5B13}" type="presParOf" srcId="{F511EAF1-BB0F-4927-8861-76BBB247B72F}" destId="{226421B3-B14A-476F-AFE0-AEB32E1F333F}" srcOrd="3" destOrd="0" presId="urn:microsoft.com/office/officeart/2018/2/layout/IconVerticalSolidList"/>
    <dgm:cxn modelId="{F3B46CAA-B941-47CF-9555-9BFEB8824623}" type="presParOf" srcId="{F511EAF1-BB0F-4927-8861-76BBB247B72F}" destId="{A5B35D6D-A200-43A6-83A5-2A1851C6CC80}" srcOrd="4" destOrd="0" presId="urn:microsoft.com/office/officeart/2018/2/layout/IconVerticalSolidList"/>
    <dgm:cxn modelId="{95FBF404-1809-451E-9BDA-809F41C887D9}" type="presParOf" srcId="{A5B35D6D-A200-43A6-83A5-2A1851C6CC80}" destId="{B34D004C-9469-43BB-B4B6-DBB94CB65511}" srcOrd="0" destOrd="0" presId="urn:microsoft.com/office/officeart/2018/2/layout/IconVerticalSolidList"/>
    <dgm:cxn modelId="{E3B0278C-31E2-452F-80C2-83864710A712}" type="presParOf" srcId="{A5B35D6D-A200-43A6-83A5-2A1851C6CC80}" destId="{1600B083-930A-4F6B-973C-34E061AD5136}" srcOrd="1" destOrd="0" presId="urn:microsoft.com/office/officeart/2018/2/layout/IconVerticalSolidList"/>
    <dgm:cxn modelId="{B09AAB70-6352-4F6A-8452-3B69CE8CAAF3}" type="presParOf" srcId="{A5B35D6D-A200-43A6-83A5-2A1851C6CC80}" destId="{82AE8E78-03CF-4534-ABA6-B4604DDC45C6}" srcOrd="2" destOrd="0" presId="urn:microsoft.com/office/officeart/2018/2/layout/IconVerticalSolidList"/>
    <dgm:cxn modelId="{73983D75-BE00-49BA-B8B8-D2E2BC514F20}" type="presParOf" srcId="{A5B35D6D-A200-43A6-83A5-2A1851C6CC80}" destId="{2B879B7D-6F8F-45C8-A114-AFA1F146F125}" srcOrd="3" destOrd="0" presId="urn:microsoft.com/office/officeart/2018/2/layout/IconVerticalSolidList"/>
    <dgm:cxn modelId="{57F0F66B-B587-4DA4-A6DF-E40EEDE71467}" type="presParOf" srcId="{A5B35D6D-A200-43A6-83A5-2A1851C6CC80}" destId="{1B976B25-5D4C-46BB-8009-270D3AB83B13}" srcOrd="4" destOrd="0" presId="urn:microsoft.com/office/officeart/2018/2/layout/IconVerticalSolidList"/>
    <dgm:cxn modelId="{98FFA732-D918-46C3-B8EE-57B345D93719}" type="presParOf" srcId="{F511EAF1-BB0F-4927-8861-76BBB247B72F}" destId="{B1A90548-5F3B-4C41-B6FB-A930B3728A44}" srcOrd="5" destOrd="0" presId="urn:microsoft.com/office/officeart/2018/2/layout/IconVerticalSolidList"/>
    <dgm:cxn modelId="{0730DD77-4D39-4240-90F8-0391E3906982}" type="presParOf" srcId="{F511EAF1-BB0F-4927-8861-76BBB247B72F}" destId="{13BE3D8B-BA44-441C-A2C4-2A3D2D9F3032}" srcOrd="6" destOrd="0" presId="urn:microsoft.com/office/officeart/2018/2/layout/IconVerticalSolidList"/>
    <dgm:cxn modelId="{FD222CA7-F282-47F9-89CC-5BC173A2BB3C}" type="presParOf" srcId="{13BE3D8B-BA44-441C-A2C4-2A3D2D9F3032}" destId="{283A2A30-BCE3-4FCE-A792-247EE68BCE3A}" srcOrd="0" destOrd="0" presId="urn:microsoft.com/office/officeart/2018/2/layout/IconVerticalSolidList"/>
    <dgm:cxn modelId="{AF508113-E2A4-4BA4-B6DE-96D756507286}" type="presParOf" srcId="{13BE3D8B-BA44-441C-A2C4-2A3D2D9F3032}" destId="{0F63811B-E359-40A2-9CD9-621FDCA7FBCA}" srcOrd="1" destOrd="0" presId="urn:microsoft.com/office/officeart/2018/2/layout/IconVerticalSolidList"/>
    <dgm:cxn modelId="{48AABE1F-7643-4D5F-9BB2-81AA28C40E2B}" type="presParOf" srcId="{13BE3D8B-BA44-441C-A2C4-2A3D2D9F3032}" destId="{661928FE-CA37-40EE-8EB2-8DA0CC2E8E72}" srcOrd="2" destOrd="0" presId="urn:microsoft.com/office/officeart/2018/2/layout/IconVerticalSolidList"/>
    <dgm:cxn modelId="{FA2924DB-F072-4D4B-AEE7-62148872BA33}" type="presParOf" srcId="{13BE3D8B-BA44-441C-A2C4-2A3D2D9F3032}" destId="{DE12534E-B01E-4DBD-873D-6B3F2537D873}" srcOrd="3" destOrd="0" presId="urn:microsoft.com/office/officeart/2018/2/layout/IconVerticalSolidList"/>
    <dgm:cxn modelId="{BB0B8297-B101-4509-A326-0A1E1E5521B4}" type="presParOf" srcId="{13BE3D8B-BA44-441C-A2C4-2A3D2D9F3032}" destId="{25772C5A-8C65-477A-BC63-18E68D8A4903}"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C240627B-E433-4FCD-A32D-E1419AFFB3FB}"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F81A7A30-441D-47B1-BAC1-EEC6DCC03C61}">
      <dgm:prSet custT="1"/>
      <dgm:spPr/>
      <dgm:t>
        <a:bodyPr/>
        <a:lstStyle/>
        <a:p>
          <a:pPr>
            <a:lnSpc>
              <a:spcPct val="100000"/>
            </a:lnSpc>
          </a:pPr>
          <a:r>
            <a:rPr lang="en-US" sz="2400" dirty="0" err="1">
              <a:latin typeface="Google Sans"/>
            </a:rPr>
            <a:t>CHDO’s</a:t>
          </a:r>
          <a:r>
            <a:rPr lang="en-US" sz="2400" dirty="0">
              <a:latin typeface="Google Sans"/>
            </a:rPr>
            <a:t> are not to be controlled, nor receive directions from individuals or entities seeking to profit from the </a:t>
          </a:r>
          <a:r>
            <a:rPr lang="en-US" sz="2400" dirty="0" err="1">
              <a:latin typeface="Google Sans"/>
            </a:rPr>
            <a:t>CHDO</a:t>
          </a:r>
          <a:r>
            <a:rPr lang="en-US" sz="2400" dirty="0">
              <a:latin typeface="Google Sans"/>
            </a:rPr>
            <a:t>. </a:t>
          </a:r>
        </a:p>
      </dgm:t>
    </dgm:pt>
    <dgm:pt modelId="{54417063-AE3E-4C64-9C8D-7BD01A1EBE7D}" type="parTrans" cxnId="{3A08AA9E-6F58-476D-9329-B247F74E6256}">
      <dgm:prSet/>
      <dgm:spPr/>
      <dgm:t>
        <a:bodyPr/>
        <a:lstStyle/>
        <a:p>
          <a:endParaRPr lang="en-US"/>
        </a:p>
      </dgm:t>
    </dgm:pt>
    <dgm:pt modelId="{859DB269-99BB-420B-A775-60698AAB8507}" type="sibTrans" cxnId="{3A08AA9E-6F58-476D-9329-B247F74E6256}">
      <dgm:prSet/>
      <dgm:spPr/>
      <dgm:t>
        <a:bodyPr/>
        <a:lstStyle/>
        <a:p>
          <a:endParaRPr lang="en-US"/>
        </a:p>
      </dgm:t>
    </dgm:pt>
    <dgm:pt modelId="{33EB24B5-658A-4BBF-8693-B83B42D81EA2}">
      <dgm:prSet custT="1"/>
      <dgm:spPr/>
      <dgm:t>
        <a:bodyPr/>
        <a:lstStyle/>
        <a:p>
          <a:pPr>
            <a:lnSpc>
              <a:spcPct val="100000"/>
            </a:lnSpc>
          </a:pPr>
          <a:r>
            <a:rPr lang="en-US" sz="2400" dirty="0">
              <a:latin typeface="Google Sans"/>
            </a:rPr>
            <a:t>Must be evidenced by the </a:t>
          </a:r>
          <a:r>
            <a:rPr lang="en-US" sz="2400" dirty="0" err="1">
              <a:latin typeface="Google Sans"/>
            </a:rPr>
            <a:t>CHDO’s</a:t>
          </a:r>
          <a:r>
            <a:rPr lang="en-US" sz="2400" dirty="0">
              <a:latin typeface="Google Sans"/>
            </a:rPr>
            <a:t> by-laws, or Memorandum of Understanding. </a:t>
          </a:r>
        </a:p>
      </dgm:t>
    </dgm:pt>
    <dgm:pt modelId="{45CFA19B-5190-4E75-8A37-E4A26536BF62}" type="parTrans" cxnId="{23A31774-DECC-4E49-8C01-DE162A9C5959}">
      <dgm:prSet/>
      <dgm:spPr/>
      <dgm:t>
        <a:bodyPr/>
        <a:lstStyle/>
        <a:p>
          <a:endParaRPr lang="en-US"/>
        </a:p>
      </dgm:t>
    </dgm:pt>
    <dgm:pt modelId="{3EA49F27-514A-4B57-8DED-12C2BA63BA0B}" type="sibTrans" cxnId="{23A31774-DECC-4E49-8C01-DE162A9C5959}">
      <dgm:prSet/>
      <dgm:spPr/>
      <dgm:t>
        <a:bodyPr/>
        <a:lstStyle/>
        <a:p>
          <a:endParaRPr lang="en-US"/>
        </a:p>
      </dgm:t>
    </dgm:pt>
    <dgm:pt modelId="{01AF86B5-8D19-4E1E-96D3-430B12025D37}" type="pres">
      <dgm:prSet presAssocID="{C240627B-E433-4FCD-A32D-E1419AFFB3FB}" presName="root" presStyleCnt="0">
        <dgm:presLayoutVars>
          <dgm:dir/>
          <dgm:resizeHandles val="exact"/>
        </dgm:presLayoutVars>
      </dgm:prSet>
      <dgm:spPr/>
    </dgm:pt>
    <dgm:pt modelId="{1E76CA08-888D-4C33-AF97-3ED41392643D}" type="pres">
      <dgm:prSet presAssocID="{F81A7A30-441D-47B1-BAC1-EEC6DCC03C61}" presName="compNode" presStyleCnt="0"/>
      <dgm:spPr/>
    </dgm:pt>
    <dgm:pt modelId="{D96314D6-EC5E-47BA-8733-6F1D826CBE58}" type="pres">
      <dgm:prSet presAssocID="{F81A7A30-441D-47B1-BAC1-EEC6DCC03C61}" presName="bgRect" presStyleLbl="bgShp" presStyleIdx="0" presStyleCnt="2"/>
      <dgm:spPr/>
    </dgm:pt>
    <dgm:pt modelId="{934F037A-BFF9-4949-BE8A-C861E9D5B8F3}" type="pres">
      <dgm:prSet presAssocID="{F81A7A30-441D-47B1-BAC1-EEC6DCC03C61}"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Irritant"/>
        </a:ext>
      </dgm:extLst>
    </dgm:pt>
    <dgm:pt modelId="{7C164AF4-155F-4F8A-926A-8A639EE8B8A1}" type="pres">
      <dgm:prSet presAssocID="{F81A7A30-441D-47B1-BAC1-EEC6DCC03C61}" presName="spaceRect" presStyleCnt="0"/>
      <dgm:spPr/>
    </dgm:pt>
    <dgm:pt modelId="{90C4EF37-C562-48BB-A607-8BC3307AE3D6}" type="pres">
      <dgm:prSet presAssocID="{F81A7A30-441D-47B1-BAC1-EEC6DCC03C61}" presName="parTx" presStyleLbl="revTx" presStyleIdx="0" presStyleCnt="2">
        <dgm:presLayoutVars>
          <dgm:chMax val="0"/>
          <dgm:chPref val="0"/>
        </dgm:presLayoutVars>
      </dgm:prSet>
      <dgm:spPr/>
    </dgm:pt>
    <dgm:pt modelId="{9DA43D04-989B-494A-B15C-4939AD722AA5}" type="pres">
      <dgm:prSet presAssocID="{859DB269-99BB-420B-A775-60698AAB8507}" presName="sibTrans" presStyleCnt="0"/>
      <dgm:spPr/>
    </dgm:pt>
    <dgm:pt modelId="{DB164242-A589-4297-8A37-38BF587E5A31}" type="pres">
      <dgm:prSet presAssocID="{33EB24B5-658A-4BBF-8693-B83B42D81EA2}" presName="compNode" presStyleCnt="0"/>
      <dgm:spPr/>
    </dgm:pt>
    <dgm:pt modelId="{5464ED0A-482C-4179-89C3-178FBDEE7B1C}" type="pres">
      <dgm:prSet presAssocID="{33EB24B5-658A-4BBF-8693-B83B42D81EA2}" presName="bgRect" presStyleLbl="bgShp" presStyleIdx="1" presStyleCnt="2" custLinFactNeighborX="1419" custLinFactNeighborY="3799"/>
      <dgm:spPr/>
    </dgm:pt>
    <dgm:pt modelId="{609B2358-3695-4533-8272-3E096198B81C}" type="pres">
      <dgm:prSet presAssocID="{33EB24B5-658A-4BBF-8693-B83B42D81EA2}"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ontract"/>
        </a:ext>
      </dgm:extLst>
    </dgm:pt>
    <dgm:pt modelId="{7C04057A-6BF3-4F9E-85C8-EC753160D66E}" type="pres">
      <dgm:prSet presAssocID="{33EB24B5-658A-4BBF-8693-B83B42D81EA2}" presName="spaceRect" presStyleCnt="0"/>
      <dgm:spPr/>
    </dgm:pt>
    <dgm:pt modelId="{EBD291D2-486B-4063-8FC1-58C58795170D}" type="pres">
      <dgm:prSet presAssocID="{33EB24B5-658A-4BBF-8693-B83B42D81EA2}" presName="parTx" presStyleLbl="revTx" presStyleIdx="1" presStyleCnt="2">
        <dgm:presLayoutVars>
          <dgm:chMax val="0"/>
          <dgm:chPref val="0"/>
        </dgm:presLayoutVars>
      </dgm:prSet>
      <dgm:spPr/>
    </dgm:pt>
  </dgm:ptLst>
  <dgm:cxnLst>
    <dgm:cxn modelId="{42AEC260-626E-4F04-B0DE-A05121DC29EC}" type="presOf" srcId="{F81A7A30-441D-47B1-BAC1-EEC6DCC03C61}" destId="{90C4EF37-C562-48BB-A607-8BC3307AE3D6}" srcOrd="0" destOrd="0" presId="urn:microsoft.com/office/officeart/2018/2/layout/IconVerticalSolidList"/>
    <dgm:cxn modelId="{985B5C63-DA2D-49AF-B7BE-23D9CF356019}" type="presOf" srcId="{33EB24B5-658A-4BBF-8693-B83B42D81EA2}" destId="{EBD291D2-486B-4063-8FC1-58C58795170D}" srcOrd="0" destOrd="0" presId="urn:microsoft.com/office/officeart/2018/2/layout/IconVerticalSolidList"/>
    <dgm:cxn modelId="{23A31774-DECC-4E49-8C01-DE162A9C5959}" srcId="{C240627B-E433-4FCD-A32D-E1419AFFB3FB}" destId="{33EB24B5-658A-4BBF-8693-B83B42D81EA2}" srcOrd="1" destOrd="0" parTransId="{45CFA19B-5190-4E75-8A37-E4A26536BF62}" sibTransId="{3EA49F27-514A-4B57-8DED-12C2BA63BA0B}"/>
    <dgm:cxn modelId="{3A08AA9E-6F58-476D-9329-B247F74E6256}" srcId="{C240627B-E433-4FCD-A32D-E1419AFFB3FB}" destId="{F81A7A30-441D-47B1-BAC1-EEC6DCC03C61}" srcOrd="0" destOrd="0" parTransId="{54417063-AE3E-4C64-9C8D-7BD01A1EBE7D}" sibTransId="{859DB269-99BB-420B-A775-60698AAB8507}"/>
    <dgm:cxn modelId="{D66969E0-6F9D-4092-A3CB-05E13B97F216}" type="presOf" srcId="{C240627B-E433-4FCD-A32D-E1419AFFB3FB}" destId="{01AF86B5-8D19-4E1E-96D3-430B12025D37}" srcOrd="0" destOrd="0" presId="urn:microsoft.com/office/officeart/2018/2/layout/IconVerticalSolidList"/>
    <dgm:cxn modelId="{4C1DED5B-B5E3-452E-8E23-EFC0B9F1454A}" type="presParOf" srcId="{01AF86B5-8D19-4E1E-96D3-430B12025D37}" destId="{1E76CA08-888D-4C33-AF97-3ED41392643D}" srcOrd="0" destOrd="0" presId="urn:microsoft.com/office/officeart/2018/2/layout/IconVerticalSolidList"/>
    <dgm:cxn modelId="{FA450B4B-16BD-43A1-893C-727CB95CE056}" type="presParOf" srcId="{1E76CA08-888D-4C33-AF97-3ED41392643D}" destId="{D96314D6-EC5E-47BA-8733-6F1D826CBE58}" srcOrd="0" destOrd="0" presId="urn:microsoft.com/office/officeart/2018/2/layout/IconVerticalSolidList"/>
    <dgm:cxn modelId="{DE5BB586-7C5F-4425-B41E-BE24B7063E8F}" type="presParOf" srcId="{1E76CA08-888D-4C33-AF97-3ED41392643D}" destId="{934F037A-BFF9-4949-BE8A-C861E9D5B8F3}" srcOrd="1" destOrd="0" presId="urn:microsoft.com/office/officeart/2018/2/layout/IconVerticalSolidList"/>
    <dgm:cxn modelId="{04412F67-C124-4E29-A58A-9A1D9A847503}" type="presParOf" srcId="{1E76CA08-888D-4C33-AF97-3ED41392643D}" destId="{7C164AF4-155F-4F8A-926A-8A639EE8B8A1}" srcOrd="2" destOrd="0" presId="urn:microsoft.com/office/officeart/2018/2/layout/IconVerticalSolidList"/>
    <dgm:cxn modelId="{BDD1584C-06DC-46D5-9866-C0B4901DD49D}" type="presParOf" srcId="{1E76CA08-888D-4C33-AF97-3ED41392643D}" destId="{90C4EF37-C562-48BB-A607-8BC3307AE3D6}" srcOrd="3" destOrd="0" presId="urn:microsoft.com/office/officeart/2018/2/layout/IconVerticalSolidList"/>
    <dgm:cxn modelId="{8C797318-F588-461D-BDE9-6830BB41099F}" type="presParOf" srcId="{01AF86B5-8D19-4E1E-96D3-430B12025D37}" destId="{9DA43D04-989B-494A-B15C-4939AD722AA5}" srcOrd="1" destOrd="0" presId="urn:microsoft.com/office/officeart/2018/2/layout/IconVerticalSolidList"/>
    <dgm:cxn modelId="{9B1DAF35-8F67-4AC3-BC1F-5D4CF792E1EA}" type="presParOf" srcId="{01AF86B5-8D19-4E1E-96D3-430B12025D37}" destId="{DB164242-A589-4297-8A37-38BF587E5A31}" srcOrd="2" destOrd="0" presId="urn:microsoft.com/office/officeart/2018/2/layout/IconVerticalSolidList"/>
    <dgm:cxn modelId="{43AEDA4D-4E1E-4068-8743-257833E43CF2}" type="presParOf" srcId="{DB164242-A589-4297-8A37-38BF587E5A31}" destId="{5464ED0A-482C-4179-89C3-178FBDEE7B1C}" srcOrd="0" destOrd="0" presId="urn:microsoft.com/office/officeart/2018/2/layout/IconVerticalSolidList"/>
    <dgm:cxn modelId="{AF300DE7-655A-4276-A060-D5940DFA9C5F}" type="presParOf" srcId="{DB164242-A589-4297-8A37-38BF587E5A31}" destId="{609B2358-3695-4533-8272-3E096198B81C}" srcOrd="1" destOrd="0" presId="urn:microsoft.com/office/officeart/2018/2/layout/IconVerticalSolidList"/>
    <dgm:cxn modelId="{50A596A5-99A0-4EB7-BFCD-338A99D44EF7}" type="presParOf" srcId="{DB164242-A589-4297-8A37-38BF587E5A31}" destId="{7C04057A-6BF3-4F9E-85C8-EC753160D66E}" srcOrd="2" destOrd="0" presId="urn:microsoft.com/office/officeart/2018/2/layout/IconVerticalSolidList"/>
    <dgm:cxn modelId="{6583C3FA-004E-4F2C-9C39-1AACB78E5A5C}" type="presParOf" srcId="{DB164242-A589-4297-8A37-38BF587E5A31}" destId="{EBD291D2-486B-4063-8FC1-58C58795170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D013AD50-ED84-4AC5-81A4-7A54BE1C88E3}"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602315DB-B761-43B7-A8C9-00ACD2BF7A2E}">
      <dgm:prSet custT="1"/>
      <dgm:spPr/>
      <dgm:t>
        <a:bodyPr/>
        <a:lstStyle/>
        <a:p>
          <a:r>
            <a:rPr lang="en-US" sz="2400" dirty="0"/>
            <a:t>The </a:t>
          </a:r>
          <a:r>
            <a:rPr lang="en-US" sz="2400" dirty="0" err="1"/>
            <a:t>CHDO</a:t>
          </a:r>
          <a:r>
            <a:rPr lang="en-US" sz="2400" dirty="0"/>
            <a:t> must be a separate secular entity from the religious organization </a:t>
          </a:r>
        </a:p>
      </dgm:t>
    </dgm:pt>
    <dgm:pt modelId="{1A840EF3-6269-45CA-85B7-8FB935005EC4}" type="parTrans" cxnId="{52576745-4733-445A-B89E-0E773521E28A}">
      <dgm:prSet/>
      <dgm:spPr/>
      <dgm:t>
        <a:bodyPr/>
        <a:lstStyle/>
        <a:p>
          <a:endParaRPr lang="en-US"/>
        </a:p>
      </dgm:t>
    </dgm:pt>
    <dgm:pt modelId="{21A6E2C6-33A3-4EAF-BBB5-0771137E42B5}" type="sibTrans" cxnId="{52576745-4733-445A-B89E-0E773521E28A}">
      <dgm:prSet/>
      <dgm:spPr/>
      <dgm:t>
        <a:bodyPr/>
        <a:lstStyle/>
        <a:p>
          <a:endParaRPr lang="en-US"/>
        </a:p>
      </dgm:t>
    </dgm:pt>
    <dgm:pt modelId="{01F4646A-660D-472B-9EAB-32AA5E4D2BA9}">
      <dgm:prSet custT="1"/>
      <dgm:spPr/>
      <dgm:t>
        <a:bodyPr/>
        <a:lstStyle/>
        <a:p>
          <a:r>
            <a:rPr lang="en-US" sz="2400" dirty="0"/>
            <a:t>Membership available to all persons regardless of religion or membership criteria</a:t>
          </a:r>
        </a:p>
      </dgm:t>
    </dgm:pt>
    <dgm:pt modelId="{C4EA189C-C368-4A51-871C-9B5B7A60FA9C}" type="parTrans" cxnId="{9A1F4D57-4A17-47B8-9AEE-F71D89CB2749}">
      <dgm:prSet/>
      <dgm:spPr/>
      <dgm:t>
        <a:bodyPr/>
        <a:lstStyle/>
        <a:p>
          <a:endParaRPr lang="en-US"/>
        </a:p>
      </dgm:t>
    </dgm:pt>
    <dgm:pt modelId="{FBAB22EC-D745-4AB2-8B71-D92E36903C24}" type="sibTrans" cxnId="{9A1F4D57-4A17-47B8-9AEE-F71D89CB2749}">
      <dgm:prSet/>
      <dgm:spPr/>
      <dgm:t>
        <a:bodyPr/>
        <a:lstStyle/>
        <a:p>
          <a:endParaRPr lang="en-US"/>
        </a:p>
      </dgm:t>
    </dgm:pt>
    <dgm:pt modelId="{0EF14451-CE58-4C2B-A915-AACE7D241B65}">
      <dgm:prSet custT="1"/>
      <dgm:spPr/>
      <dgm:t>
        <a:bodyPr/>
        <a:lstStyle/>
        <a:p>
          <a:r>
            <a:rPr lang="en-US" sz="2400" dirty="0"/>
            <a:t>Must be evidenced by its by-laws, charter or articles of incorporation </a:t>
          </a:r>
        </a:p>
      </dgm:t>
    </dgm:pt>
    <dgm:pt modelId="{E0FCF24A-2E6D-4D63-BC3C-4E37FEBD9584}" type="parTrans" cxnId="{DB31385B-AC14-4A71-928A-CDEB770F7DAF}">
      <dgm:prSet/>
      <dgm:spPr/>
      <dgm:t>
        <a:bodyPr/>
        <a:lstStyle/>
        <a:p>
          <a:endParaRPr lang="en-US"/>
        </a:p>
      </dgm:t>
    </dgm:pt>
    <dgm:pt modelId="{E016C836-4FF2-47D1-B7DA-B07DF3823FD2}" type="sibTrans" cxnId="{DB31385B-AC14-4A71-928A-CDEB770F7DAF}">
      <dgm:prSet/>
      <dgm:spPr/>
      <dgm:t>
        <a:bodyPr/>
        <a:lstStyle/>
        <a:p>
          <a:endParaRPr lang="en-US"/>
        </a:p>
      </dgm:t>
    </dgm:pt>
    <dgm:pt modelId="{0AFBFE91-58A8-4899-9631-68F77C5E1FD7}" type="pres">
      <dgm:prSet presAssocID="{D013AD50-ED84-4AC5-81A4-7A54BE1C88E3}" presName="hierChild1" presStyleCnt="0">
        <dgm:presLayoutVars>
          <dgm:chPref val="1"/>
          <dgm:dir/>
          <dgm:animOne val="branch"/>
          <dgm:animLvl val="lvl"/>
          <dgm:resizeHandles/>
        </dgm:presLayoutVars>
      </dgm:prSet>
      <dgm:spPr/>
    </dgm:pt>
    <dgm:pt modelId="{A4DAAEB5-DD3E-4C73-99DA-BFAB22C69CB9}" type="pres">
      <dgm:prSet presAssocID="{602315DB-B761-43B7-A8C9-00ACD2BF7A2E}" presName="hierRoot1" presStyleCnt="0"/>
      <dgm:spPr/>
    </dgm:pt>
    <dgm:pt modelId="{87753CCB-FCCE-4508-8CF6-54D31F038826}" type="pres">
      <dgm:prSet presAssocID="{602315DB-B761-43B7-A8C9-00ACD2BF7A2E}" presName="composite" presStyleCnt="0"/>
      <dgm:spPr/>
    </dgm:pt>
    <dgm:pt modelId="{FB8D33FC-861D-404F-A89A-2DA7A91FEFBA}" type="pres">
      <dgm:prSet presAssocID="{602315DB-B761-43B7-A8C9-00ACD2BF7A2E}" presName="background" presStyleLbl="node0" presStyleIdx="0" presStyleCnt="3"/>
      <dgm:spPr/>
    </dgm:pt>
    <dgm:pt modelId="{5E875417-45C1-4518-A186-7FEEB9A7FBED}" type="pres">
      <dgm:prSet presAssocID="{602315DB-B761-43B7-A8C9-00ACD2BF7A2E}" presName="text" presStyleLbl="fgAcc0" presStyleIdx="0" presStyleCnt="3">
        <dgm:presLayoutVars>
          <dgm:chPref val="3"/>
        </dgm:presLayoutVars>
      </dgm:prSet>
      <dgm:spPr/>
    </dgm:pt>
    <dgm:pt modelId="{999D13BA-BA65-4864-B848-E3FA3D0640B1}" type="pres">
      <dgm:prSet presAssocID="{602315DB-B761-43B7-A8C9-00ACD2BF7A2E}" presName="hierChild2" presStyleCnt="0"/>
      <dgm:spPr/>
    </dgm:pt>
    <dgm:pt modelId="{2145A21C-5C20-4337-8538-4CD8AD9C2C6F}" type="pres">
      <dgm:prSet presAssocID="{01F4646A-660D-472B-9EAB-32AA5E4D2BA9}" presName="hierRoot1" presStyleCnt="0"/>
      <dgm:spPr/>
    </dgm:pt>
    <dgm:pt modelId="{5F3C0F9E-ACE6-4A57-9281-D2B30041D25B}" type="pres">
      <dgm:prSet presAssocID="{01F4646A-660D-472B-9EAB-32AA5E4D2BA9}" presName="composite" presStyleCnt="0"/>
      <dgm:spPr/>
    </dgm:pt>
    <dgm:pt modelId="{A4AB7F94-EA87-474F-99DB-B57A3807E858}" type="pres">
      <dgm:prSet presAssocID="{01F4646A-660D-472B-9EAB-32AA5E4D2BA9}" presName="background" presStyleLbl="node0" presStyleIdx="1" presStyleCnt="3"/>
      <dgm:spPr/>
    </dgm:pt>
    <dgm:pt modelId="{6685F707-BC17-4978-8443-C081AFDE2F3B}" type="pres">
      <dgm:prSet presAssocID="{01F4646A-660D-472B-9EAB-32AA5E4D2BA9}" presName="text" presStyleLbl="fgAcc0" presStyleIdx="1" presStyleCnt="3">
        <dgm:presLayoutVars>
          <dgm:chPref val="3"/>
        </dgm:presLayoutVars>
      </dgm:prSet>
      <dgm:spPr/>
    </dgm:pt>
    <dgm:pt modelId="{AC681738-1AFA-4661-9F26-85BE76247688}" type="pres">
      <dgm:prSet presAssocID="{01F4646A-660D-472B-9EAB-32AA5E4D2BA9}" presName="hierChild2" presStyleCnt="0"/>
      <dgm:spPr/>
    </dgm:pt>
    <dgm:pt modelId="{01C3BCC4-3902-496A-92FB-7A3E69B27DF3}" type="pres">
      <dgm:prSet presAssocID="{0EF14451-CE58-4C2B-A915-AACE7D241B65}" presName="hierRoot1" presStyleCnt="0"/>
      <dgm:spPr/>
    </dgm:pt>
    <dgm:pt modelId="{86303DBF-BA9E-419E-89BF-5356ED21AD5C}" type="pres">
      <dgm:prSet presAssocID="{0EF14451-CE58-4C2B-A915-AACE7D241B65}" presName="composite" presStyleCnt="0"/>
      <dgm:spPr/>
    </dgm:pt>
    <dgm:pt modelId="{F394587D-6690-4DEE-9B9E-30EC814A134F}" type="pres">
      <dgm:prSet presAssocID="{0EF14451-CE58-4C2B-A915-AACE7D241B65}" presName="background" presStyleLbl="node0" presStyleIdx="2" presStyleCnt="3"/>
      <dgm:spPr/>
    </dgm:pt>
    <dgm:pt modelId="{7B4A3D58-EB45-4D51-8D11-41A5A15DD114}" type="pres">
      <dgm:prSet presAssocID="{0EF14451-CE58-4C2B-A915-AACE7D241B65}" presName="text" presStyleLbl="fgAcc0" presStyleIdx="2" presStyleCnt="3">
        <dgm:presLayoutVars>
          <dgm:chPref val="3"/>
        </dgm:presLayoutVars>
      </dgm:prSet>
      <dgm:spPr/>
    </dgm:pt>
    <dgm:pt modelId="{097D1465-EF2E-4860-A71D-2C6F21B1ED42}" type="pres">
      <dgm:prSet presAssocID="{0EF14451-CE58-4C2B-A915-AACE7D241B65}" presName="hierChild2" presStyleCnt="0"/>
      <dgm:spPr/>
    </dgm:pt>
  </dgm:ptLst>
  <dgm:cxnLst>
    <dgm:cxn modelId="{DB31385B-AC14-4A71-928A-CDEB770F7DAF}" srcId="{D013AD50-ED84-4AC5-81A4-7A54BE1C88E3}" destId="{0EF14451-CE58-4C2B-A915-AACE7D241B65}" srcOrd="2" destOrd="0" parTransId="{E0FCF24A-2E6D-4D63-BC3C-4E37FEBD9584}" sibTransId="{E016C836-4FF2-47D1-B7DA-B07DF3823FD2}"/>
    <dgm:cxn modelId="{8F093043-BB2B-431D-8B1F-DB660BC7DD2C}" type="presOf" srcId="{D013AD50-ED84-4AC5-81A4-7A54BE1C88E3}" destId="{0AFBFE91-58A8-4899-9631-68F77C5E1FD7}" srcOrd="0" destOrd="0" presId="urn:microsoft.com/office/officeart/2005/8/layout/hierarchy1"/>
    <dgm:cxn modelId="{52576745-4733-445A-B89E-0E773521E28A}" srcId="{D013AD50-ED84-4AC5-81A4-7A54BE1C88E3}" destId="{602315DB-B761-43B7-A8C9-00ACD2BF7A2E}" srcOrd="0" destOrd="0" parTransId="{1A840EF3-6269-45CA-85B7-8FB935005EC4}" sibTransId="{21A6E2C6-33A3-4EAF-BBB5-0771137E42B5}"/>
    <dgm:cxn modelId="{9A1F4D57-4A17-47B8-9AEE-F71D89CB2749}" srcId="{D013AD50-ED84-4AC5-81A4-7A54BE1C88E3}" destId="{01F4646A-660D-472B-9EAB-32AA5E4D2BA9}" srcOrd="1" destOrd="0" parTransId="{C4EA189C-C368-4A51-871C-9B5B7A60FA9C}" sibTransId="{FBAB22EC-D745-4AB2-8B71-D92E36903C24}"/>
    <dgm:cxn modelId="{0903CAA5-1C7B-4931-85DC-8A2ECC6AF2B9}" type="presOf" srcId="{01F4646A-660D-472B-9EAB-32AA5E4D2BA9}" destId="{6685F707-BC17-4978-8443-C081AFDE2F3B}" srcOrd="0" destOrd="0" presId="urn:microsoft.com/office/officeart/2005/8/layout/hierarchy1"/>
    <dgm:cxn modelId="{87ED5ED8-F65A-4D27-8161-CEAF4521725C}" type="presOf" srcId="{602315DB-B761-43B7-A8C9-00ACD2BF7A2E}" destId="{5E875417-45C1-4518-A186-7FEEB9A7FBED}" srcOrd="0" destOrd="0" presId="urn:microsoft.com/office/officeart/2005/8/layout/hierarchy1"/>
    <dgm:cxn modelId="{81FE8BD8-BBE5-4638-BE77-1F166E353B91}" type="presOf" srcId="{0EF14451-CE58-4C2B-A915-AACE7D241B65}" destId="{7B4A3D58-EB45-4D51-8D11-41A5A15DD114}" srcOrd="0" destOrd="0" presId="urn:microsoft.com/office/officeart/2005/8/layout/hierarchy1"/>
    <dgm:cxn modelId="{250B770C-8302-4A40-A2BC-0F3FBE340578}" type="presParOf" srcId="{0AFBFE91-58A8-4899-9631-68F77C5E1FD7}" destId="{A4DAAEB5-DD3E-4C73-99DA-BFAB22C69CB9}" srcOrd="0" destOrd="0" presId="urn:microsoft.com/office/officeart/2005/8/layout/hierarchy1"/>
    <dgm:cxn modelId="{20D4E6A7-FE2C-4C14-B3EE-19D830196E0E}" type="presParOf" srcId="{A4DAAEB5-DD3E-4C73-99DA-BFAB22C69CB9}" destId="{87753CCB-FCCE-4508-8CF6-54D31F038826}" srcOrd="0" destOrd="0" presId="urn:microsoft.com/office/officeart/2005/8/layout/hierarchy1"/>
    <dgm:cxn modelId="{914B9BDE-73B5-4981-B1E4-A85873F567ED}" type="presParOf" srcId="{87753CCB-FCCE-4508-8CF6-54D31F038826}" destId="{FB8D33FC-861D-404F-A89A-2DA7A91FEFBA}" srcOrd="0" destOrd="0" presId="urn:microsoft.com/office/officeart/2005/8/layout/hierarchy1"/>
    <dgm:cxn modelId="{65BC6B50-7065-411B-9228-E4CFFCCA7065}" type="presParOf" srcId="{87753CCB-FCCE-4508-8CF6-54D31F038826}" destId="{5E875417-45C1-4518-A186-7FEEB9A7FBED}" srcOrd="1" destOrd="0" presId="urn:microsoft.com/office/officeart/2005/8/layout/hierarchy1"/>
    <dgm:cxn modelId="{3B547F88-24F9-41DF-B63D-E0A61A170301}" type="presParOf" srcId="{A4DAAEB5-DD3E-4C73-99DA-BFAB22C69CB9}" destId="{999D13BA-BA65-4864-B848-E3FA3D0640B1}" srcOrd="1" destOrd="0" presId="urn:microsoft.com/office/officeart/2005/8/layout/hierarchy1"/>
    <dgm:cxn modelId="{D3AAEB4F-E8F6-4010-8B19-55BCB329C917}" type="presParOf" srcId="{0AFBFE91-58A8-4899-9631-68F77C5E1FD7}" destId="{2145A21C-5C20-4337-8538-4CD8AD9C2C6F}" srcOrd="1" destOrd="0" presId="urn:microsoft.com/office/officeart/2005/8/layout/hierarchy1"/>
    <dgm:cxn modelId="{01E71269-793B-49F6-A77F-9A4F47269C11}" type="presParOf" srcId="{2145A21C-5C20-4337-8538-4CD8AD9C2C6F}" destId="{5F3C0F9E-ACE6-4A57-9281-D2B30041D25B}" srcOrd="0" destOrd="0" presId="urn:microsoft.com/office/officeart/2005/8/layout/hierarchy1"/>
    <dgm:cxn modelId="{7ADAA24E-C12C-48B1-8C14-F63944B535B0}" type="presParOf" srcId="{5F3C0F9E-ACE6-4A57-9281-D2B30041D25B}" destId="{A4AB7F94-EA87-474F-99DB-B57A3807E858}" srcOrd="0" destOrd="0" presId="urn:microsoft.com/office/officeart/2005/8/layout/hierarchy1"/>
    <dgm:cxn modelId="{506C3306-EFB5-4426-B891-0C291DCA8482}" type="presParOf" srcId="{5F3C0F9E-ACE6-4A57-9281-D2B30041D25B}" destId="{6685F707-BC17-4978-8443-C081AFDE2F3B}" srcOrd="1" destOrd="0" presId="urn:microsoft.com/office/officeart/2005/8/layout/hierarchy1"/>
    <dgm:cxn modelId="{EC57EBEA-7FF5-4642-8B34-4F3FCBA0CE56}" type="presParOf" srcId="{2145A21C-5C20-4337-8538-4CD8AD9C2C6F}" destId="{AC681738-1AFA-4661-9F26-85BE76247688}" srcOrd="1" destOrd="0" presId="urn:microsoft.com/office/officeart/2005/8/layout/hierarchy1"/>
    <dgm:cxn modelId="{03C381DD-65EF-4190-8DDC-D62DD5C60E3C}" type="presParOf" srcId="{0AFBFE91-58A8-4899-9631-68F77C5E1FD7}" destId="{01C3BCC4-3902-496A-92FB-7A3E69B27DF3}" srcOrd="2" destOrd="0" presId="urn:microsoft.com/office/officeart/2005/8/layout/hierarchy1"/>
    <dgm:cxn modelId="{F8A563CE-F8FF-4B01-A40A-40D3E0C02F2F}" type="presParOf" srcId="{01C3BCC4-3902-496A-92FB-7A3E69B27DF3}" destId="{86303DBF-BA9E-419E-89BF-5356ED21AD5C}" srcOrd="0" destOrd="0" presId="urn:microsoft.com/office/officeart/2005/8/layout/hierarchy1"/>
    <dgm:cxn modelId="{31BB65E2-9C2C-43AC-BF5E-65F1A927E8AE}" type="presParOf" srcId="{86303DBF-BA9E-419E-89BF-5356ED21AD5C}" destId="{F394587D-6690-4DEE-9B9E-30EC814A134F}" srcOrd="0" destOrd="0" presId="urn:microsoft.com/office/officeart/2005/8/layout/hierarchy1"/>
    <dgm:cxn modelId="{0193A325-3E96-484B-BAD7-5E893DED3AE8}" type="presParOf" srcId="{86303DBF-BA9E-419E-89BF-5356ED21AD5C}" destId="{7B4A3D58-EB45-4D51-8D11-41A5A15DD114}" srcOrd="1" destOrd="0" presId="urn:microsoft.com/office/officeart/2005/8/layout/hierarchy1"/>
    <dgm:cxn modelId="{7D1F2666-E998-4B36-BD72-75114BF23EB5}" type="presParOf" srcId="{01C3BCC4-3902-496A-92FB-7A3E69B27DF3}" destId="{097D1465-EF2E-4860-A71D-2C6F21B1ED42}"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73147CEC-DE1E-44E9-8AAA-4A88E0AE4523}"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4A884D5D-E51A-4D23-B684-BEF630850A96}">
      <dgm:prSet/>
      <dgm:spPr/>
      <dgm:t>
        <a:bodyPr/>
        <a:lstStyle/>
        <a:p>
          <a:r>
            <a:rPr lang="en-US" dirty="0">
              <a:latin typeface="Google Sans"/>
            </a:rPr>
            <a:t>CHDO’s standards must comply with:</a:t>
          </a:r>
        </a:p>
      </dgm:t>
    </dgm:pt>
    <dgm:pt modelId="{1879CD8D-1AFA-4E1F-BC7D-D0D439A47B4F}" type="parTrans" cxnId="{7E25EB04-4C5B-4C80-A10F-BADD0B456FC1}">
      <dgm:prSet/>
      <dgm:spPr/>
      <dgm:t>
        <a:bodyPr/>
        <a:lstStyle/>
        <a:p>
          <a:endParaRPr lang="en-US"/>
        </a:p>
      </dgm:t>
    </dgm:pt>
    <dgm:pt modelId="{A0F471C3-7861-4D00-B31C-04B5E58DF819}" type="sibTrans" cxnId="{7E25EB04-4C5B-4C80-A10F-BADD0B456FC1}">
      <dgm:prSet/>
      <dgm:spPr/>
      <dgm:t>
        <a:bodyPr/>
        <a:lstStyle/>
        <a:p>
          <a:endParaRPr lang="en-US"/>
        </a:p>
      </dgm:t>
    </dgm:pt>
    <dgm:pt modelId="{75DD823C-1F60-4177-B248-9D28A88D57BD}">
      <dgm:prSet/>
      <dgm:spPr/>
      <dgm:t>
        <a:bodyPr/>
        <a:lstStyle/>
        <a:p>
          <a:r>
            <a:rPr lang="en-US" dirty="0">
              <a:latin typeface="Google Sans"/>
            </a:rPr>
            <a:t>2 CFR 200.302 (Financial Management) </a:t>
          </a:r>
        </a:p>
      </dgm:t>
    </dgm:pt>
    <dgm:pt modelId="{811A2A0D-084F-48DE-9DD9-D60A5DC15F61}" type="parTrans" cxnId="{2AFEA501-1647-45B1-B382-F3029975958C}">
      <dgm:prSet/>
      <dgm:spPr/>
      <dgm:t>
        <a:bodyPr/>
        <a:lstStyle/>
        <a:p>
          <a:endParaRPr lang="en-US"/>
        </a:p>
      </dgm:t>
    </dgm:pt>
    <dgm:pt modelId="{D9191122-3D30-47BE-BC77-FF624E1EF851}" type="sibTrans" cxnId="{2AFEA501-1647-45B1-B382-F3029975958C}">
      <dgm:prSet/>
      <dgm:spPr/>
      <dgm:t>
        <a:bodyPr/>
        <a:lstStyle/>
        <a:p>
          <a:endParaRPr lang="en-US"/>
        </a:p>
      </dgm:t>
    </dgm:pt>
    <dgm:pt modelId="{C62BA5E2-7D72-46A1-8A9F-AEDAC9A6AAC3}">
      <dgm:prSet/>
      <dgm:spPr/>
      <dgm:t>
        <a:bodyPr/>
        <a:lstStyle/>
        <a:p>
          <a:r>
            <a:rPr lang="en-US" dirty="0">
              <a:latin typeface="Google Sans"/>
            </a:rPr>
            <a:t>2 CFR 200.303 (Internal Controls)</a:t>
          </a:r>
        </a:p>
      </dgm:t>
    </dgm:pt>
    <dgm:pt modelId="{1A5972C9-F486-41B6-B0A5-F3CA77AA64D7}" type="parTrans" cxnId="{357BA426-CA79-4B17-A901-307872528C56}">
      <dgm:prSet/>
      <dgm:spPr/>
      <dgm:t>
        <a:bodyPr/>
        <a:lstStyle/>
        <a:p>
          <a:endParaRPr lang="en-US"/>
        </a:p>
      </dgm:t>
    </dgm:pt>
    <dgm:pt modelId="{22D14EAD-1513-4461-BB86-18A60F2EF2AF}" type="sibTrans" cxnId="{357BA426-CA79-4B17-A901-307872528C56}">
      <dgm:prSet/>
      <dgm:spPr/>
      <dgm:t>
        <a:bodyPr/>
        <a:lstStyle/>
        <a:p>
          <a:endParaRPr lang="en-US"/>
        </a:p>
      </dgm:t>
    </dgm:pt>
    <dgm:pt modelId="{A96BFBDA-251A-4A3E-BD07-8A0375B04DDA}" type="pres">
      <dgm:prSet presAssocID="{73147CEC-DE1E-44E9-8AAA-4A88E0AE4523}" presName="hierChild1" presStyleCnt="0">
        <dgm:presLayoutVars>
          <dgm:chPref val="1"/>
          <dgm:dir/>
          <dgm:animOne val="branch"/>
          <dgm:animLvl val="lvl"/>
          <dgm:resizeHandles/>
        </dgm:presLayoutVars>
      </dgm:prSet>
      <dgm:spPr/>
    </dgm:pt>
    <dgm:pt modelId="{1A101CF8-22BD-43AC-9E55-A93F677125C0}" type="pres">
      <dgm:prSet presAssocID="{4A884D5D-E51A-4D23-B684-BEF630850A96}" presName="hierRoot1" presStyleCnt="0"/>
      <dgm:spPr/>
    </dgm:pt>
    <dgm:pt modelId="{F051061D-2873-48D0-8EBB-2C93064951F4}" type="pres">
      <dgm:prSet presAssocID="{4A884D5D-E51A-4D23-B684-BEF630850A96}" presName="composite" presStyleCnt="0"/>
      <dgm:spPr/>
    </dgm:pt>
    <dgm:pt modelId="{D3E8D89D-B0AF-4D2C-AD9F-4B19CAE2BB4E}" type="pres">
      <dgm:prSet presAssocID="{4A884D5D-E51A-4D23-B684-BEF630850A96}" presName="background" presStyleLbl="node0" presStyleIdx="0" presStyleCnt="3"/>
      <dgm:spPr/>
    </dgm:pt>
    <dgm:pt modelId="{2A1CEC94-44F5-4575-9C52-469910B84CC2}" type="pres">
      <dgm:prSet presAssocID="{4A884D5D-E51A-4D23-B684-BEF630850A96}" presName="text" presStyleLbl="fgAcc0" presStyleIdx="0" presStyleCnt="3">
        <dgm:presLayoutVars>
          <dgm:chPref val="3"/>
        </dgm:presLayoutVars>
      </dgm:prSet>
      <dgm:spPr/>
    </dgm:pt>
    <dgm:pt modelId="{2EDAD466-9B02-4D98-AFD5-D80C45A155C1}" type="pres">
      <dgm:prSet presAssocID="{4A884D5D-E51A-4D23-B684-BEF630850A96}" presName="hierChild2" presStyleCnt="0"/>
      <dgm:spPr/>
    </dgm:pt>
    <dgm:pt modelId="{FDA753F4-3247-4A33-94D2-8DBDDC6E0C9A}" type="pres">
      <dgm:prSet presAssocID="{75DD823C-1F60-4177-B248-9D28A88D57BD}" presName="hierRoot1" presStyleCnt="0"/>
      <dgm:spPr/>
    </dgm:pt>
    <dgm:pt modelId="{A631E6FB-56F5-4EDA-8F79-F117E5530700}" type="pres">
      <dgm:prSet presAssocID="{75DD823C-1F60-4177-B248-9D28A88D57BD}" presName="composite" presStyleCnt="0"/>
      <dgm:spPr/>
    </dgm:pt>
    <dgm:pt modelId="{7825E3E1-46FF-4B9C-9793-B82AAA1D2C8A}" type="pres">
      <dgm:prSet presAssocID="{75DD823C-1F60-4177-B248-9D28A88D57BD}" presName="background" presStyleLbl="node0" presStyleIdx="1" presStyleCnt="3"/>
      <dgm:spPr/>
    </dgm:pt>
    <dgm:pt modelId="{E1D65F78-3D7B-4832-81AB-45E84F7953E2}" type="pres">
      <dgm:prSet presAssocID="{75DD823C-1F60-4177-B248-9D28A88D57BD}" presName="text" presStyleLbl="fgAcc0" presStyleIdx="1" presStyleCnt="3">
        <dgm:presLayoutVars>
          <dgm:chPref val="3"/>
        </dgm:presLayoutVars>
      </dgm:prSet>
      <dgm:spPr/>
    </dgm:pt>
    <dgm:pt modelId="{1E231E1D-C415-4D25-88CF-F4B940871F47}" type="pres">
      <dgm:prSet presAssocID="{75DD823C-1F60-4177-B248-9D28A88D57BD}" presName="hierChild2" presStyleCnt="0"/>
      <dgm:spPr/>
    </dgm:pt>
    <dgm:pt modelId="{609BF6A7-721F-43A6-86F7-5A985601F204}" type="pres">
      <dgm:prSet presAssocID="{C62BA5E2-7D72-46A1-8A9F-AEDAC9A6AAC3}" presName="hierRoot1" presStyleCnt="0"/>
      <dgm:spPr/>
    </dgm:pt>
    <dgm:pt modelId="{F6413C1E-9817-4F5D-9A66-345B2F34AE2C}" type="pres">
      <dgm:prSet presAssocID="{C62BA5E2-7D72-46A1-8A9F-AEDAC9A6AAC3}" presName="composite" presStyleCnt="0"/>
      <dgm:spPr/>
    </dgm:pt>
    <dgm:pt modelId="{7DB42424-E777-4E3B-90DB-9079D7978325}" type="pres">
      <dgm:prSet presAssocID="{C62BA5E2-7D72-46A1-8A9F-AEDAC9A6AAC3}" presName="background" presStyleLbl="node0" presStyleIdx="2" presStyleCnt="3"/>
      <dgm:spPr/>
    </dgm:pt>
    <dgm:pt modelId="{35F519C7-EA88-4643-B735-4604E666CA30}" type="pres">
      <dgm:prSet presAssocID="{C62BA5E2-7D72-46A1-8A9F-AEDAC9A6AAC3}" presName="text" presStyleLbl="fgAcc0" presStyleIdx="2" presStyleCnt="3">
        <dgm:presLayoutVars>
          <dgm:chPref val="3"/>
        </dgm:presLayoutVars>
      </dgm:prSet>
      <dgm:spPr/>
    </dgm:pt>
    <dgm:pt modelId="{316A2A7A-C6B3-4FDF-94FA-28E291734F95}" type="pres">
      <dgm:prSet presAssocID="{C62BA5E2-7D72-46A1-8A9F-AEDAC9A6AAC3}" presName="hierChild2" presStyleCnt="0"/>
      <dgm:spPr/>
    </dgm:pt>
  </dgm:ptLst>
  <dgm:cxnLst>
    <dgm:cxn modelId="{2AFEA501-1647-45B1-B382-F3029975958C}" srcId="{73147CEC-DE1E-44E9-8AAA-4A88E0AE4523}" destId="{75DD823C-1F60-4177-B248-9D28A88D57BD}" srcOrd="1" destOrd="0" parTransId="{811A2A0D-084F-48DE-9DD9-D60A5DC15F61}" sibTransId="{D9191122-3D30-47BE-BC77-FF624E1EF851}"/>
    <dgm:cxn modelId="{7E25EB04-4C5B-4C80-A10F-BADD0B456FC1}" srcId="{73147CEC-DE1E-44E9-8AAA-4A88E0AE4523}" destId="{4A884D5D-E51A-4D23-B684-BEF630850A96}" srcOrd="0" destOrd="0" parTransId="{1879CD8D-1AFA-4E1F-BC7D-D0D439A47B4F}" sibTransId="{A0F471C3-7861-4D00-B31C-04B5E58DF819}"/>
    <dgm:cxn modelId="{357BA426-CA79-4B17-A901-307872528C56}" srcId="{73147CEC-DE1E-44E9-8AAA-4A88E0AE4523}" destId="{C62BA5E2-7D72-46A1-8A9F-AEDAC9A6AAC3}" srcOrd="2" destOrd="0" parTransId="{1A5972C9-F486-41B6-B0A5-F3CA77AA64D7}" sibTransId="{22D14EAD-1513-4461-BB86-18A60F2EF2AF}"/>
    <dgm:cxn modelId="{9EF7217C-C706-4E0F-9DFC-CA7F373B15DB}" type="presOf" srcId="{75DD823C-1F60-4177-B248-9D28A88D57BD}" destId="{E1D65F78-3D7B-4832-81AB-45E84F7953E2}" srcOrd="0" destOrd="0" presId="urn:microsoft.com/office/officeart/2005/8/layout/hierarchy1"/>
    <dgm:cxn modelId="{BB5C3795-B19E-40E2-B0C3-DD4F626885A1}" type="presOf" srcId="{73147CEC-DE1E-44E9-8AAA-4A88E0AE4523}" destId="{A96BFBDA-251A-4A3E-BD07-8A0375B04DDA}" srcOrd="0" destOrd="0" presId="urn:microsoft.com/office/officeart/2005/8/layout/hierarchy1"/>
    <dgm:cxn modelId="{6B3952A9-E5F1-4078-A00D-EF22C9CE746E}" type="presOf" srcId="{C62BA5E2-7D72-46A1-8A9F-AEDAC9A6AAC3}" destId="{35F519C7-EA88-4643-B735-4604E666CA30}" srcOrd="0" destOrd="0" presId="urn:microsoft.com/office/officeart/2005/8/layout/hierarchy1"/>
    <dgm:cxn modelId="{A0C1EBC5-9746-4CB0-A184-0B546DE0587F}" type="presOf" srcId="{4A884D5D-E51A-4D23-B684-BEF630850A96}" destId="{2A1CEC94-44F5-4575-9C52-469910B84CC2}" srcOrd="0" destOrd="0" presId="urn:microsoft.com/office/officeart/2005/8/layout/hierarchy1"/>
    <dgm:cxn modelId="{FB9E0D63-782E-419A-A48D-4DDAC319D0D0}" type="presParOf" srcId="{A96BFBDA-251A-4A3E-BD07-8A0375B04DDA}" destId="{1A101CF8-22BD-43AC-9E55-A93F677125C0}" srcOrd="0" destOrd="0" presId="urn:microsoft.com/office/officeart/2005/8/layout/hierarchy1"/>
    <dgm:cxn modelId="{FC5A91E9-E9F9-41FE-8A31-0B5DCBC4A273}" type="presParOf" srcId="{1A101CF8-22BD-43AC-9E55-A93F677125C0}" destId="{F051061D-2873-48D0-8EBB-2C93064951F4}" srcOrd="0" destOrd="0" presId="urn:microsoft.com/office/officeart/2005/8/layout/hierarchy1"/>
    <dgm:cxn modelId="{E5301F57-4CD1-4A9C-9A9C-E2E65AF3834A}" type="presParOf" srcId="{F051061D-2873-48D0-8EBB-2C93064951F4}" destId="{D3E8D89D-B0AF-4D2C-AD9F-4B19CAE2BB4E}" srcOrd="0" destOrd="0" presId="urn:microsoft.com/office/officeart/2005/8/layout/hierarchy1"/>
    <dgm:cxn modelId="{24ACA90E-A614-48F7-A7D6-362EE4873A2F}" type="presParOf" srcId="{F051061D-2873-48D0-8EBB-2C93064951F4}" destId="{2A1CEC94-44F5-4575-9C52-469910B84CC2}" srcOrd="1" destOrd="0" presId="urn:microsoft.com/office/officeart/2005/8/layout/hierarchy1"/>
    <dgm:cxn modelId="{0850984C-E31C-42A0-998B-1DA09C881FCF}" type="presParOf" srcId="{1A101CF8-22BD-43AC-9E55-A93F677125C0}" destId="{2EDAD466-9B02-4D98-AFD5-D80C45A155C1}" srcOrd="1" destOrd="0" presId="urn:microsoft.com/office/officeart/2005/8/layout/hierarchy1"/>
    <dgm:cxn modelId="{4DFD66D7-2B98-4747-9F7A-8D81A63E23B5}" type="presParOf" srcId="{A96BFBDA-251A-4A3E-BD07-8A0375B04DDA}" destId="{FDA753F4-3247-4A33-94D2-8DBDDC6E0C9A}" srcOrd="1" destOrd="0" presId="urn:microsoft.com/office/officeart/2005/8/layout/hierarchy1"/>
    <dgm:cxn modelId="{79C6E0B8-8B6D-4A89-ACC0-574A4E594091}" type="presParOf" srcId="{FDA753F4-3247-4A33-94D2-8DBDDC6E0C9A}" destId="{A631E6FB-56F5-4EDA-8F79-F117E5530700}" srcOrd="0" destOrd="0" presId="urn:microsoft.com/office/officeart/2005/8/layout/hierarchy1"/>
    <dgm:cxn modelId="{98F8A934-6082-4A3A-8299-85D611705CEF}" type="presParOf" srcId="{A631E6FB-56F5-4EDA-8F79-F117E5530700}" destId="{7825E3E1-46FF-4B9C-9793-B82AAA1D2C8A}" srcOrd="0" destOrd="0" presId="urn:microsoft.com/office/officeart/2005/8/layout/hierarchy1"/>
    <dgm:cxn modelId="{D0E9ECD6-F6C2-4515-98BF-3C68031C7DE3}" type="presParOf" srcId="{A631E6FB-56F5-4EDA-8F79-F117E5530700}" destId="{E1D65F78-3D7B-4832-81AB-45E84F7953E2}" srcOrd="1" destOrd="0" presId="urn:microsoft.com/office/officeart/2005/8/layout/hierarchy1"/>
    <dgm:cxn modelId="{E0F09FB5-992A-4D7C-BA6F-6E2350099D24}" type="presParOf" srcId="{FDA753F4-3247-4A33-94D2-8DBDDC6E0C9A}" destId="{1E231E1D-C415-4D25-88CF-F4B940871F47}" srcOrd="1" destOrd="0" presId="urn:microsoft.com/office/officeart/2005/8/layout/hierarchy1"/>
    <dgm:cxn modelId="{26147C0E-66A5-4E87-A1C5-5DBFAA7456F2}" type="presParOf" srcId="{A96BFBDA-251A-4A3E-BD07-8A0375B04DDA}" destId="{609BF6A7-721F-43A6-86F7-5A985601F204}" srcOrd="2" destOrd="0" presId="urn:microsoft.com/office/officeart/2005/8/layout/hierarchy1"/>
    <dgm:cxn modelId="{07259A34-6082-4E17-BFE1-E00980980F84}" type="presParOf" srcId="{609BF6A7-721F-43A6-86F7-5A985601F204}" destId="{F6413C1E-9817-4F5D-9A66-345B2F34AE2C}" srcOrd="0" destOrd="0" presId="urn:microsoft.com/office/officeart/2005/8/layout/hierarchy1"/>
    <dgm:cxn modelId="{17E7774A-FA01-4207-A9BA-FFCC58D78ED7}" type="presParOf" srcId="{F6413C1E-9817-4F5D-9A66-345B2F34AE2C}" destId="{7DB42424-E777-4E3B-90DB-9079D7978325}" srcOrd="0" destOrd="0" presId="urn:microsoft.com/office/officeart/2005/8/layout/hierarchy1"/>
    <dgm:cxn modelId="{10B9BD8A-4932-4731-8883-4131C9C3879F}" type="presParOf" srcId="{F6413C1E-9817-4F5D-9A66-345B2F34AE2C}" destId="{35F519C7-EA88-4643-B735-4604E666CA30}" srcOrd="1" destOrd="0" presId="urn:microsoft.com/office/officeart/2005/8/layout/hierarchy1"/>
    <dgm:cxn modelId="{17FDDE68-8BCD-4398-B7DF-84B00BA35EFF}" type="presParOf" srcId="{609BF6A7-721F-43A6-86F7-5A985601F204}" destId="{316A2A7A-C6B3-4FDF-94FA-28E291734F9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CF29BE21-E10C-4160-AD89-925B3D51EE75}"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78CD387B-F5B0-4516-97C5-F816B9B35B6E}">
      <dgm:prSet/>
      <dgm:spPr/>
      <dgm:t>
        <a:bodyPr/>
        <a:lstStyle/>
        <a:p>
          <a:r>
            <a:rPr lang="en-US" dirty="0">
              <a:latin typeface="Arial" panose="020B0604020202020204" pitchFamily="34" charset="0"/>
              <a:cs typeface="Arial" panose="020B0604020202020204" pitchFamily="34" charset="0"/>
            </a:rPr>
            <a:t>Owner</a:t>
          </a:r>
        </a:p>
      </dgm:t>
    </dgm:pt>
    <dgm:pt modelId="{472A3C04-C1AB-4AF0-965B-F8ABCBF75F52}" type="parTrans" cxnId="{C978BDFD-6193-4E98-BFA5-2E15CA3B1C76}">
      <dgm:prSet/>
      <dgm:spPr/>
      <dgm:t>
        <a:bodyPr/>
        <a:lstStyle/>
        <a:p>
          <a:endParaRPr lang="en-US" sz="2800"/>
        </a:p>
      </dgm:t>
    </dgm:pt>
    <dgm:pt modelId="{D15FCDCF-8646-4B14-9D5F-70D15BECFC6F}" type="sibTrans" cxnId="{C978BDFD-6193-4E98-BFA5-2E15CA3B1C76}">
      <dgm:prSet/>
      <dgm:spPr/>
      <dgm:t>
        <a:bodyPr/>
        <a:lstStyle/>
        <a:p>
          <a:endParaRPr lang="en-US"/>
        </a:p>
      </dgm:t>
    </dgm:pt>
    <dgm:pt modelId="{7C03763E-BB7C-4F5B-9A21-44BE98118A42}">
      <dgm:prSet/>
      <dgm:spPr/>
      <dgm:t>
        <a:bodyPr/>
        <a:lstStyle/>
        <a:p>
          <a:r>
            <a:rPr lang="en-US" dirty="0">
              <a:latin typeface="Arial" panose="020B0604020202020204" pitchFamily="34" charset="0"/>
              <a:cs typeface="Arial" panose="020B0604020202020204" pitchFamily="34" charset="0"/>
            </a:rPr>
            <a:t>Developer</a:t>
          </a:r>
        </a:p>
      </dgm:t>
    </dgm:pt>
    <dgm:pt modelId="{8B836762-DDC9-42BD-A181-807B27A3AB5C}" type="parTrans" cxnId="{DEFF1C47-2E05-4942-B99A-BB4222518BC9}">
      <dgm:prSet/>
      <dgm:spPr/>
      <dgm:t>
        <a:bodyPr/>
        <a:lstStyle/>
        <a:p>
          <a:endParaRPr lang="en-US" sz="2800"/>
        </a:p>
      </dgm:t>
    </dgm:pt>
    <dgm:pt modelId="{4F0C870A-C4CB-4588-A4E7-5490A4FE92E3}" type="sibTrans" cxnId="{DEFF1C47-2E05-4942-B99A-BB4222518BC9}">
      <dgm:prSet/>
      <dgm:spPr/>
      <dgm:t>
        <a:bodyPr/>
        <a:lstStyle/>
        <a:p>
          <a:endParaRPr lang="en-US"/>
        </a:p>
      </dgm:t>
    </dgm:pt>
    <dgm:pt modelId="{35A09815-61DE-47F4-97E9-BCFFDD8468EF}">
      <dgm:prSet phldrT="[Text]" phldr="0"/>
      <dgm:spPr/>
      <dgm:t>
        <a:bodyPr/>
        <a:lstStyle/>
        <a:p>
          <a:r>
            <a:rPr lang="en-US" dirty="0"/>
            <a:t>Sponsor</a:t>
          </a:r>
        </a:p>
      </dgm:t>
    </dgm:pt>
    <dgm:pt modelId="{110DCB02-1C3D-4D3C-8598-FB85D972A45B}" type="parTrans" cxnId="{86B4E5F6-F1E0-4512-B22B-731070CD5D35}">
      <dgm:prSet/>
      <dgm:spPr/>
      <dgm:t>
        <a:bodyPr/>
        <a:lstStyle/>
        <a:p>
          <a:endParaRPr lang="en-US"/>
        </a:p>
      </dgm:t>
    </dgm:pt>
    <dgm:pt modelId="{AEE7BFD1-D948-4314-A4EB-664349E8E244}" type="sibTrans" cxnId="{86B4E5F6-F1E0-4512-B22B-731070CD5D35}">
      <dgm:prSet/>
      <dgm:spPr/>
      <dgm:t>
        <a:bodyPr/>
        <a:lstStyle/>
        <a:p>
          <a:endParaRPr lang="en-US"/>
        </a:p>
      </dgm:t>
    </dgm:pt>
    <dgm:pt modelId="{ED119D90-65BA-4259-BF8C-2A09639823D5}" type="pres">
      <dgm:prSet presAssocID="{CF29BE21-E10C-4160-AD89-925B3D51EE75}" presName="vert0" presStyleCnt="0">
        <dgm:presLayoutVars>
          <dgm:dir/>
          <dgm:animOne val="branch"/>
          <dgm:animLvl val="lvl"/>
        </dgm:presLayoutVars>
      </dgm:prSet>
      <dgm:spPr/>
    </dgm:pt>
    <dgm:pt modelId="{0A32C710-8052-47B1-A8F9-697D34ECEAD8}" type="pres">
      <dgm:prSet presAssocID="{78CD387B-F5B0-4516-97C5-F816B9B35B6E}" presName="thickLine" presStyleLbl="alignNode1" presStyleIdx="0" presStyleCnt="3"/>
      <dgm:spPr/>
    </dgm:pt>
    <dgm:pt modelId="{98E14844-51B6-4CF6-AE72-544ABC8AF080}" type="pres">
      <dgm:prSet presAssocID="{78CD387B-F5B0-4516-97C5-F816B9B35B6E}" presName="horz1" presStyleCnt="0"/>
      <dgm:spPr/>
    </dgm:pt>
    <dgm:pt modelId="{3B5E7822-3C41-49A6-B8D2-BC4FB4899EC5}" type="pres">
      <dgm:prSet presAssocID="{78CD387B-F5B0-4516-97C5-F816B9B35B6E}" presName="tx1" presStyleLbl="revTx" presStyleIdx="0" presStyleCnt="3"/>
      <dgm:spPr/>
    </dgm:pt>
    <dgm:pt modelId="{C733BD33-252A-4F90-B05E-0438E0F0702E}" type="pres">
      <dgm:prSet presAssocID="{78CD387B-F5B0-4516-97C5-F816B9B35B6E}" presName="vert1" presStyleCnt="0"/>
      <dgm:spPr/>
    </dgm:pt>
    <dgm:pt modelId="{343A354A-DC10-42D0-99A8-7D4B51213617}" type="pres">
      <dgm:prSet presAssocID="{7C03763E-BB7C-4F5B-9A21-44BE98118A42}" presName="thickLine" presStyleLbl="alignNode1" presStyleIdx="1" presStyleCnt="3"/>
      <dgm:spPr/>
    </dgm:pt>
    <dgm:pt modelId="{64998102-5043-4377-BCCB-C6B9FAA03AC2}" type="pres">
      <dgm:prSet presAssocID="{7C03763E-BB7C-4F5B-9A21-44BE98118A42}" presName="horz1" presStyleCnt="0"/>
      <dgm:spPr/>
    </dgm:pt>
    <dgm:pt modelId="{19BEDAD4-03A5-4CE1-96FC-5EC849D641D0}" type="pres">
      <dgm:prSet presAssocID="{7C03763E-BB7C-4F5B-9A21-44BE98118A42}" presName="tx1" presStyleLbl="revTx" presStyleIdx="1" presStyleCnt="3"/>
      <dgm:spPr/>
    </dgm:pt>
    <dgm:pt modelId="{8A6BE3D4-AE22-45FD-9E21-41399CF3FB91}" type="pres">
      <dgm:prSet presAssocID="{7C03763E-BB7C-4F5B-9A21-44BE98118A42}" presName="vert1" presStyleCnt="0"/>
      <dgm:spPr/>
    </dgm:pt>
    <dgm:pt modelId="{B0BC4825-49C6-41EE-A31F-BD0DF7867D73}" type="pres">
      <dgm:prSet presAssocID="{35A09815-61DE-47F4-97E9-BCFFDD8468EF}" presName="thickLine" presStyleLbl="alignNode1" presStyleIdx="2" presStyleCnt="3"/>
      <dgm:spPr/>
    </dgm:pt>
    <dgm:pt modelId="{57DCBFFB-2F4D-4630-94C8-C313A692696A}" type="pres">
      <dgm:prSet presAssocID="{35A09815-61DE-47F4-97E9-BCFFDD8468EF}" presName="horz1" presStyleCnt="0"/>
      <dgm:spPr/>
    </dgm:pt>
    <dgm:pt modelId="{3BF8C8DD-70D8-4E76-9335-CD7054ADC6F6}" type="pres">
      <dgm:prSet presAssocID="{35A09815-61DE-47F4-97E9-BCFFDD8468EF}" presName="tx1" presStyleLbl="revTx" presStyleIdx="2" presStyleCnt="3"/>
      <dgm:spPr/>
    </dgm:pt>
    <dgm:pt modelId="{0C1A1385-776D-45C3-80FA-17FD24B13339}" type="pres">
      <dgm:prSet presAssocID="{35A09815-61DE-47F4-97E9-BCFFDD8468EF}" presName="vert1" presStyleCnt="0"/>
      <dgm:spPr/>
    </dgm:pt>
  </dgm:ptLst>
  <dgm:cxnLst>
    <dgm:cxn modelId="{92FA0227-E88D-44E9-9242-54216AF4F26B}" type="presOf" srcId="{CF29BE21-E10C-4160-AD89-925B3D51EE75}" destId="{ED119D90-65BA-4259-BF8C-2A09639823D5}" srcOrd="0" destOrd="0" presId="urn:microsoft.com/office/officeart/2008/layout/LinedList"/>
    <dgm:cxn modelId="{DEFF1C47-2E05-4942-B99A-BB4222518BC9}" srcId="{CF29BE21-E10C-4160-AD89-925B3D51EE75}" destId="{7C03763E-BB7C-4F5B-9A21-44BE98118A42}" srcOrd="1" destOrd="0" parTransId="{8B836762-DDC9-42BD-A181-807B27A3AB5C}" sibTransId="{4F0C870A-C4CB-4588-A4E7-5490A4FE92E3}"/>
    <dgm:cxn modelId="{F9D1B252-D8C9-4029-A9AA-4FD611CBD9D6}" type="presOf" srcId="{7C03763E-BB7C-4F5B-9A21-44BE98118A42}" destId="{19BEDAD4-03A5-4CE1-96FC-5EC849D641D0}" srcOrd="0" destOrd="0" presId="urn:microsoft.com/office/officeart/2008/layout/LinedList"/>
    <dgm:cxn modelId="{7385CEBA-CF6B-4E6A-A3C7-028FC4D5EE07}" type="presOf" srcId="{35A09815-61DE-47F4-97E9-BCFFDD8468EF}" destId="{3BF8C8DD-70D8-4E76-9335-CD7054ADC6F6}" srcOrd="0" destOrd="0" presId="urn:microsoft.com/office/officeart/2008/layout/LinedList"/>
    <dgm:cxn modelId="{58FBD0BF-BEF1-4BA0-A2A4-3AEEF068DDAB}" type="presOf" srcId="{78CD387B-F5B0-4516-97C5-F816B9B35B6E}" destId="{3B5E7822-3C41-49A6-B8D2-BC4FB4899EC5}" srcOrd="0" destOrd="0" presId="urn:microsoft.com/office/officeart/2008/layout/LinedList"/>
    <dgm:cxn modelId="{86B4E5F6-F1E0-4512-B22B-731070CD5D35}" srcId="{CF29BE21-E10C-4160-AD89-925B3D51EE75}" destId="{35A09815-61DE-47F4-97E9-BCFFDD8468EF}" srcOrd="2" destOrd="0" parTransId="{110DCB02-1C3D-4D3C-8598-FB85D972A45B}" sibTransId="{AEE7BFD1-D948-4314-A4EB-664349E8E244}"/>
    <dgm:cxn modelId="{C978BDFD-6193-4E98-BFA5-2E15CA3B1C76}" srcId="{CF29BE21-E10C-4160-AD89-925B3D51EE75}" destId="{78CD387B-F5B0-4516-97C5-F816B9B35B6E}" srcOrd="0" destOrd="0" parTransId="{472A3C04-C1AB-4AF0-965B-F8ABCBF75F52}" sibTransId="{D15FCDCF-8646-4B14-9D5F-70D15BECFC6F}"/>
    <dgm:cxn modelId="{5A717F0B-58F6-4794-8E18-1BC34ECFB614}" type="presParOf" srcId="{ED119D90-65BA-4259-BF8C-2A09639823D5}" destId="{0A32C710-8052-47B1-A8F9-697D34ECEAD8}" srcOrd="0" destOrd="0" presId="urn:microsoft.com/office/officeart/2008/layout/LinedList"/>
    <dgm:cxn modelId="{26907DE5-46CF-4382-89AA-516641A476F4}" type="presParOf" srcId="{ED119D90-65BA-4259-BF8C-2A09639823D5}" destId="{98E14844-51B6-4CF6-AE72-544ABC8AF080}" srcOrd="1" destOrd="0" presId="urn:microsoft.com/office/officeart/2008/layout/LinedList"/>
    <dgm:cxn modelId="{37B49562-DF77-4E8C-AD2D-5E8883F003D8}" type="presParOf" srcId="{98E14844-51B6-4CF6-AE72-544ABC8AF080}" destId="{3B5E7822-3C41-49A6-B8D2-BC4FB4899EC5}" srcOrd="0" destOrd="0" presId="urn:microsoft.com/office/officeart/2008/layout/LinedList"/>
    <dgm:cxn modelId="{DAB6D86E-6E5A-4D2D-8447-814150511D7D}" type="presParOf" srcId="{98E14844-51B6-4CF6-AE72-544ABC8AF080}" destId="{C733BD33-252A-4F90-B05E-0438E0F0702E}" srcOrd="1" destOrd="0" presId="urn:microsoft.com/office/officeart/2008/layout/LinedList"/>
    <dgm:cxn modelId="{25283869-9A29-4A81-B859-4856827FDB4C}" type="presParOf" srcId="{ED119D90-65BA-4259-BF8C-2A09639823D5}" destId="{343A354A-DC10-42D0-99A8-7D4B51213617}" srcOrd="2" destOrd="0" presId="urn:microsoft.com/office/officeart/2008/layout/LinedList"/>
    <dgm:cxn modelId="{BA092E9B-BF15-4C4F-A0BB-E95FE9C5FE44}" type="presParOf" srcId="{ED119D90-65BA-4259-BF8C-2A09639823D5}" destId="{64998102-5043-4377-BCCB-C6B9FAA03AC2}" srcOrd="3" destOrd="0" presId="urn:microsoft.com/office/officeart/2008/layout/LinedList"/>
    <dgm:cxn modelId="{35372FE8-58FF-4ABC-8BEF-960AB5D7B102}" type="presParOf" srcId="{64998102-5043-4377-BCCB-C6B9FAA03AC2}" destId="{19BEDAD4-03A5-4CE1-96FC-5EC849D641D0}" srcOrd="0" destOrd="0" presId="urn:microsoft.com/office/officeart/2008/layout/LinedList"/>
    <dgm:cxn modelId="{F65DB28B-B296-4557-89B3-B8F37DA3E346}" type="presParOf" srcId="{64998102-5043-4377-BCCB-C6B9FAA03AC2}" destId="{8A6BE3D4-AE22-45FD-9E21-41399CF3FB91}" srcOrd="1" destOrd="0" presId="urn:microsoft.com/office/officeart/2008/layout/LinedList"/>
    <dgm:cxn modelId="{D44F6526-5318-4E75-AB96-7A89824C8706}" type="presParOf" srcId="{ED119D90-65BA-4259-BF8C-2A09639823D5}" destId="{B0BC4825-49C6-41EE-A31F-BD0DF7867D73}" srcOrd="4" destOrd="0" presId="urn:microsoft.com/office/officeart/2008/layout/LinedList"/>
    <dgm:cxn modelId="{F236037C-79B4-452D-AA7A-C9B531AF3953}" type="presParOf" srcId="{ED119D90-65BA-4259-BF8C-2A09639823D5}" destId="{57DCBFFB-2F4D-4630-94C8-C313A692696A}" srcOrd="5" destOrd="0" presId="urn:microsoft.com/office/officeart/2008/layout/LinedList"/>
    <dgm:cxn modelId="{E4D32531-A42C-458F-B038-2574C89EA84D}" type="presParOf" srcId="{57DCBFFB-2F4D-4630-94C8-C313A692696A}" destId="{3BF8C8DD-70D8-4E76-9335-CD7054ADC6F6}" srcOrd="0" destOrd="0" presId="urn:microsoft.com/office/officeart/2008/layout/LinedList"/>
    <dgm:cxn modelId="{B9407FB9-DA0E-45AD-8554-D2EF6CF3AE8B}" type="presParOf" srcId="{57DCBFFB-2F4D-4630-94C8-C313A692696A}" destId="{0C1A1385-776D-45C3-80FA-17FD24B1333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B6BE37DC-5506-479B-9EB8-20E9F8087C8B}"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27EABA35-97C8-431A-AF01-33E0D066C15A}">
      <dgm:prSet/>
      <dgm:spPr/>
      <dgm:t>
        <a:bodyPr/>
        <a:lstStyle/>
        <a:p>
          <a:pPr>
            <a:lnSpc>
              <a:spcPct val="100000"/>
            </a:lnSpc>
          </a:pPr>
          <a:r>
            <a:rPr lang="en-US"/>
            <a:t>Owner</a:t>
          </a:r>
        </a:p>
      </dgm:t>
    </dgm:pt>
    <dgm:pt modelId="{7DD19BBD-CB49-4F3A-8581-6B0308AFF18C}" type="parTrans" cxnId="{E46BC9E4-26B5-422C-BB4C-433F2B5B248A}">
      <dgm:prSet/>
      <dgm:spPr/>
      <dgm:t>
        <a:bodyPr/>
        <a:lstStyle/>
        <a:p>
          <a:endParaRPr lang="en-US"/>
        </a:p>
      </dgm:t>
    </dgm:pt>
    <dgm:pt modelId="{5F50CB63-D1DF-49D7-AD08-3AB1675AA077}" type="sibTrans" cxnId="{E46BC9E4-26B5-422C-BB4C-433F2B5B248A}">
      <dgm:prSet/>
      <dgm:spPr/>
      <dgm:t>
        <a:bodyPr/>
        <a:lstStyle/>
        <a:p>
          <a:endParaRPr lang="en-US"/>
        </a:p>
      </dgm:t>
    </dgm:pt>
    <dgm:pt modelId="{F6D194FC-F356-42D2-81C2-E6FE9863CBF0}">
      <dgm:prSet/>
      <dgm:spPr/>
      <dgm:t>
        <a:bodyPr/>
        <a:lstStyle/>
        <a:p>
          <a:pPr>
            <a:lnSpc>
              <a:spcPct val="100000"/>
            </a:lnSpc>
          </a:pPr>
          <a:r>
            <a:rPr lang="en-US"/>
            <a:t>Rental</a:t>
          </a:r>
        </a:p>
      </dgm:t>
    </dgm:pt>
    <dgm:pt modelId="{4588C9C3-7232-4ABD-AC95-8AC87C722F1D}" type="parTrans" cxnId="{BE82378B-0DE0-4419-B13A-D52B772FE6FF}">
      <dgm:prSet/>
      <dgm:spPr/>
      <dgm:t>
        <a:bodyPr/>
        <a:lstStyle/>
        <a:p>
          <a:endParaRPr lang="en-US"/>
        </a:p>
      </dgm:t>
    </dgm:pt>
    <dgm:pt modelId="{B68290D5-626A-47C6-8D2A-1694BDB01F6A}" type="sibTrans" cxnId="{BE82378B-0DE0-4419-B13A-D52B772FE6FF}">
      <dgm:prSet/>
      <dgm:spPr/>
      <dgm:t>
        <a:bodyPr/>
        <a:lstStyle/>
        <a:p>
          <a:endParaRPr lang="en-US"/>
        </a:p>
      </dgm:t>
    </dgm:pt>
    <dgm:pt modelId="{90D2BA6B-38ED-48F5-A51A-F004ED456B3C}">
      <dgm:prSet/>
      <dgm:spPr/>
      <dgm:t>
        <a:bodyPr/>
        <a:lstStyle/>
        <a:p>
          <a:pPr>
            <a:lnSpc>
              <a:spcPct val="100000"/>
            </a:lnSpc>
          </a:pPr>
          <a:r>
            <a:rPr lang="en-US"/>
            <a:t>Developer</a:t>
          </a:r>
        </a:p>
      </dgm:t>
    </dgm:pt>
    <dgm:pt modelId="{504C7563-BBA6-4949-85C4-D595F9414FAA}" type="parTrans" cxnId="{EF8BAA24-17B5-4DD8-BE69-CE94DB5CAB5F}">
      <dgm:prSet/>
      <dgm:spPr/>
      <dgm:t>
        <a:bodyPr/>
        <a:lstStyle/>
        <a:p>
          <a:endParaRPr lang="en-US"/>
        </a:p>
      </dgm:t>
    </dgm:pt>
    <dgm:pt modelId="{886A83F7-2AF5-4036-96C4-2445607316BB}" type="sibTrans" cxnId="{EF8BAA24-17B5-4DD8-BE69-CE94DB5CAB5F}">
      <dgm:prSet/>
      <dgm:spPr/>
      <dgm:t>
        <a:bodyPr/>
        <a:lstStyle/>
        <a:p>
          <a:endParaRPr lang="en-US"/>
        </a:p>
      </dgm:t>
    </dgm:pt>
    <dgm:pt modelId="{C7B99759-2D9F-4730-81EC-83D1A8C7F0B7}">
      <dgm:prSet/>
      <dgm:spPr/>
      <dgm:t>
        <a:bodyPr/>
        <a:lstStyle/>
        <a:p>
          <a:pPr>
            <a:lnSpc>
              <a:spcPct val="100000"/>
            </a:lnSpc>
          </a:pPr>
          <a:r>
            <a:rPr lang="en-US"/>
            <a:t>Rental</a:t>
          </a:r>
        </a:p>
      </dgm:t>
    </dgm:pt>
    <dgm:pt modelId="{9BBC88CC-3AD3-4F3E-8CC8-7A3FC890E18D}" type="parTrans" cxnId="{1E1D7D7C-E5AF-452E-A65A-C07A73B5196D}">
      <dgm:prSet/>
      <dgm:spPr/>
      <dgm:t>
        <a:bodyPr/>
        <a:lstStyle/>
        <a:p>
          <a:endParaRPr lang="en-US"/>
        </a:p>
      </dgm:t>
    </dgm:pt>
    <dgm:pt modelId="{8D6E822C-6B6C-4ADC-9F4D-9742F6FDC055}" type="sibTrans" cxnId="{1E1D7D7C-E5AF-452E-A65A-C07A73B5196D}">
      <dgm:prSet/>
      <dgm:spPr/>
      <dgm:t>
        <a:bodyPr/>
        <a:lstStyle/>
        <a:p>
          <a:endParaRPr lang="en-US"/>
        </a:p>
      </dgm:t>
    </dgm:pt>
    <dgm:pt modelId="{4323A4DB-706B-4918-B77E-E6ACC10019F6}">
      <dgm:prSet/>
      <dgm:spPr/>
      <dgm:t>
        <a:bodyPr/>
        <a:lstStyle/>
        <a:p>
          <a:pPr>
            <a:lnSpc>
              <a:spcPct val="100000"/>
            </a:lnSpc>
          </a:pPr>
          <a:r>
            <a:rPr lang="en-US"/>
            <a:t>Homeownership</a:t>
          </a:r>
        </a:p>
      </dgm:t>
    </dgm:pt>
    <dgm:pt modelId="{D10E1A39-4D82-4454-9005-0BC40484129D}" type="parTrans" cxnId="{E1224000-46A0-4536-B4A6-0B9C31A4D191}">
      <dgm:prSet/>
      <dgm:spPr/>
      <dgm:t>
        <a:bodyPr/>
        <a:lstStyle/>
        <a:p>
          <a:endParaRPr lang="en-US"/>
        </a:p>
      </dgm:t>
    </dgm:pt>
    <dgm:pt modelId="{03A2B83D-857C-4104-A817-BCDC6A09E6D1}" type="sibTrans" cxnId="{E1224000-46A0-4536-B4A6-0B9C31A4D191}">
      <dgm:prSet/>
      <dgm:spPr/>
      <dgm:t>
        <a:bodyPr/>
        <a:lstStyle/>
        <a:p>
          <a:endParaRPr lang="en-US"/>
        </a:p>
      </dgm:t>
    </dgm:pt>
    <dgm:pt modelId="{4D5CC229-3BFF-46D6-89D0-EEBBF24DA32C}">
      <dgm:prSet/>
      <dgm:spPr/>
      <dgm:t>
        <a:bodyPr/>
        <a:lstStyle/>
        <a:p>
          <a:pPr>
            <a:lnSpc>
              <a:spcPct val="100000"/>
            </a:lnSpc>
          </a:pPr>
          <a:r>
            <a:rPr lang="en-US"/>
            <a:t>Sponsor</a:t>
          </a:r>
        </a:p>
      </dgm:t>
    </dgm:pt>
    <dgm:pt modelId="{4BB6A82F-82D2-4BCC-8E0D-39CCF42E7B4C}" type="parTrans" cxnId="{B4BEDC66-4848-41BC-B180-C96345659351}">
      <dgm:prSet/>
      <dgm:spPr/>
      <dgm:t>
        <a:bodyPr/>
        <a:lstStyle/>
        <a:p>
          <a:endParaRPr lang="en-US"/>
        </a:p>
      </dgm:t>
    </dgm:pt>
    <dgm:pt modelId="{B1DBE406-43AA-4DCE-8602-51CF8BCE1FD2}" type="sibTrans" cxnId="{B4BEDC66-4848-41BC-B180-C96345659351}">
      <dgm:prSet/>
      <dgm:spPr/>
      <dgm:t>
        <a:bodyPr/>
        <a:lstStyle/>
        <a:p>
          <a:endParaRPr lang="en-US"/>
        </a:p>
      </dgm:t>
    </dgm:pt>
    <dgm:pt modelId="{865C9D98-E904-4D4B-B6DC-E7F48BFE4B85}">
      <dgm:prSet/>
      <dgm:spPr/>
      <dgm:t>
        <a:bodyPr/>
        <a:lstStyle/>
        <a:p>
          <a:pPr>
            <a:lnSpc>
              <a:spcPct val="100000"/>
            </a:lnSpc>
          </a:pPr>
          <a:r>
            <a:rPr lang="en-US"/>
            <a:t>Rental</a:t>
          </a:r>
        </a:p>
      </dgm:t>
    </dgm:pt>
    <dgm:pt modelId="{44C87394-02F7-4128-BDEE-4009370636B5}" type="parTrans" cxnId="{96507A94-4EF2-4B0A-A5F8-54538BF8378F}">
      <dgm:prSet/>
      <dgm:spPr/>
      <dgm:t>
        <a:bodyPr/>
        <a:lstStyle/>
        <a:p>
          <a:endParaRPr lang="en-US"/>
        </a:p>
      </dgm:t>
    </dgm:pt>
    <dgm:pt modelId="{F94FF312-D1B6-43D4-9C05-6A6D8C9EF15C}" type="sibTrans" cxnId="{96507A94-4EF2-4B0A-A5F8-54538BF8378F}">
      <dgm:prSet/>
      <dgm:spPr/>
      <dgm:t>
        <a:bodyPr/>
        <a:lstStyle/>
        <a:p>
          <a:endParaRPr lang="en-US"/>
        </a:p>
      </dgm:t>
    </dgm:pt>
    <dgm:pt modelId="{7D5C0D6D-8AC7-4372-9059-046797D8B75D}" type="pres">
      <dgm:prSet presAssocID="{B6BE37DC-5506-479B-9EB8-20E9F8087C8B}" presName="root" presStyleCnt="0">
        <dgm:presLayoutVars>
          <dgm:dir/>
          <dgm:resizeHandles val="exact"/>
        </dgm:presLayoutVars>
      </dgm:prSet>
      <dgm:spPr/>
    </dgm:pt>
    <dgm:pt modelId="{EFBA12A8-706D-4846-9842-A031A0FAB17B}" type="pres">
      <dgm:prSet presAssocID="{27EABA35-97C8-431A-AF01-33E0D066C15A}" presName="compNode" presStyleCnt="0"/>
      <dgm:spPr/>
    </dgm:pt>
    <dgm:pt modelId="{1061A72C-615A-485E-8AF8-CC3C8A324D79}" type="pres">
      <dgm:prSet presAssocID="{27EABA35-97C8-431A-AF01-33E0D066C15A}" presName="bgRect" presStyleLbl="bgShp" presStyleIdx="0" presStyleCnt="3" custLinFactNeighborY="-42085"/>
      <dgm:spPr/>
    </dgm:pt>
    <dgm:pt modelId="{91960BD9-8CBC-41C8-A3C5-CCBA4E340E36}" type="pres">
      <dgm:prSet presAssocID="{27EABA35-97C8-431A-AF01-33E0D066C15A}"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Backlog"/>
        </a:ext>
      </dgm:extLst>
    </dgm:pt>
    <dgm:pt modelId="{8A2DC399-636C-464B-BC83-9C779BDDBB30}" type="pres">
      <dgm:prSet presAssocID="{27EABA35-97C8-431A-AF01-33E0D066C15A}" presName="spaceRect" presStyleCnt="0"/>
      <dgm:spPr/>
    </dgm:pt>
    <dgm:pt modelId="{5D4BE53C-C00B-4775-8A92-FC74998E4E32}" type="pres">
      <dgm:prSet presAssocID="{27EABA35-97C8-431A-AF01-33E0D066C15A}" presName="parTx" presStyleLbl="revTx" presStyleIdx="0" presStyleCnt="6">
        <dgm:presLayoutVars>
          <dgm:chMax val="0"/>
          <dgm:chPref val="0"/>
        </dgm:presLayoutVars>
      </dgm:prSet>
      <dgm:spPr/>
    </dgm:pt>
    <dgm:pt modelId="{05DEFCF1-CBE0-45B1-96E4-0C3EE6B9F02A}" type="pres">
      <dgm:prSet presAssocID="{27EABA35-97C8-431A-AF01-33E0D066C15A}" presName="desTx" presStyleLbl="revTx" presStyleIdx="1" presStyleCnt="6">
        <dgm:presLayoutVars/>
      </dgm:prSet>
      <dgm:spPr/>
    </dgm:pt>
    <dgm:pt modelId="{C558E835-D730-4EE8-97B7-68378ABAB631}" type="pres">
      <dgm:prSet presAssocID="{5F50CB63-D1DF-49D7-AD08-3AB1675AA077}" presName="sibTrans" presStyleCnt="0"/>
      <dgm:spPr/>
    </dgm:pt>
    <dgm:pt modelId="{2ED77829-E4B8-4F11-A5DC-15D3964C2A35}" type="pres">
      <dgm:prSet presAssocID="{90D2BA6B-38ED-48F5-A51A-F004ED456B3C}" presName="compNode" presStyleCnt="0"/>
      <dgm:spPr/>
    </dgm:pt>
    <dgm:pt modelId="{03717DE4-5A49-439B-9863-B1EDFF9A1C87}" type="pres">
      <dgm:prSet presAssocID="{90D2BA6B-38ED-48F5-A51A-F004ED456B3C}" presName="bgRect" presStyleLbl="bgShp" presStyleIdx="1" presStyleCnt="3"/>
      <dgm:spPr/>
    </dgm:pt>
    <dgm:pt modelId="{FD1B7947-E1F9-4ADF-B77E-27784B247A72}" type="pres">
      <dgm:prSet presAssocID="{90D2BA6B-38ED-48F5-A51A-F004ED456B3C}"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otel"/>
        </a:ext>
      </dgm:extLst>
    </dgm:pt>
    <dgm:pt modelId="{2652C05B-8D86-41A9-B4C1-B078332D610D}" type="pres">
      <dgm:prSet presAssocID="{90D2BA6B-38ED-48F5-A51A-F004ED456B3C}" presName="spaceRect" presStyleCnt="0"/>
      <dgm:spPr/>
    </dgm:pt>
    <dgm:pt modelId="{855AA2B8-F35D-40DB-8928-B2E462C21B98}" type="pres">
      <dgm:prSet presAssocID="{90D2BA6B-38ED-48F5-A51A-F004ED456B3C}" presName="parTx" presStyleLbl="revTx" presStyleIdx="2" presStyleCnt="6">
        <dgm:presLayoutVars>
          <dgm:chMax val="0"/>
          <dgm:chPref val="0"/>
        </dgm:presLayoutVars>
      </dgm:prSet>
      <dgm:spPr/>
    </dgm:pt>
    <dgm:pt modelId="{C0D78C2B-0F4E-43F6-BA19-1EE3489AC6F2}" type="pres">
      <dgm:prSet presAssocID="{90D2BA6B-38ED-48F5-A51A-F004ED456B3C}" presName="desTx" presStyleLbl="revTx" presStyleIdx="3" presStyleCnt="6">
        <dgm:presLayoutVars/>
      </dgm:prSet>
      <dgm:spPr/>
    </dgm:pt>
    <dgm:pt modelId="{64BC889C-D02D-48EF-8D4C-9625671A2EE2}" type="pres">
      <dgm:prSet presAssocID="{886A83F7-2AF5-4036-96C4-2445607316BB}" presName="sibTrans" presStyleCnt="0"/>
      <dgm:spPr/>
    </dgm:pt>
    <dgm:pt modelId="{29AF8CB9-014A-4096-BD7C-9BC5B1413675}" type="pres">
      <dgm:prSet presAssocID="{4D5CC229-3BFF-46D6-89D0-EEBBF24DA32C}" presName="compNode" presStyleCnt="0"/>
      <dgm:spPr/>
    </dgm:pt>
    <dgm:pt modelId="{74AC6E7B-47EA-4460-A834-CD5612FFC843}" type="pres">
      <dgm:prSet presAssocID="{4D5CC229-3BFF-46D6-89D0-EEBBF24DA32C}" presName="bgRect" presStyleLbl="bgShp" presStyleIdx="2" presStyleCnt="3"/>
      <dgm:spPr/>
    </dgm:pt>
    <dgm:pt modelId="{90F0578D-362A-4AE2-9C7D-80E35AAEA3E8}" type="pres">
      <dgm:prSet presAssocID="{4D5CC229-3BFF-46D6-89D0-EEBBF24DA32C}"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Laptop Secure"/>
        </a:ext>
      </dgm:extLst>
    </dgm:pt>
    <dgm:pt modelId="{29889D61-0889-4460-8826-EDC873DB6B04}" type="pres">
      <dgm:prSet presAssocID="{4D5CC229-3BFF-46D6-89D0-EEBBF24DA32C}" presName="spaceRect" presStyleCnt="0"/>
      <dgm:spPr/>
    </dgm:pt>
    <dgm:pt modelId="{41FA2919-9C09-4496-924E-CDE614650BD2}" type="pres">
      <dgm:prSet presAssocID="{4D5CC229-3BFF-46D6-89D0-EEBBF24DA32C}" presName="parTx" presStyleLbl="revTx" presStyleIdx="4" presStyleCnt="6">
        <dgm:presLayoutVars>
          <dgm:chMax val="0"/>
          <dgm:chPref val="0"/>
        </dgm:presLayoutVars>
      </dgm:prSet>
      <dgm:spPr/>
    </dgm:pt>
    <dgm:pt modelId="{70FA6AE6-7F8D-46E8-B484-291EC06FC448}" type="pres">
      <dgm:prSet presAssocID="{4D5CC229-3BFF-46D6-89D0-EEBBF24DA32C}" presName="desTx" presStyleLbl="revTx" presStyleIdx="5" presStyleCnt="6">
        <dgm:presLayoutVars/>
      </dgm:prSet>
      <dgm:spPr/>
    </dgm:pt>
  </dgm:ptLst>
  <dgm:cxnLst>
    <dgm:cxn modelId="{E1224000-46A0-4536-B4A6-0B9C31A4D191}" srcId="{90D2BA6B-38ED-48F5-A51A-F004ED456B3C}" destId="{4323A4DB-706B-4918-B77E-E6ACC10019F6}" srcOrd="1" destOrd="0" parTransId="{D10E1A39-4D82-4454-9005-0BC40484129D}" sibTransId="{03A2B83D-857C-4104-A817-BCDC6A09E6D1}"/>
    <dgm:cxn modelId="{5FBA8508-CCB5-47A2-A8AE-2A6E09DF2855}" type="presOf" srcId="{4D5CC229-3BFF-46D6-89D0-EEBBF24DA32C}" destId="{41FA2919-9C09-4496-924E-CDE614650BD2}" srcOrd="0" destOrd="0" presId="urn:microsoft.com/office/officeart/2018/2/layout/IconVerticalSolidList"/>
    <dgm:cxn modelId="{0A24B510-D60A-4BF3-B4E2-C9401251223C}" type="presOf" srcId="{F6D194FC-F356-42D2-81C2-E6FE9863CBF0}" destId="{05DEFCF1-CBE0-45B1-96E4-0C3EE6B9F02A}" srcOrd="0" destOrd="0" presId="urn:microsoft.com/office/officeart/2018/2/layout/IconVerticalSolidList"/>
    <dgm:cxn modelId="{EF8BAA24-17B5-4DD8-BE69-CE94DB5CAB5F}" srcId="{B6BE37DC-5506-479B-9EB8-20E9F8087C8B}" destId="{90D2BA6B-38ED-48F5-A51A-F004ED456B3C}" srcOrd="1" destOrd="0" parTransId="{504C7563-BBA6-4949-85C4-D595F9414FAA}" sibTransId="{886A83F7-2AF5-4036-96C4-2445607316BB}"/>
    <dgm:cxn modelId="{A75A3E28-4F9B-4777-9653-1E9B52D31761}" type="presOf" srcId="{865C9D98-E904-4D4B-B6DC-E7F48BFE4B85}" destId="{70FA6AE6-7F8D-46E8-B484-291EC06FC448}" srcOrd="0" destOrd="0" presId="urn:microsoft.com/office/officeart/2018/2/layout/IconVerticalSolidList"/>
    <dgm:cxn modelId="{812F0763-8E08-4F78-8719-B74CFBD71FB1}" type="presOf" srcId="{90D2BA6B-38ED-48F5-A51A-F004ED456B3C}" destId="{855AA2B8-F35D-40DB-8928-B2E462C21B98}" srcOrd="0" destOrd="0" presId="urn:microsoft.com/office/officeart/2018/2/layout/IconVerticalSolidList"/>
    <dgm:cxn modelId="{B4BEDC66-4848-41BC-B180-C96345659351}" srcId="{B6BE37DC-5506-479B-9EB8-20E9F8087C8B}" destId="{4D5CC229-3BFF-46D6-89D0-EEBBF24DA32C}" srcOrd="2" destOrd="0" parTransId="{4BB6A82F-82D2-4BCC-8E0D-39CCF42E7B4C}" sibTransId="{B1DBE406-43AA-4DCE-8602-51CF8BCE1FD2}"/>
    <dgm:cxn modelId="{0A30A651-301C-4131-8732-70D9D35E7C1D}" type="presOf" srcId="{27EABA35-97C8-431A-AF01-33E0D066C15A}" destId="{5D4BE53C-C00B-4775-8A92-FC74998E4E32}" srcOrd="0" destOrd="0" presId="urn:microsoft.com/office/officeart/2018/2/layout/IconVerticalSolidList"/>
    <dgm:cxn modelId="{1E1D7D7C-E5AF-452E-A65A-C07A73B5196D}" srcId="{90D2BA6B-38ED-48F5-A51A-F004ED456B3C}" destId="{C7B99759-2D9F-4730-81EC-83D1A8C7F0B7}" srcOrd="0" destOrd="0" parTransId="{9BBC88CC-3AD3-4F3E-8CC8-7A3FC890E18D}" sibTransId="{8D6E822C-6B6C-4ADC-9F4D-9742F6FDC055}"/>
    <dgm:cxn modelId="{BE82378B-0DE0-4419-B13A-D52B772FE6FF}" srcId="{27EABA35-97C8-431A-AF01-33E0D066C15A}" destId="{F6D194FC-F356-42D2-81C2-E6FE9863CBF0}" srcOrd="0" destOrd="0" parTransId="{4588C9C3-7232-4ABD-AC95-8AC87C722F1D}" sibTransId="{B68290D5-626A-47C6-8D2A-1694BDB01F6A}"/>
    <dgm:cxn modelId="{96507A94-4EF2-4B0A-A5F8-54538BF8378F}" srcId="{4D5CC229-3BFF-46D6-89D0-EEBBF24DA32C}" destId="{865C9D98-E904-4D4B-B6DC-E7F48BFE4B85}" srcOrd="0" destOrd="0" parTransId="{44C87394-02F7-4128-BDEE-4009370636B5}" sibTransId="{F94FF312-D1B6-43D4-9C05-6A6D8C9EF15C}"/>
    <dgm:cxn modelId="{D9E052BA-ADBA-4257-8659-BF8C59761348}" type="presOf" srcId="{4323A4DB-706B-4918-B77E-E6ACC10019F6}" destId="{C0D78C2B-0F4E-43F6-BA19-1EE3489AC6F2}" srcOrd="0" destOrd="1" presId="urn:microsoft.com/office/officeart/2018/2/layout/IconVerticalSolidList"/>
    <dgm:cxn modelId="{D6BCAAD1-6659-4D6D-9F6B-E62232FD1549}" type="presOf" srcId="{B6BE37DC-5506-479B-9EB8-20E9F8087C8B}" destId="{7D5C0D6D-8AC7-4372-9059-046797D8B75D}" srcOrd="0" destOrd="0" presId="urn:microsoft.com/office/officeart/2018/2/layout/IconVerticalSolidList"/>
    <dgm:cxn modelId="{8906BFD4-FB3F-47C6-8C8A-B9DDEEB07B25}" type="presOf" srcId="{C7B99759-2D9F-4730-81EC-83D1A8C7F0B7}" destId="{C0D78C2B-0F4E-43F6-BA19-1EE3489AC6F2}" srcOrd="0" destOrd="0" presId="urn:microsoft.com/office/officeart/2018/2/layout/IconVerticalSolidList"/>
    <dgm:cxn modelId="{E46BC9E4-26B5-422C-BB4C-433F2B5B248A}" srcId="{B6BE37DC-5506-479B-9EB8-20E9F8087C8B}" destId="{27EABA35-97C8-431A-AF01-33E0D066C15A}" srcOrd="0" destOrd="0" parTransId="{7DD19BBD-CB49-4F3A-8581-6B0308AFF18C}" sibTransId="{5F50CB63-D1DF-49D7-AD08-3AB1675AA077}"/>
    <dgm:cxn modelId="{B7DB1B28-2E68-4DDF-B31C-379B2C0ABA60}" type="presParOf" srcId="{7D5C0D6D-8AC7-4372-9059-046797D8B75D}" destId="{EFBA12A8-706D-4846-9842-A031A0FAB17B}" srcOrd="0" destOrd="0" presId="urn:microsoft.com/office/officeart/2018/2/layout/IconVerticalSolidList"/>
    <dgm:cxn modelId="{E8A9354A-BE59-46AE-9EC3-14D0134410BD}" type="presParOf" srcId="{EFBA12A8-706D-4846-9842-A031A0FAB17B}" destId="{1061A72C-615A-485E-8AF8-CC3C8A324D79}" srcOrd="0" destOrd="0" presId="urn:microsoft.com/office/officeart/2018/2/layout/IconVerticalSolidList"/>
    <dgm:cxn modelId="{70380F36-125F-4AAD-8796-BC737644DB47}" type="presParOf" srcId="{EFBA12A8-706D-4846-9842-A031A0FAB17B}" destId="{91960BD9-8CBC-41C8-A3C5-CCBA4E340E36}" srcOrd="1" destOrd="0" presId="urn:microsoft.com/office/officeart/2018/2/layout/IconVerticalSolidList"/>
    <dgm:cxn modelId="{3DBD81AE-5A11-4031-B08B-24FDB9A8829A}" type="presParOf" srcId="{EFBA12A8-706D-4846-9842-A031A0FAB17B}" destId="{8A2DC399-636C-464B-BC83-9C779BDDBB30}" srcOrd="2" destOrd="0" presId="urn:microsoft.com/office/officeart/2018/2/layout/IconVerticalSolidList"/>
    <dgm:cxn modelId="{0CD43E93-460D-494F-9E81-CB235C4F07C4}" type="presParOf" srcId="{EFBA12A8-706D-4846-9842-A031A0FAB17B}" destId="{5D4BE53C-C00B-4775-8A92-FC74998E4E32}" srcOrd="3" destOrd="0" presId="urn:microsoft.com/office/officeart/2018/2/layout/IconVerticalSolidList"/>
    <dgm:cxn modelId="{171AE08D-CD80-4D01-9644-97994468F1A8}" type="presParOf" srcId="{EFBA12A8-706D-4846-9842-A031A0FAB17B}" destId="{05DEFCF1-CBE0-45B1-96E4-0C3EE6B9F02A}" srcOrd="4" destOrd="0" presId="urn:microsoft.com/office/officeart/2018/2/layout/IconVerticalSolidList"/>
    <dgm:cxn modelId="{C403B8E1-79E3-4285-8516-A3252752C181}" type="presParOf" srcId="{7D5C0D6D-8AC7-4372-9059-046797D8B75D}" destId="{C558E835-D730-4EE8-97B7-68378ABAB631}" srcOrd="1" destOrd="0" presId="urn:microsoft.com/office/officeart/2018/2/layout/IconVerticalSolidList"/>
    <dgm:cxn modelId="{AF73B0DB-6A38-4795-9471-D469EAFCC03F}" type="presParOf" srcId="{7D5C0D6D-8AC7-4372-9059-046797D8B75D}" destId="{2ED77829-E4B8-4F11-A5DC-15D3964C2A35}" srcOrd="2" destOrd="0" presId="urn:microsoft.com/office/officeart/2018/2/layout/IconVerticalSolidList"/>
    <dgm:cxn modelId="{4528483D-01F4-4F90-B6AD-65A7CE1BC5F8}" type="presParOf" srcId="{2ED77829-E4B8-4F11-A5DC-15D3964C2A35}" destId="{03717DE4-5A49-439B-9863-B1EDFF9A1C87}" srcOrd="0" destOrd="0" presId="urn:microsoft.com/office/officeart/2018/2/layout/IconVerticalSolidList"/>
    <dgm:cxn modelId="{CDCAA79C-8003-4D8C-8552-C145A62A9F03}" type="presParOf" srcId="{2ED77829-E4B8-4F11-A5DC-15D3964C2A35}" destId="{FD1B7947-E1F9-4ADF-B77E-27784B247A72}" srcOrd="1" destOrd="0" presId="urn:microsoft.com/office/officeart/2018/2/layout/IconVerticalSolidList"/>
    <dgm:cxn modelId="{31CE3E1C-07F5-46C4-A90E-491D28DB5A33}" type="presParOf" srcId="{2ED77829-E4B8-4F11-A5DC-15D3964C2A35}" destId="{2652C05B-8D86-41A9-B4C1-B078332D610D}" srcOrd="2" destOrd="0" presId="urn:microsoft.com/office/officeart/2018/2/layout/IconVerticalSolidList"/>
    <dgm:cxn modelId="{E1BE0C9A-2F9F-49A1-925F-EDF824A71179}" type="presParOf" srcId="{2ED77829-E4B8-4F11-A5DC-15D3964C2A35}" destId="{855AA2B8-F35D-40DB-8928-B2E462C21B98}" srcOrd="3" destOrd="0" presId="urn:microsoft.com/office/officeart/2018/2/layout/IconVerticalSolidList"/>
    <dgm:cxn modelId="{B3125FF3-2A8E-42E2-AC1B-FA2A0F092B5F}" type="presParOf" srcId="{2ED77829-E4B8-4F11-A5DC-15D3964C2A35}" destId="{C0D78C2B-0F4E-43F6-BA19-1EE3489AC6F2}" srcOrd="4" destOrd="0" presId="urn:microsoft.com/office/officeart/2018/2/layout/IconVerticalSolidList"/>
    <dgm:cxn modelId="{E2989EF4-934A-4DCE-810C-47E89236B201}" type="presParOf" srcId="{7D5C0D6D-8AC7-4372-9059-046797D8B75D}" destId="{64BC889C-D02D-48EF-8D4C-9625671A2EE2}" srcOrd="3" destOrd="0" presId="urn:microsoft.com/office/officeart/2018/2/layout/IconVerticalSolidList"/>
    <dgm:cxn modelId="{D3836839-6697-449E-AD3D-1D71A32CEB09}" type="presParOf" srcId="{7D5C0D6D-8AC7-4372-9059-046797D8B75D}" destId="{29AF8CB9-014A-4096-BD7C-9BC5B1413675}" srcOrd="4" destOrd="0" presId="urn:microsoft.com/office/officeart/2018/2/layout/IconVerticalSolidList"/>
    <dgm:cxn modelId="{AEDA5D28-618A-4D33-9CC4-1CF5563298E5}" type="presParOf" srcId="{29AF8CB9-014A-4096-BD7C-9BC5B1413675}" destId="{74AC6E7B-47EA-4460-A834-CD5612FFC843}" srcOrd="0" destOrd="0" presId="urn:microsoft.com/office/officeart/2018/2/layout/IconVerticalSolidList"/>
    <dgm:cxn modelId="{A343DDFF-387B-421B-AE84-88B02FEF08FB}" type="presParOf" srcId="{29AF8CB9-014A-4096-BD7C-9BC5B1413675}" destId="{90F0578D-362A-4AE2-9C7D-80E35AAEA3E8}" srcOrd="1" destOrd="0" presId="urn:microsoft.com/office/officeart/2018/2/layout/IconVerticalSolidList"/>
    <dgm:cxn modelId="{4A042B04-C658-4230-BF7B-AB3E40572F8C}" type="presParOf" srcId="{29AF8CB9-014A-4096-BD7C-9BC5B1413675}" destId="{29889D61-0889-4460-8826-EDC873DB6B04}" srcOrd="2" destOrd="0" presId="urn:microsoft.com/office/officeart/2018/2/layout/IconVerticalSolidList"/>
    <dgm:cxn modelId="{835F46D9-B9E8-41FE-81B2-C21A4F642E91}" type="presParOf" srcId="{29AF8CB9-014A-4096-BD7C-9BC5B1413675}" destId="{41FA2919-9C09-4496-924E-CDE614650BD2}" srcOrd="3" destOrd="0" presId="urn:microsoft.com/office/officeart/2018/2/layout/IconVerticalSolidList"/>
    <dgm:cxn modelId="{17DEB714-09D0-4B03-BAE8-7C82814FA2BF}" type="presParOf" srcId="{29AF8CB9-014A-4096-BD7C-9BC5B1413675}" destId="{70FA6AE6-7F8D-46E8-B484-291EC06FC448}"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7AB1D52-22B5-430D-910C-A2F396376719}"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737D5469-C28E-46B7-899D-819C27E916E5}">
      <dgm:prSet/>
      <dgm:spPr/>
      <dgm:t>
        <a:bodyPr/>
        <a:lstStyle/>
        <a:p>
          <a:pPr>
            <a:lnSpc>
              <a:spcPct val="100000"/>
            </a:lnSpc>
          </a:pPr>
          <a:r>
            <a:rPr lang="en-US" dirty="0">
              <a:latin typeface="Arial" panose="020B0604020202020204" pitchFamily="34" charset="0"/>
              <a:cs typeface="Arial" panose="020B0604020202020204" pitchFamily="34" charset="0"/>
            </a:rPr>
            <a:t>HOME-CHDO Program 2026 Allocation: $1,407,229.86</a:t>
          </a:r>
        </a:p>
      </dgm:t>
    </dgm:pt>
    <dgm:pt modelId="{B09C5736-1C24-4A29-BE3D-633A3343DDDB}" type="parTrans" cxnId="{750FA0CF-5451-4CF5-AC19-AF7BD204B1F0}">
      <dgm:prSet/>
      <dgm:spPr/>
      <dgm:t>
        <a:bodyPr/>
        <a:lstStyle/>
        <a:p>
          <a:endParaRPr lang="en-US"/>
        </a:p>
      </dgm:t>
    </dgm:pt>
    <dgm:pt modelId="{8991C41D-09B9-40DB-9CAA-A494EEC0991C}" type="sibTrans" cxnId="{750FA0CF-5451-4CF5-AC19-AF7BD204B1F0}">
      <dgm:prSet/>
      <dgm:spPr/>
      <dgm:t>
        <a:bodyPr/>
        <a:lstStyle/>
        <a:p>
          <a:endParaRPr lang="en-US"/>
        </a:p>
      </dgm:t>
    </dgm:pt>
    <dgm:pt modelId="{1B5F428D-56B2-418E-8D4C-9BC45725B9E1}">
      <dgm:prSet/>
      <dgm:spPr/>
      <dgm:t>
        <a:bodyPr/>
        <a:lstStyle/>
        <a:p>
          <a:pPr>
            <a:lnSpc>
              <a:spcPct val="100000"/>
            </a:lnSpc>
          </a:pPr>
          <a:r>
            <a:rPr lang="en-US" dirty="0">
              <a:latin typeface="Arial" panose="020B0604020202020204" pitchFamily="34" charset="0"/>
              <a:cs typeface="Arial" panose="020B0604020202020204" pitchFamily="34" charset="0"/>
            </a:rPr>
            <a:t>Total CHDO Program Funds Available: $3,655,761.13 </a:t>
          </a:r>
        </a:p>
      </dgm:t>
    </dgm:pt>
    <dgm:pt modelId="{CF0022A4-4ABD-4EF7-B41D-D6AE25C6A18E}" type="parTrans" cxnId="{D4614516-1AC1-45F0-86F8-491D1D722A78}">
      <dgm:prSet/>
      <dgm:spPr/>
      <dgm:t>
        <a:bodyPr/>
        <a:lstStyle/>
        <a:p>
          <a:endParaRPr lang="en-US"/>
        </a:p>
      </dgm:t>
    </dgm:pt>
    <dgm:pt modelId="{CF8FBAD5-3CAC-40E7-B743-2BB8B1A5CDEE}" type="sibTrans" cxnId="{D4614516-1AC1-45F0-86F8-491D1D722A78}">
      <dgm:prSet/>
      <dgm:spPr/>
      <dgm:t>
        <a:bodyPr/>
        <a:lstStyle/>
        <a:p>
          <a:endParaRPr lang="en-US"/>
        </a:p>
      </dgm:t>
    </dgm:pt>
    <dgm:pt modelId="{164C3287-56AD-41AF-9F48-ADEAE4CA5594}">
      <dgm:prSet/>
      <dgm:spPr/>
      <dgm:t>
        <a:bodyPr/>
        <a:lstStyle/>
        <a:p>
          <a:pPr>
            <a:lnSpc>
              <a:spcPct val="100000"/>
            </a:lnSpc>
          </a:pPr>
          <a:r>
            <a:rPr lang="en-US" dirty="0">
              <a:latin typeface="Arial" panose="020B0604020202020204" pitchFamily="34" charset="0"/>
              <a:cs typeface="Arial" panose="020B0604020202020204" pitchFamily="34" charset="0"/>
            </a:rPr>
            <a:t>Total CHDO Operating Funds Available: $889,000.00 </a:t>
          </a:r>
        </a:p>
      </dgm:t>
    </dgm:pt>
    <dgm:pt modelId="{D966CF76-6513-44A0-8AE2-AA2E72CB2DC7}" type="parTrans" cxnId="{D8F55ED8-AB56-437D-97A4-9A1CF998C829}">
      <dgm:prSet/>
      <dgm:spPr/>
      <dgm:t>
        <a:bodyPr/>
        <a:lstStyle/>
        <a:p>
          <a:endParaRPr lang="en-US"/>
        </a:p>
      </dgm:t>
    </dgm:pt>
    <dgm:pt modelId="{A965C83F-EFE6-4EE4-A6FF-9A3955F1CF06}" type="sibTrans" cxnId="{D8F55ED8-AB56-437D-97A4-9A1CF998C829}">
      <dgm:prSet/>
      <dgm:spPr/>
      <dgm:t>
        <a:bodyPr/>
        <a:lstStyle/>
        <a:p>
          <a:endParaRPr lang="en-US"/>
        </a:p>
      </dgm:t>
    </dgm:pt>
    <dgm:pt modelId="{218419F9-A479-498D-9E87-C0004D61CA11}" type="pres">
      <dgm:prSet presAssocID="{67AB1D52-22B5-430D-910C-A2F396376719}" presName="root" presStyleCnt="0">
        <dgm:presLayoutVars>
          <dgm:dir/>
          <dgm:resizeHandles val="exact"/>
        </dgm:presLayoutVars>
      </dgm:prSet>
      <dgm:spPr/>
    </dgm:pt>
    <dgm:pt modelId="{B50A77F2-15FF-4C08-9C29-F49C04B3FA85}" type="pres">
      <dgm:prSet presAssocID="{737D5469-C28E-46B7-899D-819C27E916E5}" presName="compNode" presStyleCnt="0"/>
      <dgm:spPr/>
    </dgm:pt>
    <dgm:pt modelId="{6CCA3F37-951B-4DA4-A800-89FA676714CD}" type="pres">
      <dgm:prSet presAssocID="{737D5469-C28E-46B7-899D-819C27E916E5}" presName="bgRect" presStyleLbl="bgShp" presStyleIdx="0" presStyleCnt="3" custLinFactNeighborY="-2238"/>
      <dgm:spPr/>
    </dgm:pt>
    <dgm:pt modelId="{61BD8ACB-6FBF-4228-939B-E463ACF2D0E1}" type="pres">
      <dgm:prSet presAssocID="{737D5469-C28E-46B7-899D-819C27E916E5}"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Hierarchy"/>
        </a:ext>
      </dgm:extLst>
    </dgm:pt>
    <dgm:pt modelId="{E38945D4-3E77-4D96-AFB7-8D9431DEB2B6}" type="pres">
      <dgm:prSet presAssocID="{737D5469-C28E-46B7-899D-819C27E916E5}" presName="spaceRect" presStyleCnt="0"/>
      <dgm:spPr/>
    </dgm:pt>
    <dgm:pt modelId="{AA9DD3F4-0FCE-4331-94F4-5A4C950B6326}" type="pres">
      <dgm:prSet presAssocID="{737D5469-C28E-46B7-899D-819C27E916E5}" presName="parTx" presStyleLbl="revTx" presStyleIdx="0" presStyleCnt="3">
        <dgm:presLayoutVars>
          <dgm:chMax val="0"/>
          <dgm:chPref val="0"/>
        </dgm:presLayoutVars>
      </dgm:prSet>
      <dgm:spPr/>
    </dgm:pt>
    <dgm:pt modelId="{AFBF342D-0FA3-4658-A1A9-E940F6733744}" type="pres">
      <dgm:prSet presAssocID="{8991C41D-09B9-40DB-9CAA-A494EEC0991C}" presName="sibTrans" presStyleCnt="0"/>
      <dgm:spPr/>
    </dgm:pt>
    <dgm:pt modelId="{416011E3-BC15-4E8D-A913-59F0DB7B0A12}" type="pres">
      <dgm:prSet presAssocID="{1B5F428D-56B2-418E-8D4C-9BC45725B9E1}" presName="compNode" presStyleCnt="0"/>
      <dgm:spPr/>
    </dgm:pt>
    <dgm:pt modelId="{8176ED57-09CC-49AA-9B21-53E3AC564F55}" type="pres">
      <dgm:prSet presAssocID="{1B5F428D-56B2-418E-8D4C-9BC45725B9E1}" presName="bgRect" presStyleLbl="bgShp" presStyleIdx="1" presStyleCnt="3"/>
      <dgm:spPr/>
    </dgm:pt>
    <dgm:pt modelId="{306E0A5F-9538-4434-96EB-5510EFE93EEF}" type="pres">
      <dgm:prSet presAssocID="{1B5F428D-56B2-418E-8D4C-9BC45725B9E1}"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ouse"/>
        </a:ext>
      </dgm:extLst>
    </dgm:pt>
    <dgm:pt modelId="{2EEA09E4-4B9C-49A6-85E6-CF2A5DA84A0A}" type="pres">
      <dgm:prSet presAssocID="{1B5F428D-56B2-418E-8D4C-9BC45725B9E1}" presName="spaceRect" presStyleCnt="0"/>
      <dgm:spPr/>
    </dgm:pt>
    <dgm:pt modelId="{6B5196E8-05EF-45E6-BC73-FF3287329ECF}" type="pres">
      <dgm:prSet presAssocID="{1B5F428D-56B2-418E-8D4C-9BC45725B9E1}" presName="parTx" presStyleLbl="revTx" presStyleIdx="1" presStyleCnt="3">
        <dgm:presLayoutVars>
          <dgm:chMax val="0"/>
          <dgm:chPref val="0"/>
        </dgm:presLayoutVars>
      </dgm:prSet>
      <dgm:spPr/>
    </dgm:pt>
    <dgm:pt modelId="{1A342F8B-0D88-4366-AAF2-32BAA4C5367A}" type="pres">
      <dgm:prSet presAssocID="{CF8FBAD5-3CAC-40E7-B743-2BB8B1A5CDEE}" presName="sibTrans" presStyleCnt="0"/>
      <dgm:spPr/>
    </dgm:pt>
    <dgm:pt modelId="{8BF732F3-5E51-4E09-97CA-0A88B2645451}" type="pres">
      <dgm:prSet presAssocID="{164C3287-56AD-41AF-9F48-ADEAE4CA5594}" presName="compNode" presStyleCnt="0"/>
      <dgm:spPr/>
    </dgm:pt>
    <dgm:pt modelId="{765FA575-696D-4877-8F22-47F672282B69}" type="pres">
      <dgm:prSet presAssocID="{164C3287-56AD-41AF-9F48-ADEAE4CA5594}" presName="bgRect" presStyleLbl="bgShp" presStyleIdx="2" presStyleCnt="3" custLinFactNeighborX="-4609" custLinFactNeighborY="43"/>
      <dgm:spPr/>
    </dgm:pt>
    <dgm:pt modelId="{8AEEA4DA-730C-4832-A4AE-649ABE90470A}" type="pres">
      <dgm:prSet presAssocID="{164C3287-56AD-41AF-9F48-ADEAE4CA5594}"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Money"/>
        </a:ext>
      </dgm:extLst>
    </dgm:pt>
    <dgm:pt modelId="{C7691CB2-C2C3-41D4-A379-BF779433B57F}" type="pres">
      <dgm:prSet presAssocID="{164C3287-56AD-41AF-9F48-ADEAE4CA5594}" presName="spaceRect" presStyleCnt="0"/>
      <dgm:spPr/>
    </dgm:pt>
    <dgm:pt modelId="{D2186B0E-7273-417E-B939-F7808779CA87}" type="pres">
      <dgm:prSet presAssocID="{164C3287-56AD-41AF-9F48-ADEAE4CA5594}" presName="parTx" presStyleLbl="revTx" presStyleIdx="2" presStyleCnt="3">
        <dgm:presLayoutVars>
          <dgm:chMax val="0"/>
          <dgm:chPref val="0"/>
        </dgm:presLayoutVars>
      </dgm:prSet>
      <dgm:spPr/>
    </dgm:pt>
  </dgm:ptLst>
  <dgm:cxnLst>
    <dgm:cxn modelId="{D4614516-1AC1-45F0-86F8-491D1D722A78}" srcId="{67AB1D52-22B5-430D-910C-A2F396376719}" destId="{1B5F428D-56B2-418E-8D4C-9BC45725B9E1}" srcOrd="1" destOrd="0" parTransId="{CF0022A4-4ABD-4EF7-B41D-D6AE25C6A18E}" sibTransId="{CF8FBAD5-3CAC-40E7-B743-2BB8B1A5CDEE}"/>
    <dgm:cxn modelId="{32B5CA18-B9E2-4DAC-9022-105F621F699A}" type="presOf" srcId="{1B5F428D-56B2-418E-8D4C-9BC45725B9E1}" destId="{6B5196E8-05EF-45E6-BC73-FF3287329ECF}" srcOrd="0" destOrd="0" presId="urn:microsoft.com/office/officeart/2018/2/layout/IconVerticalSolidList"/>
    <dgm:cxn modelId="{8FB2E63E-1949-4C81-9B2F-D5237CF90483}" type="presOf" srcId="{164C3287-56AD-41AF-9F48-ADEAE4CA5594}" destId="{D2186B0E-7273-417E-B939-F7808779CA87}" srcOrd="0" destOrd="0" presId="urn:microsoft.com/office/officeart/2018/2/layout/IconVerticalSolidList"/>
    <dgm:cxn modelId="{DF775E4F-6B46-4925-8D98-ADFC0D43BF5D}" type="presOf" srcId="{67AB1D52-22B5-430D-910C-A2F396376719}" destId="{218419F9-A479-498D-9E87-C0004D61CA11}" srcOrd="0" destOrd="0" presId="urn:microsoft.com/office/officeart/2018/2/layout/IconVerticalSolidList"/>
    <dgm:cxn modelId="{750FA0CF-5451-4CF5-AC19-AF7BD204B1F0}" srcId="{67AB1D52-22B5-430D-910C-A2F396376719}" destId="{737D5469-C28E-46B7-899D-819C27E916E5}" srcOrd="0" destOrd="0" parTransId="{B09C5736-1C24-4A29-BE3D-633A3343DDDB}" sibTransId="{8991C41D-09B9-40DB-9CAA-A494EEC0991C}"/>
    <dgm:cxn modelId="{D8F55ED8-AB56-437D-97A4-9A1CF998C829}" srcId="{67AB1D52-22B5-430D-910C-A2F396376719}" destId="{164C3287-56AD-41AF-9F48-ADEAE4CA5594}" srcOrd="2" destOrd="0" parTransId="{D966CF76-6513-44A0-8AE2-AA2E72CB2DC7}" sibTransId="{A965C83F-EFE6-4EE4-A6FF-9A3955F1CF06}"/>
    <dgm:cxn modelId="{7C6DD3D9-61DA-4A07-B7D7-7C560CD00DDA}" type="presOf" srcId="{737D5469-C28E-46B7-899D-819C27E916E5}" destId="{AA9DD3F4-0FCE-4331-94F4-5A4C950B6326}" srcOrd="0" destOrd="0" presId="urn:microsoft.com/office/officeart/2018/2/layout/IconVerticalSolidList"/>
    <dgm:cxn modelId="{4F7F4276-D4DC-4C7D-914A-E1336CD33FA4}" type="presParOf" srcId="{218419F9-A479-498D-9E87-C0004D61CA11}" destId="{B50A77F2-15FF-4C08-9C29-F49C04B3FA85}" srcOrd="0" destOrd="0" presId="urn:microsoft.com/office/officeart/2018/2/layout/IconVerticalSolidList"/>
    <dgm:cxn modelId="{2F10F13A-A3E2-4E25-8AAF-6ABF376399F7}" type="presParOf" srcId="{B50A77F2-15FF-4C08-9C29-F49C04B3FA85}" destId="{6CCA3F37-951B-4DA4-A800-89FA676714CD}" srcOrd="0" destOrd="0" presId="urn:microsoft.com/office/officeart/2018/2/layout/IconVerticalSolidList"/>
    <dgm:cxn modelId="{5BA08975-68AC-4013-A8B1-C58D11E428AA}" type="presParOf" srcId="{B50A77F2-15FF-4C08-9C29-F49C04B3FA85}" destId="{61BD8ACB-6FBF-4228-939B-E463ACF2D0E1}" srcOrd="1" destOrd="0" presId="urn:microsoft.com/office/officeart/2018/2/layout/IconVerticalSolidList"/>
    <dgm:cxn modelId="{19C0BAA6-ACC4-4BC3-A7EF-C5D574B0DE18}" type="presParOf" srcId="{B50A77F2-15FF-4C08-9C29-F49C04B3FA85}" destId="{E38945D4-3E77-4D96-AFB7-8D9431DEB2B6}" srcOrd="2" destOrd="0" presId="urn:microsoft.com/office/officeart/2018/2/layout/IconVerticalSolidList"/>
    <dgm:cxn modelId="{C1AF359B-D4ED-4D76-9F3C-19A81B2BA85B}" type="presParOf" srcId="{B50A77F2-15FF-4C08-9C29-F49C04B3FA85}" destId="{AA9DD3F4-0FCE-4331-94F4-5A4C950B6326}" srcOrd="3" destOrd="0" presId="urn:microsoft.com/office/officeart/2018/2/layout/IconVerticalSolidList"/>
    <dgm:cxn modelId="{9E97A95A-B04D-4DFB-92CC-AF50017F5B1E}" type="presParOf" srcId="{218419F9-A479-498D-9E87-C0004D61CA11}" destId="{AFBF342D-0FA3-4658-A1A9-E940F6733744}" srcOrd="1" destOrd="0" presId="urn:microsoft.com/office/officeart/2018/2/layout/IconVerticalSolidList"/>
    <dgm:cxn modelId="{A3FB0242-5199-4418-82FD-F53D2F44EA7B}" type="presParOf" srcId="{218419F9-A479-498D-9E87-C0004D61CA11}" destId="{416011E3-BC15-4E8D-A913-59F0DB7B0A12}" srcOrd="2" destOrd="0" presId="urn:microsoft.com/office/officeart/2018/2/layout/IconVerticalSolidList"/>
    <dgm:cxn modelId="{7FE591C6-0501-4D27-88F7-85ABB3D2879D}" type="presParOf" srcId="{416011E3-BC15-4E8D-A913-59F0DB7B0A12}" destId="{8176ED57-09CC-49AA-9B21-53E3AC564F55}" srcOrd="0" destOrd="0" presId="urn:microsoft.com/office/officeart/2018/2/layout/IconVerticalSolidList"/>
    <dgm:cxn modelId="{7F03A6B5-05F2-4B0B-8229-66D520839D10}" type="presParOf" srcId="{416011E3-BC15-4E8D-A913-59F0DB7B0A12}" destId="{306E0A5F-9538-4434-96EB-5510EFE93EEF}" srcOrd="1" destOrd="0" presId="urn:microsoft.com/office/officeart/2018/2/layout/IconVerticalSolidList"/>
    <dgm:cxn modelId="{E7811686-1F7A-4A14-9CEB-859F652FBAEC}" type="presParOf" srcId="{416011E3-BC15-4E8D-A913-59F0DB7B0A12}" destId="{2EEA09E4-4B9C-49A6-85E6-CF2A5DA84A0A}" srcOrd="2" destOrd="0" presId="urn:microsoft.com/office/officeart/2018/2/layout/IconVerticalSolidList"/>
    <dgm:cxn modelId="{2A6D8C3C-1249-47E5-92CB-56DC65E0262B}" type="presParOf" srcId="{416011E3-BC15-4E8D-A913-59F0DB7B0A12}" destId="{6B5196E8-05EF-45E6-BC73-FF3287329ECF}" srcOrd="3" destOrd="0" presId="urn:microsoft.com/office/officeart/2018/2/layout/IconVerticalSolidList"/>
    <dgm:cxn modelId="{2FA3C349-3241-45A5-A1AC-ABCD72DF7D6B}" type="presParOf" srcId="{218419F9-A479-498D-9E87-C0004D61CA11}" destId="{1A342F8B-0D88-4366-AAF2-32BAA4C5367A}" srcOrd="3" destOrd="0" presId="urn:microsoft.com/office/officeart/2018/2/layout/IconVerticalSolidList"/>
    <dgm:cxn modelId="{CE406180-5579-4CE9-8142-20D5B057E28B}" type="presParOf" srcId="{218419F9-A479-498D-9E87-C0004D61CA11}" destId="{8BF732F3-5E51-4E09-97CA-0A88B2645451}" srcOrd="4" destOrd="0" presId="urn:microsoft.com/office/officeart/2018/2/layout/IconVerticalSolidList"/>
    <dgm:cxn modelId="{9D0E404A-0059-4811-94E5-D55B4B00B44B}" type="presParOf" srcId="{8BF732F3-5E51-4E09-97CA-0A88B2645451}" destId="{765FA575-696D-4877-8F22-47F672282B69}" srcOrd="0" destOrd="0" presId="urn:microsoft.com/office/officeart/2018/2/layout/IconVerticalSolidList"/>
    <dgm:cxn modelId="{6D5BF9B5-E463-4443-B369-83A5F4E24810}" type="presParOf" srcId="{8BF732F3-5E51-4E09-97CA-0A88B2645451}" destId="{8AEEA4DA-730C-4832-A4AE-649ABE90470A}" srcOrd="1" destOrd="0" presId="urn:microsoft.com/office/officeart/2018/2/layout/IconVerticalSolidList"/>
    <dgm:cxn modelId="{B2576F9D-D249-476F-90F3-CB454108A0AB}" type="presParOf" srcId="{8BF732F3-5E51-4E09-97CA-0A88B2645451}" destId="{C7691CB2-C2C3-41D4-A379-BF779433B57F}" srcOrd="2" destOrd="0" presId="urn:microsoft.com/office/officeart/2018/2/layout/IconVerticalSolidList"/>
    <dgm:cxn modelId="{0EAFDCE9-5F6F-4976-82D8-D40AB55A895B}" type="presParOf" srcId="{8BF732F3-5E51-4E09-97CA-0A88B2645451}" destId="{D2186B0E-7273-417E-B939-F7808779CA8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3491480-7B7F-4621-B519-5A16F252DF0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9A2FE916-6AAE-43A2-803D-E9F0D685F017}">
      <dgm:prSet/>
      <dgm:spPr/>
      <dgm:t>
        <a:bodyPr/>
        <a:lstStyle/>
        <a:p>
          <a:pPr>
            <a:lnSpc>
              <a:spcPct val="100000"/>
            </a:lnSpc>
          </a:pPr>
          <a:r>
            <a:rPr lang="en-US"/>
            <a:t>Maximum award: $1,500,000</a:t>
          </a:r>
        </a:p>
      </dgm:t>
    </dgm:pt>
    <dgm:pt modelId="{19FB48BF-D816-4F3F-942F-FD9E333D94DD}" type="parTrans" cxnId="{982E7551-3FBC-4485-A370-48099E4B2400}">
      <dgm:prSet/>
      <dgm:spPr/>
      <dgm:t>
        <a:bodyPr/>
        <a:lstStyle/>
        <a:p>
          <a:endParaRPr lang="en-US"/>
        </a:p>
      </dgm:t>
    </dgm:pt>
    <dgm:pt modelId="{265A6753-AC81-4C4A-9DCC-E0267959E5FD}" type="sibTrans" cxnId="{982E7551-3FBC-4485-A370-48099E4B2400}">
      <dgm:prSet/>
      <dgm:spPr/>
      <dgm:t>
        <a:bodyPr/>
        <a:lstStyle/>
        <a:p>
          <a:endParaRPr lang="en-US"/>
        </a:p>
      </dgm:t>
    </dgm:pt>
    <dgm:pt modelId="{D8EBFABE-F081-4A7D-B2F1-13725F401B29}">
      <dgm:prSet/>
      <dgm:spPr/>
      <dgm:t>
        <a:bodyPr/>
        <a:lstStyle/>
        <a:p>
          <a:pPr>
            <a:lnSpc>
              <a:spcPct val="100000"/>
            </a:lnSpc>
          </a:pPr>
          <a:r>
            <a:rPr lang="en-US"/>
            <a:t>Gap Funds: To be used with funding from other sources</a:t>
          </a:r>
        </a:p>
      </dgm:t>
    </dgm:pt>
    <dgm:pt modelId="{3659D18A-B35D-4C9C-885D-986CEE5393AC}" type="parTrans" cxnId="{6836CFF1-FF53-41FD-ADD6-43ACF09B12BF}">
      <dgm:prSet/>
      <dgm:spPr/>
      <dgm:t>
        <a:bodyPr/>
        <a:lstStyle/>
        <a:p>
          <a:endParaRPr lang="en-US"/>
        </a:p>
      </dgm:t>
    </dgm:pt>
    <dgm:pt modelId="{F2FBB5ED-3A0D-45EE-B4B0-CD5535CDC073}" type="sibTrans" cxnId="{6836CFF1-FF53-41FD-ADD6-43ACF09B12BF}">
      <dgm:prSet/>
      <dgm:spPr/>
      <dgm:t>
        <a:bodyPr/>
        <a:lstStyle/>
        <a:p>
          <a:endParaRPr lang="en-US"/>
        </a:p>
      </dgm:t>
    </dgm:pt>
    <dgm:pt modelId="{3B238AF7-5E26-4C51-8C3E-9552443200A7}">
      <dgm:prSet/>
      <dgm:spPr/>
      <dgm:t>
        <a:bodyPr/>
        <a:lstStyle/>
        <a:p>
          <a:pPr>
            <a:lnSpc>
              <a:spcPct val="100000"/>
            </a:lnSpc>
          </a:pPr>
          <a:r>
            <a:rPr lang="en-US"/>
            <a:t>CHDO HOME funds can be in the form of a loan or a grant</a:t>
          </a:r>
        </a:p>
      </dgm:t>
    </dgm:pt>
    <dgm:pt modelId="{F4B2E087-8680-43BA-8160-BB300E0AAE8A}" type="parTrans" cxnId="{91526E61-F88A-4D70-B814-00AED22C10BB}">
      <dgm:prSet/>
      <dgm:spPr/>
      <dgm:t>
        <a:bodyPr/>
        <a:lstStyle/>
        <a:p>
          <a:endParaRPr lang="en-US"/>
        </a:p>
      </dgm:t>
    </dgm:pt>
    <dgm:pt modelId="{2DB6AE20-73ED-4FA1-8B98-E75A21FE06D0}" type="sibTrans" cxnId="{91526E61-F88A-4D70-B814-00AED22C10BB}">
      <dgm:prSet/>
      <dgm:spPr/>
      <dgm:t>
        <a:bodyPr/>
        <a:lstStyle/>
        <a:p>
          <a:endParaRPr lang="en-US"/>
        </a:p>
      </dgm:t>
    </dgm:pt>
    <dgm:pt modelId="{624E2109-F027-415F-9F8A-3BDD7F66093A}">
      <dgm:prSet/>
      <dgm:spPr/>
      <dgm:t>
        <a:bodyPr/>
        <a:lstStyle/>
        <a:p>
          <a:pPr>
            <a:lnSpc>
              <a:spcPct val="100000"/>
            </a:lnSpc>
          </a:pPr>
          <a:r>
            <a:rPr lang="en-US"/>
            <a:t>Grant requests must be submitted on letterhead (submit with application)</a:t>
          </a:r>
        </a:p>
      </dgm:t>
    </dgm:pt>
    <dgm:pt modelId="{81A2E0FA-31DD-4892-8155-99384AF7C01F}" type="parTrans" cxnId="{9F30BBD9-E695-440F-A2B6-2C493CB22CA6}">
      <dgm:prSet/>
      <dgm:spPr/>
      <dgm:t>
        <a:bodyPr/>
        <a:lstStyle/>
        <a:p>
          <a:endParaRPr lang="en-US"/>
        </a:p>
      </dgm:t>
    </dgm:pt>
    <dgm:pt modelId="{2557CA0E-E504-4270-B596-3B61C591095D}" type="sibTrans" cxnId="{9F30BBD9-E695-440F-A2B6-2C493CB22CA6}">
      <dgm:prSet/>
      <dgm:spPr/>
      <dgm:t>
        <a:bodyPr/>
        <a:lstStyle/>
        <a:p>
          <a:endParaRPr lang="en-US"/>
        </a:p>
      </dgm:t>
    </dgm:pt>
    <dgm:pt modelId="{81B3DC6A-C750-46AA-86A8-244FE08B1EF9}">
      <dgm:prSet/>
      <dgm:spPr/>
      <dgm:t>
        <a:bodyPr/>
        <a:lstStyle/>
        <a:p>
          <a:pPr>
            <a:lnSpc>
              <a:spcPct val="100000"/>
            </a:lnSpc>
          </a:pPr>
          <a:r>
            <a:rPr lang="en-US"/>
            <a:t>Minimum loan terms will be 15 years. Waiver request is required for a longer loan term (30 years max.) and must be submitted at the time of application. </a:t>
          </a:r>
        </a:p>
      </dgm:t>
    </dgm:pt>
    <dgm:pt modelId="{F7C92E0B-72B3-449C-B880-0310666F321A}" type="parTrans" cxnId="{4B51DEFE-1947-4C80-A626-95AE910F5049}">
      <dgm:prSet/>
      <dgm:spPr/>
      <dgm:t>
        <a:bodyPr/>
        <a:lstStyle/>
        <a:p>
          <a:endParaRPr lang="en-US"/>
        </a:p>
      </dgm:t>
    </dgm:pt>
    <dgm:pt modelId="{4ECBBA76-7B9B-4B32-B0DB-32BAFAEAADE8}" type="sibTrans" cxnId="{4B51DEFE-1947-4C80-A626-95AE910F5049}">
      <dgm:prSet/>
      <dgm:spPr/>
      <dgm:t>
        <a:bodyPr/>
        <a:lstStyle/>
        <a:p>
          <a:endParaRPr lang="en-US"/>
        </a:p>
      </dgm:t>
    </dgm:pt>
    <dgm:pt modelId="{F2B04CFB-3CF0-4A26-86FB-C1108ADB4051}" type="pres">
      <dgm:prSet presAssocID="{73491480-7B7F-4621-B519-5A16F252DF00}" presName="root" presStyleCnt="0">
        <dgm:presLayoutVars>
          <dgm:dir/>
          <dgm:resizeHandles val="exact"/>
        </dgm:presLayoutVars>
      </dgm:prSet>
      <dgm:spPr/>
    </dgm:pt>
    <dgm:pt modelId="{5C60E813-403A-497C-BD1A-8D282E9774AF}" type="pres">
      <dgm:prSet presAssocID="{9A2FE916-6AAE-43A2-803D-E9F0D685F017}" presName="compNode" presStyleCnt="0"/>
      <dgm:spPr/>
    </dgm:pt>
    <dgm:pt modelId="{CC775309-11C9-42CF-952A-A1EA0660DB53}" type="pres">
      <dgm:prSet presAssocID="{9A2FE916-6AAE-43A2-803D-E9F0D685F017}" presName="bgRect" presStyleLbl="bgShp" presStyleIdx="0" presStyleCnt="4"/>
      <dgm:spPr/>
    </dgm:pt>
    <dgm:pt modelId="{F6344131-891A-46D9-B4DC-219BD64E5996}" type="pres">
      <dgm:prSet presAssocID="{9A2FE916-6AAE-43A2-803D-E9F0D685F017}"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Ribbon"/>
        </a:ext>
      </dgm:extLst>
    </dgm:pt>
    <dgm:pt modelId="{8656F34D-F8CD-4065-8B92-1FD7B13EEAD1}" type="pres">
      <dgm:prSet presAssocID="{9A2FE916-6AAE-43A2-803D-E9F0D685F017}" presName="spaceRect" presStyleCnt="0"/>
      <dgm:spPr/>
    </dgm:pt>
    <dgm:pt modelId="{DDC8D840-F0C5-46A9-8F10-33A48BB40270}" type="pres">
      <dgm:prSet presAssocID="{9A2FE916-6AAE-43A2-803D-E9F0D685F017}" presName="parTx" presStyleLbl="revTx" presStyleIdx="0" presStyleCnt="5">
        <dgm:presLayoutVars>
          <dgm:chMax val="0"/>
          <dgm:chPref val="0"/>
        </dgm:presLayoutVars>
      </dgm:prSet>
      <dgm:spPr/>
    </dgm:pt>
    <dgm:pt modelId="{35CE9308-4C3A-41BB-AE86-815ACF829EF9}" type="pres">
      <dgm:prSet presAssocID="{265A6753-AC81-4C4A-9DCC-E0267959E5FD}" presName="sibTrans" presStyleCnt="0"/>
      <dgm:spPr/>
    </dgm:pt>
    <dgm:pt modelId="{05698101-28F2-43BA-9E2B-E1CAB28FCBCA}" type="pres">
      <dgm:prSet presAssocID="{D8EBFABE-F081-4A7D-B2F1-13725F401B29}" presName="compNode" presStyleCnt="0"/>
      <dgm:spPr/>
    </dgm:pt>
    <dgm:pt modelId="{D3226E12-AC68-4F8D-BFA3-312334FDB60F}" type="pres">
      <dgm:prSet presAssocID="{D8EBFABE-F081-4A7D-B2F1-13725F401B29}" presName="bgRect" presStyleLbl="bgShp" presStyleIdx="1" presStyleCnt="4"/>
      <dgm:spPr/>
    </dgm:pt>
    <dgm:pt modelId="{3D5E8403-C021-4F23-A933-601867FB917D}" type="pres">
      <dgm:prSet presAssocID="{D8EBFABE-F081-4A7D-B2F1-13725F401B29}"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llar"/>
        </a:ext>
      </dgm:extLst>
    </dgm:pt>
    <dgm:pt modelId="{83F98239-8E33-498D-8871-A6C62C577253}" type="pres">
      <dgm:prSet presAssocID="{D8EBFABE-F081-4A7D-B2F1-13725F401B29}" presName="spaceRect" presStyleCnt="0"/>
      <dgm:spPr/>
    </dgm:pt>
    <dgm:pt modelId="{78452C2F-AC6D-4573-AD92-7A1E33B0C016}" type="pres">
      <dgm:prSet presAssocID="{D8EBFABE-F081-4A7D-B2F1-13725F401B29}" presName="parTx" presStyleLbl="revTx" presStyleIdx="1" presStyleCnt="5">
        <dgm:presLayoutVars>
          <dgm:chMax val="0"/>
          <dgm:chPref val="0"/>
        </dgm:presLayoutVars>
      </dgm:prSet>
      <dgm:spPr/>
    </dgm:pt>
    <dgm:pt modelId="{DA8CED2D-F109-43CD-B45C-0C2F2A2CECC4}" type="pres">
      <dgm:prSet presAssocID="{F2FBB5ED-3A0D-45EE-B4B0-CD5535CDC073}" presName="sibTrans" presStyleCnt="0"/>
      <dgm:spPr/>
    </dgm:pt>
    <dgm:pt modelId="{22245420-4DDF-4CF8-B1D7-98706D348F56}" type="pres">
      <dgm:prSet presAssocID="{3B238AF7-5E26-4C51-8C3E-9552443200A7}" presName="compNode" presStyleCnt="0"/>
      <dgm:spPr/>
    </dgm:pt>
    <dgm:pt modelId="{995A2FCB-42FC-4546-AD0F-1834B7B0353D}" type="pres">
      <dgm:prSet presAssocID="{3B238AF7-5E26-4C51-8C3E-9552443200A7}" presName="bgRect" presStyleLbl="bgShp" presStyleIdx="2" presStyleCnt="4"/>
      <dgm:spPr/>
    </dgm:pt>
    <dgm:pt modelId="{0A60B6E1-610C-4FD6-9365-2073B4782254}" type="pres">
      <dgm:prSet presAssocID="{3B238AF7-5E26-4C51-8C3E-9552443200A7}"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Bank"/>
        </a:ext>
      </dgm:extLst>
    </dgm:pt>
    <dgm:pt modelId="{042672ED-7846-43EF-A23D-AA8D803B9081}" type="pres">
      <dgm:prSet presAssocID="{3B238AF7-5E26-4C51-8C3E-9552443200A7}" presName="spaceRect" presStyleCnt="0"/>
      <dgm:spPr/>
    </dgm:pt>
    <dgm:pt modelId="{DD89C226-93F8-4F5A-8F6A-463BF104429D}" type="pres">
      <dgm:prSet presAssocID="{3B238AF7-5E26-4C51-8C3E-9552443200A7}" presName="parTx" presStyleLbl="revTx" presStyleIdx="2" presStyleCnt="5">
        <dgm:presLayoutVars>
          <dgm:chMax val="0"/>
          <dgm:chPref val="0"/>
        </dgm:presLayoutVars>
      </dgm:prSet>
      <dgm:spPr/>
    </dgm:pt>
    <dgm:pt modelId="{B41388E5-2A70-4132-B314-B1B2B684EC32}" type="pres">
      <dgm:prSet presAssocID="{3B238AF7-5E26-4C51-8C3E-9552443200A7}" presName="desTx" presStyleLbl="revTx" presStyleIdx="3" presStyleCnt="5">
        <dgm:presLayoutVars/>
      </dgm:prSet>
      <dgm:spPr/>
    </dgm:pt>
    <dgm:pt modelId="{42595133-8C8E-476C-8A37-BED85C2BB126}" type="pres">
      <dgm:prSet presAssocID="{2DB6AE20-73ED-4FA1-8B98-E75A21FE06D0}" presName="sibTrans" presStyleCnt="0"/>
      <dgm:spPr/>
    </dgm:pt>
    <dgm:pt modelId="{C5249FE5-C4AB-46AF-BB3E-10CDF090C93B}" type="pres">
      <dgm:prSet presAssocID="{81B3DC6A-C750-46AA-86A8-244FE08B1EF9}" presName="compNode" presStyleCnt="0"/>
      <dgm:spPr/>
    </dgm:pt>
    <dgm:pt modelId="{AB035BC7-8BC3-4215-B450-DD188522E005}" type="pres">
      <dgm:prSet presAssocID="{81B3DC6A-C750-46AA-86A8-244FE08B1EF9}" presName="bgRect" presStyleLbl="bgShp" presStyleIdx="3" presStyleCnt="4"/>
      <dgm:spPr/>
    </dgm:pt>
    <dgm:pt modelId="{8191836C-A282-4B39-8E86-F62CDB1C4C9B}" type="pres">
      <dgm:prSet presAssocID="{81B3DC6A-C750-46AA-86A8-244FE08B1EF9}"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oney"/>
        </a:ext>
      </dgm:extLst>
    </dgm:pt>
    <dgm:pt modelId="{BD3A4429-9B60-4751-95FC-A29C034A5F79}" type="pres">
      <dgm:prSet presAssocID="{81B3DC6A-C750-46AA-86A8-244FE08B1EF9}" presName="spaceRect" presStyleCnt="0"/>
      <dgm:spPr/>
    </dgm:pt>
    <dgm:pt modelId="{41B93E74-DEF2-44FE-8C43-3AA5A2C2725B}" type="pres">
      <dgm:prSet presAssocID="{81B3DC6A-C750-46AA-86A8-244FE08B1EF9}" presName="parTx" presStyleLbl="revTx" presStyleIdx="4" presStyleCnt="5">
        <dgm:presLayoutVars>
          <dgm:chMax val="0"/>
          <dgm:chPref val="0"/>
        </dgm:presLayoutVars>
      </dgm:prSet>
      <dgm:spPr/>
    </dgm:pt>
  </dgm:ptLst>
  <dgm:cxnLst>
    <dgm:cxn modelId="{A4D75A1B-5CC2-4FF1-BC67-0E36C76352CB}" type="presOf" srcId="{624E2109-F027-415F-9F8A-3BDD7F66093A}" destId="{B41388E5-2A70-4132-B314-B1B2B684EC32}" srcOrd="0" destOrd="0" presId="urn:microsoft.com/office/officeart/2018/2/layout/IconVerticalSolidList"/>
    <dgm:cxn modelId="{91D8B229-218D-4B43-8618-152A9F6042D4}" type="presOf" srcId="{81B3DC6A-C750-46AA-86A8-244FE08B1EF9}" destId="{41B93E74-DEF2-44FE-8C43-3AA5A2C2725B}" srcOrd="0" destOrd="0" presId="urn:microsoft.com/office/officeart/2018/2/layout/IconVerticalSolidList"/>
    <dgm:cxn modelId="{BC1F325E-B8FD-48AC-8C14-9933E385EC4E}" type="presOf" srcId="{D8EBFABE-F081-4A7D-B2F1-13725F401B29}" destId="{78452C2F-AC6D-4573-AD92-7A1E33B0C016}" srcOrd="0" destOrd="0" presId="urn:microsoft.com/office/officeart/2018/2/layout/IconVerticalSolidList"/>
    <dgm:cxn modelId="{91526E61-F88A-4D70-B814-00AED22C10BB}" srcId="{73491480-7B7F-4621-B519-5A16F252DF00}" destId="{3B238AF7-5E26-4C51-8C3E-9552443200A7}" srcOrd="2" destOrd="0" parTransId="{F4B2E087-8680-43BA-8160-BB300E0AAE8A}" sibTransId="{2DB6AE20-73ED-4FA1-8B98-E75A21FE06D0}"/>
    <dgm:cxn modelId="{982E7551-3FBC-4485-A370-48099E4B2400}" srcId="{73491480-7B7F-4621-B519-5A16F252DF00}" destId="{9A2FE916-6AAE-43A2-803D-E9F0D685F017}" srcOrd="0" destOrd="0" parTransId="{19FB48BF-D816-4F3F-942F-FD9E333D94DD}" sibTransId="{265A6753-AC81-4C4A-9DCC-E0267959E5FD}"/>
    <dgm:cxn modelId="{99D1B758-F622-4454-B79D-348A3665216F}" type="presOf" srcId="{3B238AF7-5E26-4C51-8C3E-9552443200A7}" destId="{DD89C226-93F8-4F5A-8F6A-463BF104429D}" srcOrd="0" destOrd="0" presId="urn:microsoft.com/office/officeart/2018/2/layout/IconVerticalSolidList"/>
    <dgm:cxn modelId="{9F30BBD9-E695-440F-A2B6-2C493CB22CA6}" srcId="{3B238AF7-5E26-4C51-8C3E-9552443200A7}" destId="{624E2109-F027-415F-9F8A-3BDD7F66093A}" srcOrd="0" destOrd="0" parTransId="{81A2E0FA-31DD-4892-8155-99384AF7C01F}" sibTransId="{2557CA0E-E504-4270-B596-3B61C591095D}"/>
    <dgm:cxn modelId="{A33380E1-D672-4AEA-A503-96359D3B742A}" type="presOf" srcId="{9A2FE916-6AAE-43A2-803D-E9F0D685F017}" destId="{DDC8D840-F0C5-46A9-8F10-33A48BB40270}" srcOrd="0" destOrd="0" presId="urn:microsoft.com/office/officeart/2018/2/layout/IconVerticalSolidList"/>
    <dgm:cxn modelId="{0D2A71EB-74AD-47EB-B0AD-2C173F10721B}" type="presOf" srcId="{73491480-7B7F-4621-B519-5A16F252DF00}" destId="{F2B04CFB-3CF0-4A26-86FB-C1108ADB4051}" srcOrd="0" destOrd="0" presId="urn:microsoft.com/office/officeart/2018/2/layout/IconVerticalSolidList"/>
    <dgm:cxn modelId="{6836CFF1-FF53-41FD-ADD6-43ACF09B12BF}" srcId="{73491480-7B7F-4621-B519-5A16F252DF00}" destId="{D8EBFABE-F081-4A7D-B2F1-13725F401B29}" srcOrd="1" destOrd="0" parTransId="{3659D18A-B35D-4C9C-885D-986CEE5393AC}" sibTransId="{F2FBB5ED-3A0D-45EE-B4B0-CD5535CDC073}"/>
    <dgm:cxn modelId="{4B51DEFE-1947-4C80-A626-95AE910F5049}" srcId="{73491480-7B7F-4621-B519-5A16F252DF00}" destId="{81B3DC6A-C750-46AA-86A8-244FE08B1EF9}" srcOrd="3" destOrd="0" parTransId="{F7C92E0B-72B3-449C-B880-0310666F321A}" sibTransId="{4ECBBA76-7B9B-4B32-B0DB-32BAFAEAADE8}"/>
    <dgm:cxn modelId="{094D2FDF-0A52-4CCB-9A94-6335FC471298}" type="presParOf" srcId="{F2B04CFB-3CF0-4A26-86FB-C1108ADB4051}" destId="{5C60E813-403A-497C-BD1A-8D282E9774AF}" srcOrd="0" destOrd="0" presId="urn:microsoft.com/office/officeart/2018/2/layout/IconVerticalSolidList"/>
    <dgm:cxn modelId="{165DACFE-C4EE-4F69-A5F1-571FD55BF11E}" type="presParOf" srcId="{5C60E813-403A-497C-BD1A-8D282E9774AF}" destId="{CC775309-11C9-42CF-952A-A1EA0660DB53}" srcOrd="0" destOrd="0" presId="urn:microsoft.com/office/officeart/2018/2/layout/IconVerticalSolidList"/>
    <dgm:cxn modelId="{5FE41593-5F4B-41DA-815A-E71F8624303A}" type="presParOf" srcId="{5C60E813-403A-497C-BD1A-8D282E9774AF}" destId="{F6344131-891A-46D9-B4DC-219BD64E5996}" srcOrd="1" destOrd="0" presId="urn:microsoft.com/office/officeart/2018/2/layout/IconVerticalSolidList"/>
    <dgm:cxn modelId="{D74F44EB-01A5-4F1A-A254-17F8AB3B5310}" type="presParOf" srcId="{5C60E813-403A-497C-BD1A-8D282E9774AF}" destId="{8656F34D-F8CD-4065-8B92-1FD7B13EEAD1}" srcOrd="2" destOrd="0" presId="urn:microsoft.com/office/officeart/2018/2/layout/IconVerticalSolidList"/>
    <dgm:cxn modelId="{8B7E42D5-4433-4FC1-864E-F35BE075220C}" type="presParOf" srcId="{5C60E813-403A-497C-BD1A-8D282E9774AF}" destId="{DDC8D840-F0C5-46A9-8F10-33A48BB40270}" srcOrd="3" destOrd="0" presId="urn:microsoft.com/office/officeart/2018/2/layout/IconVerticalSolidList"/>
    <dgm:cxn modelId="{6DED5BAD-C1F6-4DCA-A48D-16A3FA5EE4C1}" type="presParOf" srcId="{F2B04CFB-3CF0-4A26-86FB-C1108ADB4051}" destId="{35CE9308-4C3A-41BB-AE86-815ACF829EF9}" srcOrd="1" destOrd="0" presId="urn:microsoft.com/office/officeart/2018/2/layout/IconVerticalSolidList"/>
    <dgm:cxn modelId="{4ED32C4D-7888-4A47-B629-4860B3DB18DC}" type="presParOf" srcId="{F2B04CFB-3CF0-4A26-86FB-C1108ADB4051}" destId="{05698101-28F2-43BA-9E2B-E1CAB28FCBCA}" srcOrd="2" destOrd="0" presId="urn:microsoft.com/office/officeart/2018/2/layout/IconVerticalSolidList"/>
    <dgm:cxn modelId="{ED85C435-D288-4302-B282-2F5E5E505ADB}" type="presParOf" srcId="{05698101-28F2-43BA-9E2B-E1CAB28FCBCA}" destId="{D3226E12-AC68-4F8D-BFA3-312334FDB60F}" srcOrd="0" destOrd="0" presId="urn:microsoft.com/office/officeart/2018/2/layout/IconVerticalSolidList"/>
    <dgm:cxn modelId="{8B842014-3356-4509-8822-DBDA2A084E43}" type="presParOf" srcId="{05698101-28F2-43BA-9E2B-E1CAB28FCBCA}" destId="{3D5E8403-C021-4F23-A933-601867FB917D}" srcOrd="1" destOrd="0" presId="urn:microsoft.com/office/officeart/2018/2/layout/IconVerticalSolidList"/>
    <dgm:cxn modelId="{C87D2151-D184-4440-A4D5-48B39801E204}" type="presParOf" srcId="{05698101-28F2-43BA-9E2B-E1CAB28FCBCA}" destId="{83F98239-8E33-498D-8871-A6C62C577253}" srcOrd="2" destOrd="0" presId="urn:microsoft.com/office/officeart/2018/2/layout/IconVerticalSolidList"/>
    <dgm:cxn modelId="{4895CDC3-C8D0-4C78-ABE2-1AB854F57D3C}" type="presParOf" srcId="{05698101-28F2-43BA-9E2B-E1CAB28FCBCA}" destId="{78452C2F-AC6D-4573-AD92-7A1E33B0C016}" srcOrd="3" destOrd="0" presId="urn:microsoft.com/office/officeart/2018/2/layout/IconVerticalSolidList"/>
    <dgm:cxn modelId="{48983014-3558-45A2-9340-7FEDDE9862DD}" type="presParOf" srcId="{F2B04CFB-3CF0-4A26-86FB-C1108ADB4051}" destId="{DA8CED2D-F109-43CD-B45C-0C2F2A2CECC4}" srcOrd="3" destOrd="0" presId="urn:microsoft.com/office/officeart/2018/2/layout/IconVerticalSolidList"/>
    <dgm:cxn modelId="{1A6D488C-179D-40BC-9789-221C225D5114}" type="presParOf" srcId="{F2B04CFB-3CF0-4A26-86FB-C1108ADB4051}" destId="{22245420-4DDF-4CF8-B1D7-98706D348F56}" srcOrd="4" destOrd="0" presId="urn:microsoft.com/office/officeart/2018/2/layout/IconVerticalSolidList"/>
    <dgm:cxn modelId="{0A9FCD35-A0DC-4133-B198-5B94FEF75107}" type="presParOf" srcId="{22245420-4DDF-4CF8-B1D7-98706D348F56}" destId="{995A2FCB-42FC-4546-AD0F-1834B7B0353D}" srcOrd="0" destOrd="0" presId="urn:microsoft.com/office/officeart/2018/2/layout/IconVerticalSolidList"/>
    <dgm:cxn modelId="{E73FF85C-2E99-4393-8D9A-0D17A1EF4585}" type="presParOf" srcId="{22245420-4DDF-4CF8-B1D7-98706D348F56}" destId="{0A60B6E1-610C-4FD6-9365-2073B4782254}" srcOrd="1" destOrd="0" presId="urn:microsoft.com/office/officeart/2018/2/layout/IconVerticalSolidList"/>
    <dgm:cxn modelId="{1D4779F8-F1C0-4264-A0A6-9FBAD678EA21}" type="presParOf" srcId="{22245420-4DDF-4CF8-B1D7-98706D348F56}" destId="{042672ED-7846-43EF-A23D-AA8D803B9081}" srcOrd="2" destOrd="0" presId="urn:microsoft.com/office/officeart/2018/2/layout/IconVerticalSolidList"/>
    <dgm:cxn modelId="{927F5ABB-70B7-4601-A8DA-3BBBB3C14DE2}" type="presParOf" srcId="{22245420-4DDF-4CF8-B1D7-98706D348F56}" destId="{DD89C226-93F8-4F5A-8F6A-463BF104429D}" srcOrd="3" destOrd="0" presId="urn:microsoft.com/office/officeart/2018/2/layout/IconVerticalSolidList"/>
    <dgm:cxn modelId="{07906C92-BECD-4ED6-B688-611DA9135E98}" type="presParOf" srcId="{22245420-4DDF-4CF8-B1D7-98706D348F56}" destId="{B41388E5-2A70-4132-B314-B1B2B684EC32}" srcOrd="4" destOrd="0" presId="urn:microsoft.com/office/officeart/2018/2/layout/IconVerticalSolidList"/>
    <dgm:cxn modelId="{8C11CAA0-91F1-4EC1-90F2-EF4234915EBE}" type="presParOf" srcId="{F2B04CFB-3CF0-4A26-86FB-C1108ADB4051}" destId="{42595133-8C8E-476C-8A37-BED85C2BB126}" srcOrd="5" destOrd="0" presId="urn:microsoft.com/office/officeart/2018/2/layout/IconVerticalSolidList"/>
    <dgm:cxn modelId="{0667EBF3-76C0-47D6-8ED0-E775EC28F631}" type="presParOf" srcId="{F2B04CFB-3CF0-4A26-86FB-C1108ADB4051}" destId="{C5249FE5-C4AB-46AF-BB3E-10CDF090C93B}" srcOrd="6" destOrd="0" presId="urn:microsoft.com/office/officeart/2018/2/layout/IconVerticalSolidList"/>
    <dgm:cxn modelId="{E35D4077-3478-49F9-BB6B-A7EB127DA457}" type="presParOf" srcId="{C5249FE5-C4AB-46AF-BB3E-10CDF090C93B}" destId="{AB035BC7-8BC3-4215-B450-DD188522E005}" srcOrd="0" destOrd="0" presId="urn:microsoft.com/office/officeart/2018/2/layout/IconVerticalSolidList"/>
    <dgm:cxn modelId="{B2F34550-A308-4DD9-A1D3-B557D86D59C9}" type="presParOf" srcId="{C5249FE5-C4AB-46AF-BB3E-10CDF090C93B}" destId="{8191836C-A282-4B39-8E86-F62CDB1C4C9B}" srcOrd="1" destOrd="0" presId="urn:microsoft.com/office/officeart/2018/2/layout/IconVerticalSolidList"/>
    <dgm:cxn modelId="{F20B57B3-F5EF-456D-82FB-6A234437F643}" type="presParOf" srcId="{C5249FE5-C4AB-46AF-BB3E-10CDF090C93B}" destId="{BD3A4429-9B60-4751-95FC-A29C034A5F79}" srcOrd="2" destOrd="0" presId="urn:microsoft.com/office/officeart/2018/2/layout/IconVerticalSolidList"/>
    <dgm:cxn modelId="{FFE28B84-D01B-49D0-92B5-5F4CC9D79E3B}" type="presParOf" srcId="{C5249FE5-C4AB-46AF-BB3E-10CDF090C93B}" destId="{41B93E74-DEF2-44FE-8C43-3AA5A2C2725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E8AE4AD-272B-426C-A649-3CA6182AD4E8}" type="doc">
      <dgm:prSet loTypeId="urn:microsoft.com/office/officeart/2018/2/layout/IconVerticalSolidList" loCatId="icon" qsTypeId="urn:microsoft.com/office/officeart/2005/8/quickstyle/simple4" qsCatId="simple" csTypeId="urn:microsoft.com/office/officeart/2005/8/colors/accent1_2" csCatId="accent1" phldr="1"/>
      <dgm:spPr/>
      <dgm:t>
        <a:bodyPr/>
        <a:lstStyle/>
        <a:p>
          <a:endParaRPr lang="en-US"/>
        </a:p>
      </dgm:t>
    </dgm:pt>
    <dgm:pt modelId="{E07DDB64-43A5-41A8-930F-5F7990501EDC}">
      <dgm:prSet custT="1"/>
      <dgm:spPr/>
      <dgm:t>
        <a:bodyPr/>
        <a:lstStyle/>
        <a:p>
          <a:pPr>
            <a:lnSpc>
              <a:spcPct val="100000"/>
            </a:lnSpc>
          </a:pPr>
          <a:r>
            <a:rPr lang="en-US" sz="2800" dirty="0"/>
            <a:t>Rental: Construction, acquisition (cannot be a standalone activity), and or rehabilitation of rental housing development</a:t>
          </a:r>
          <a:endParaRPr lang="en-US" sz="2800" dirty="0">
            <a:latin typeface="Arial" panose="020B0604020202020204" pitchFamily="34" charset="0"/>
            <a:cs typeface="Arial" panose="020B0604020202020204" pitchFamily="34" charset="0"/>
          </a:endParaRPr>
        </a:p>
      </dgm:t>
    </dgm:pt>
    <dgm:pt modelId="{C100A725-B122-4B29-AB90-12E3C44C1B2D}" type="parTrans" cxnId="{3C2A46AC-C38E-41AD-9CCE-CCF48513F7FB}">
      <dgm:prSet/>
      <dgm:spPr/>
      <dgm:t>
        <a:bodyPr/>
        <a:lstStyle/>
        <a:p>
          <a:endParaRPr lang="en-US" sz="2800"/>
        </a:p>
      </dgm:t>
    </dgm:pt>
    <dgm:pt modelId="{5C6C182E-1F89-4D7E-82C1-F4C884E7348D}" type="sibTrans" cxnId="{3C2A46AC-C38E-41AD-9CCE-CCF48513F7FB}">
      <dgm:prSet/>
      <dgm:spPr/>
      <dgm:t>
        <a:bodyPr/>
        <a:lstStyle/>
        <a:p>
          <a:endParaRPr lang="en-US" sz="2800"/>
        </a:p>
      </dgm:t>
    </dgm:pt>
    <dgm:pt modelId="{6982F53A-963C-4781-ACC3-90F596AA37F6}">
      <dgm:prSet custT="1"/>
      <dgm:spPr/>
      <dgm:t>
        <a:bodyPr/>
        <a:lstStyle/>
        <a:p>
          <a:pPr>
            <a:lnSpc>
              <a:spcPct val="100000"/>
            </a:lnSpc>
          </a:pPr>
          <a:r>
            <a:rPr lang="en-US" sz="2800" dirty="0"/>
            <a:t>Homeownership: Construction of single-family housing or acquisition and construction of single-family housing</a:t>
          </a:r>
          <a:endParaRPr lang="en-US" sz="2800" dirty="0">
            <a:latin typeface="Arial" panose="020B0604020202020204" pitchFamily="34" charset="0"/>
            <a:cs typeface="Arial" panose="020B0604020202020204" pitchFamily="34" charset="0"/>
          </a:endParaRPr>
        </a:p>
      </dgm:t>
    </dgm:pt>
    <dgm:pt modelId="{30EE01FD-9FDB-4EE9-9E18-95B7407E919E}" type="parTrans" cxnId="{6B45DDE1-7761-4E89-996F-7FAD9BD246D5}">
      <dgm:prSet/>
      <dgm:spPr/>
      <dgm:t>
        <a:bodyPr/>
        <a:lstStyle/>
        <a:p>
          <a:endParaRPr lang="en-US" sz="2800"/>
        </a:p>
      </dgm:t>
    </dgm:pt>
    <dgm:pt modelId="{B0025950-954E-48EF-AEEB-982E91B04C38}" type="sibTrans" cxnId="{6B45DDE1-7761-4E89-996F-7FAD9BD246D5}">
      <dgm:prSet/>
      <dgm:spPr/>
      <dgm:t>
        <a:bodyPr/>
        <a:lstStyle/>
        <a:p>
          <a:endParaRPr lang="en-US" sz="2800"/>
        </a:p>
      </dgm:t>
    </dgm:pt>
    <dgm:pt modelId="{8F5D8842-4BE7-4EEA-83BC-B3A701AC0446}" type="pres">
      <dgm:prSet presAssocID="{DE8AE4AD-272B-426C-A649-3CA6182AD4E8}" presName="root" presStyleCnt="0">
        <dgm:presLayoutVars>
          <dgm:dir/>
          <dgm:resizeHandles val="exact"/>
        </dgm:presLayoutVars>
      </dgm:prSet>
      <dgm:spPr/>
    </dgm:pt>
    <dgm:pt modelId="{A15A5CAE-DDE3-45D6-9398-4937172FBBD7}" type="pres">
      <dgm:prSet presAssocID="{E07DDB64-43A5-41A8-930F-5F7990501EDC}" presName="compNode" presStyleCnt="0"/>
      <dgm:spPr/>
    </dgm:pt>
    <dgm:pt modelId="{73CE07A8-830D-4D01-B5DB-FC5304717583}" type="pres">
      <dgm:prSet presAssocID="{E07DDB64-43A5-41A8-930F-5F7990501EDC}" presName="bgRect" presStyleLbl="bgShp" presStyleIdx="0" presStyleCnt="2"/>
      <dgm:spPr/>
    </dgm:pt>
    <dgm:pt modelId="{E256B674-C5C0-4D9F-970E-1A6ABA886EE7}" type="pres">
      <dgm:prSet presAssocID="{E07DDB64-43A5-41A8-930F-5F7990501EDC}"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City"/>
        </a:ext>
      </dgm:extLst>
    </dgm:pt>
    <dgm:pt modelId="{4893D629-94D3-4E18-82FE-5AADAD0C5872}" type="pres">
      <dgm:prSet presAssocID="{E07DDB64-43A5-41A8-930F-5F7990501EDC}" presName="spaceRect" presStyleCnt="0"/>
      <dgm:spPr/>
    </dgm:pt>
    <dgm:pt modelId="{F68B988D-6BC4-4A0D-B64F-E60C165DB252}" type="pres">
      <dgm:prSet presAssocID="{E07DDB64-43A5-41A8-930F-5F7990501EDC}" presName="parTx" presStyleLbl="revTx" presStyleIdx="0" presStyleCnt="2">
        <dgm:presLayoutVars>
          <dgm:chMax val="0"/>
          <dgm:chPref val="0"/>
        </dgm:presLayoutVars>
      </dgm:prSet>
      <dgm:spPr/>
    </dgm:pt>
    <dgm:pt modelId="{AB060AAB-35A0-46E8-8243-5E8DB89EA59B}" type="pres">
      <dgm:prSet presAssocID="{5C6C182E-1F89-4D7E-82C1-F4C884E7348D}" presName="sibTrans" presStyleCnt="0"/>
      <dgm:spPr/>
    </dgm:pt>
    <dgm:pt modelId="{3FF28C93-6B0C-4563-B69D-4694BD1D3D9E}" type="pres">
      <dgm:prSet presAssocID="{6982F53A-963C-4781-ACC3-90F596AA37F6}" presName="compNode" presStyleCnt="0"/>
      <dgm:spPr/>
    </dgm:pt>
    <dgm:pt modelId="{F444E159-7416-4373-BAA9-83CB06E58C72}" type="pres">
      <dgm:prSet presAssocID="{6982F53A-963C-4781-ACC3-90F596AA37F6}" presName="bgRect" presStyleLbl="bgShp" presStyleIdx="1" presStyleCnt="2" custLinFactNeighborY="3298"/>
      <dgm:spPr/>
    </dgm:pt>
    <dgm:pt modelId="{0E28465C-68BB-408B-91D0-2E26792A7338}" type="pres">
      <dgm:prSet presAssocID="{6982F53A-963C-4781-ACC3-90F596AA37F6}"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uburban scene"/>
        </a:ext>
      </dgm:extLst>
    </dgm:pt>
    <dgm:pt modelId="{C7685C92-239A-4A07-8D2F-162650596C33}" type="pres">
      <dgm:prSet presAssocID="{6982F53A-963C-4781-ACC3-90F596AA37F6}" presName="spaceRect" presStyleCnt="0"/>
      <dgm:spPr/>
    </dgm:pt>
    <dgm:pt modelId="{5449C8E4-4F69-4511-9DE9-97EFF6C4B46D}" type="pres">
      <dgm:prSet presAssocID="{6982F53A-963C-4781-ACC3-90F596AA37F6}" presName="parTx" presStyleLbl="revTx" presStyleIdx="1" presStyleCnt="2">
        <dgm:presLayoutVars>
          <dgm:chMax val="0"/>
          <dgm:chPref val="0"/>
        </dgm:presLayoutVars>
      </dgm:prSet>
      <dgm:spPr/>
    </dgm:pt>
  </dgm:ptLst>
  <dgm:cxnLst>
    <dgm:cxn modelId="{8052360A-134B-45CC-90F2-F2C7A9B3B60D}" type="presOf" srcId="{6982F53A-963C-4781-ACC3-90F596AA37F6}" destId="{5449C8E4-4F69-4511-9DE9-97EFF6C4B46D}" srcOrd="0" destOrd="0" presId="urn:microsoft.com/office/officeart/2018/2/layout/IconVerticalSolidList"/>
    <dgm:cxn modelId="{9FC52C25-3367-4C31-A2B5-5162CAF5D23D}" type="presOf" srcId="{DE8AE4AD-272B-426C-A649-3CA6182AD4E8}" destId="{8F5D8842-4BE7-4EEA-83BC-B3A701AC0446}" srcOrd="0" destOrd="0" presId="urn:microsoft.com/office/officeart/2018/2/layout/IconVerticalSolidList"/>
    <dgm:cxn modelId="{AAA29390-39FB-4069-9D92-9398E938F20F}" type="presOf" srcId="{E07DDB64-43A5-41A8-930F-5F7990501EDC}" destId="{F68B988D-6BC4-4A0D-B64F-E60C165DB252}" srcOrd="0" destOrd="0" presId="urn:microsoft.com/office/officeart/2018/2/layout/IconVerticalSolidList"/>
    <dgm:cxn modelId="{3C2A46AC-C38E-41AD-9CCE-CCF48513F7FB}" srcId="{DE8AE4AD-272B-426C-A649-3CA6182AD4E8}" destId="{E07DDB64-43A5-41A8-930F-5F7990501EDC}" srcOrd="0" destOrd="0" parTransId="{C100A725-B122-4B29-AB90-12E3C44C1B2D}" sibTransId="{5C6C182E-1F89-4D7E-82C1-F4C884E7348D}"/>
    <dgm:cxn modelId="{6B45DDE1-7761-4E89-996F-7FAD9BD246D5}" srcId="{DE8AE4AD-272B-426C-A649-3CA6182AD4E8}" destId="{6982F53A-963C-4781-ACC3-90F596AA37F6}" srcOrd="1" destOrd="0" parTransId="{30EE01FD-9FDB-4EE9-9E18-95B7407E919E}" sibTransId="{B0025950-954E-48EF-AEEB-982E91B04C38}"/>
    <dgm:cxn modelId="{4B3BC58B-696D-456F-BE56-2040F300C46C}" type="presParOf" srcId="{8F5D8842-4BE7-4EEA-83BC-B3A701AC0446}" destId="{A15A5CAE-DDE3-45D6-9398-4937172FBBD7}" srcOrd="0" destOrd="0" presId="urn:microsoft.com/office/officeart/2018/2/layout/IconVerticalSolidList"/>
    <dgm:cxn modelId="{78684643-8006-426D-8CBD-258AB80B8B2E}" type="presParOf" srcId="{A15A5CAE-DDE3-45D6-9398-4937172FBBD7}" destId="{73CE07A8-830D-4D01-B5DB-FC5304717583}" srcOrd="0" destOrd="0" presId="urn:microsoft.com/office/officeart/2018/2/layout/IconVerticalSolidList"/>
    <dgm:cxn modelId="{BD280AD7-98BE-4AE2-9C45-01BACC4B5B79}" type="presParOf" srcId="{A15A5CAE-DDE3-45D6-9398-4937172FBBD7}" destId="{E256B674-C5C0-4D9F-970E-1A6ABA886EE7}" srcOrd="1" destOrd="0" presId="urn:microsoft.com/office/officeart/2018/2/layout/IconVerticalSolidList"/>
    <dgm:cxn modelId="{D5C41162-4B5A-43A4-A6A5-A68E60D1517F}" type="presParOf" srcId="{A15A5CAE-DDE3-45D6-9398-4937172FBBD7}" destId="{4893D629-94D3-4E18-82FE-5AADAD0C5872}" srcOrd="2" destOrd="0" presId="urn:microsoft.com/office/officeart/2018/2/layout/IconVerticalSolidList"/>
    <dgm:cxn modelId="{A1DF9554-54ED-42C4-9A95-29E3B4044078}" type="presParOf" srcId="{A15A5CAE-DDE3-45D6-9398-4937172FBBD7}" destId="{F68B988D-6BC4-4A0D-B64F-E60C165DB252}" srcOrd="3" destOrd="0" presId="urn:microsoft.com/office/officeart/2018/2/layout/IconVerticalSolidList"/>
    <dgm:cxn modelId="{2E76A3A6-5205-4419-895E-EC9FABD8A67C}" type="presParOf" srcId="{8F5D8842-4BE7-4EEA-83BC-B3A701AC0446}" destId="{AB060AAB-35A0-46E8-8243-5E8DB89EA59B}" srcOrd="1" destOrd="0" presId="urn:microsoft.com/office/officeart/2018/2/layout/IconVerticalSolidList"/>
    <dgm:cxn modelId="{D0B71011-F016-4090-9381-EAD4B13948D7}" type="presParOf" srcId="{8F5D8842-4BE7-4EEA-83BC-B3A701AC0446}" destId="{3FF28C93-6B0C-4563-B69D-4694BD1D3D9E}" srcOrd="2" destOrd="0" presId="urn:microsoft.com/office/officeart/2018/2/layout/IconVerticalSolidList"/>
    <dgm:cxn modelId="{7FDE6C60-BD68-451C-B3F9-CF5AEEA04827}" type="presParOf" srcId="{3FF28C93-6B0C-4563-B69D-4694BD1D3D9E}" destId="{F444E159-7416-4373-BAA9-83CB06E58C72}" srcOrd="0" destOrd="0" presId="urn:microsoft.com/office/officeart/2018/2/layout/IconVerticalSolidList"/>
    <dgm:cxn modelId="{8B6ECDC3-9A3A-46F9-B70B-8DD78B5DE9FF}" type="presParOf" srcId="{3FF28C93-6B0C-4563-B69D-4694BD1D3D9E}" destId="{0E28465C-68BB-408B-91D0-2E26792A7338}" srcOrd="1" destOrd="0" presId="urn:microsoft.com/office/officeart/2018/2/layout/IconVerticalSolidList"/>
    <dgm:cxn modelId="{001103A0-39DC-4C95-A96A-1415C7589F7B}" type="presParOf" srcId="{3FF28C93-6B0C-4563-B69D-4694BD1D3D9E}" destId="{C7685C92-239A-4A07-8D2F-162650596C33}" srcOrd="2" destOrd="0" presId="urn:microsoft.com/office/officeart/2018/2/layout/IconVerticalSolidList"/>
    <dgm:cxn modelId="{785804ED-6431-4D20-98C8-0DB7740B403A}" type="presParOf" srcId="{3FF28C93-6B0C-4563-B69D-4694BD1D3D9E}" destId="{5449C8E4-4F69-4511-9DE9-97EFF6C4B46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B8CA850-3EC0-4512-A09B-4E4094901E8F}"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DC2C4401-EA5B-4D8B-B5F7-A8E7495C01AD}">
      <dgm:prSet/>
      <dgm:spPr/>
      <dgm:t>
        <a:bodyPr/>
        <a:lstStyle/>
        <a:p>
          <a:pPr>
            <a:lnSpc>
              <a:spcPct val="100000"/>
            </a:lnSpc>
          </a:pPr>
          <a:r>
            <a:rPr lang="en-US"/>
            <a:t>Multifamily apartments or single-family housing units for permanent rental housing</a:t>
          </a:r>
        </a:p>
      </dgm:t>
    </dgm:pt>
    <dgm:pt modelId="{3D64C376-CF23-4454-B214-9A3B438501C4}" type="parTrans" cxnId="{034B2FE3-BFFA-4F75-BAF6-906A0FC06BF4}">
      <dgm:prSet/>
      <dgm:spPr/>
      <dgm:t>
        <a:bodyPr/>
        <a:lstStyle/>
        <a:p>
          <a:endParaRPr lang="en-US"/>
        </a:p>
      </dgm:t>
    </dgm:pt>
    <dgm:pt modelId="{D187DBBC-F656-4B80-B505-52518463A8B7}" type="sibTrans" cxnId="{034B2FE3-BFFA-4F75-BAF6-906A0FC06BF4}">
      <dgm:prSet/>
      <dgm:spPr/>
      <dgm:t>
        <a:bodyPr/>
        <a:lstStyle/>
        <a:p>
          <a:endParaRPr lang="en-US"/>
        </a:p>
      </dgm:t>
    </dgm:pt>
    <dgm:pt modelId="{5BE25259-4EF9-49D6-8E57-FD2065E4DF57}">
      <dgm:prSet/>
      <dgm:spPr/>
      <dgm:t>
        <a:bodyPr/>
        <a:lstStyle/>
        <a:p>
          <a:pPr>
            <a:lnSpc>
              <a:spcPct val="100000"/>
            </a:lnSpc>
          </a:pPr>
          <a:r>
            <a:rPr lang="en-US"/>
            <a:t>New Construction </a:t>
          </a:r>
        </a:p>
      </dgm:t>
    </dgm:pt>
    <dgm:pt modelId="{3DE91317-F74A-4E6A-8BBF-66F574BB7F5E}" type="parTrans" cxnId="{2CA51F3F-2A0C-4969-8144-3455B4D5D783}">
      <dgm:prSet/>
      <dgm:spPr/>
      <dgm:t>
        <a:bodyPr/>
        <a:lstStyle/>
        <a:p>
          <a:endParaRPr lang="en-US"/>
        </a:p>
      </dgm:t>
    </dgm:pt>
    <dgm:pt modelId="{940A37C2-B686-4F5E-8157-D5BEB28CE030}" type="sibTrans" cxnId="{2CA51F3F-2A0C-4969-8144-3455B4D5D783}">
      <dgm:prSet/>
      <dgm:spPr/>
      <dgm:t>
        <a:bodyPr/>
        <a:lstStyle/>
        <a:p>
          <a:endParaRPr lang="en-US"/>
        </a:p>
      </dgm:t>
    </dgm:pt>
    <dgm:pt modelId="{07E43C74-5B80-40C4-B4B5-43E704DB5FD5}">
      <dgm:prSet/>
      <dgm:spPr/>
      <dgm:t>
        <a:bodyPr/>
        <a:lstStyle/>
        <a:p>
          <a:pPr>
            <a:lnSpc>
              <a:spcPct val="100000"/>
            </a:lnSpc>
          </a:pPr>
          <a:r>
            <a:rPr lang="en-US"/>
            <a:t>Rehabilitation </a:t>
          </a:r>
        </a:p>
      </dgm:t>
    </dgm:pt>
    <dgm:pt modelId="{1A548695-F8C1-4449-8494-F0FD108CA7E9}" type="parTrans" cxnId="{CEFD9698-4293-489F-97FD-E45D04FC6A4E}">
      <dgm:prSet/>
      <dgm:spPr/>
      <dgm:t>
        <a:bodyPr/>
        <a:lstStyle/>
        <a:p>
          <a:endParaRPr lang="en-US"/>
        </a:p>
      </dgm:t>
    </dgm:pt>
    <dgm:pt modelId="{99D30FE0-0157-4D79-AB9B-2F720B5B15E2}" type="sibTrans" cxnId="{CEFD9698-4293-489F-97FD-E45D04FC6A4E}">
      <dgm:prSet/>
      <dgm:spPr/>
      <dgm:t>
        <a:bodyPr/>
        <a:lstStyle/>
        <a:p>
          <a:endParaRPr lang="en-US"/>
        </a:p>
      </dgm:t>
    </dgm:pt>
    <dgm:pt modelId="{6AF1D08A-02C2-4BD6-8E7F-EA32B1CC33EA}">
      <dgm:prSet/>
      <dgm:spPr/>
      <dgm:t>
        <a:bodyPr/>
        <a:lstStyle/>
        <a:p>
          <a:pPr>
            <a:lnSpc>
              <a:spcPct val="100000"/>
            </a:lnSpc>
          </a:pPr>
          <a:r>
            <a:rPr lang="en-US"/>
            <a:t>Newly constructed manufactured homes for rental or homeownership</a:t>
          </a:r>
        </a:p>
      </dgm:t>
    </dgm:pt>
    <dgm:pt modelId="{53CB99AC-82B2-454C-96EB-485D569AB4D4}" type="parTrans" cxnId="{7F30E5AF-331F-4444-AD78-72F85DDD49B4}">
      <dgm:prSet/>
      <dgm:spPr/>
      <dgm:t>
        <a:bodyPr/>
        <a:lstStyle/>
        <a:p>
          <a:endParaRPr lang="en-US"/>
        </a:p>
      </dgm:t>
    </dgm:pt>
    <dgm:pt modelId="{D5B98A65-9EB4-41E6-BB73-B7672918F7B2}" type="sibTrans" cxnId="{7F30E5AF-331F-4444-AD78-72F85DDD49B4}">
      <dgm:prSet/>
      <dgm:spPr/>
      <dgm:t>
        <a:bodyPr/>
        <a:lstStyle/>
        <a:p>
          <a:endParaRPr lang="en-US"/>
        </a:p>
      </dgm:t>
    </dgm:pt>
    <dgm:pt modelId="{FBA69395-95CD-4AC8-8D67-856B82D949A0}">
      <dgm:prSet/>
      <dgm:spPr/>
      <dgm:t>
        <a:bodyPr/>
        <a:lstStyle/>
        <a:p>
          <a:pPr>
            <a:lnSpc>
              <a:spcPct val="100000"/>
            </a:lnSpc>
          </a:pPr>
          <a:r>
            <a:rPr lang="en-US"/>
            <a:t>Must be permanently affixed</a:t>
          </a:r>
        </a:p>
      </dgm:t>
    </dgm:pt>
    <dgm:pt modelId="{863EE881-A5A7-4381-90D0-16F1EAF5F7FC}" type="parTrans" cxnId="{EABF303A-6D7A-4829-9F76-DE3D8F5BC38D}">
      <dgm:prSet/>
      <dgm:spPr/>
      <dgm:t>
        <a:bodyPr/>
        <a:lstStyle/>
        <a:p>
          <a:endParaRPr lang="en-US"/>
        </a:p>
      </dgm:t>
    </dgm:pt>
    <dgm:pt modelId="{FABC2984-E9B6-4268-9091-CB08239DF1E1}" type="sibTrans" cxnId="{EABF303A-6D7A-4829-9F76-DE3D8F5BC38D}">
      <dgm:prSet/>
      <dgm:spPr/>
      <dgm:t>
        <a:bodyPr/>
        <a:lstStyle/>
        <a:p>
          <a:endParaRPr lang="en-US"/>
        </a:p>
      </dgm:t>
    </dgm:pt>
    <dgm:pt modelId="{35492D60-49D1-435D-B576-249F2ED63C96}">
      <dgm:prSet/>
      <dgm:spPr/>
      <dgm:t>
        <a:bodyPr/>
        <a:lstStyle/>
        <a:p>
          <a:pPr>
            <a:lnSpc>
              <a:spcPct val="100000"/>
            </a:lnSpc>
          </a:pPr>
          <a:r>
            <a:rPr lang="en-US"/>
            <a:t>Newly constructed single-family housing for homeownership</a:t>
          </a:r>
        </a:p>
      </dgm:t>
    </dgm:pt>
    <dgm:pt modelId="{CEAA1BAE-B653-4CB0-9D77-EC159E01BF8C}" type="parTrans" cxnId="{B4B4C980-8D3E-4CC2-A402-783B2AD27D65}">
      <dgm:prSet/>
      <dgm:spPr/>
      <dgm:t>
        <a:bodyPr/>
        <a:lstStyle/>
        <a:p>
          <a:endParaRPr lang="en-US"/>
        </a:p>
      </dgm:t>
    </dgm:pt>
    <dgm:pt modelId="{53EFB286-25B7-4764-BA4A-701DF2EC260C}" type="sibTrans" cxnId="{B4B4C980-8D3E-4CC2-A402-783B2AD27D65}">
      <dgm:prSet/>
      <dgm:spPr/>
      <dgm:t>
        <a:bodyPr/>
        <a:lstStyle/>
        <a:p>
          <a:endParaRPr lang="en-US"/>
        </a:p>
      </dgm:t>
    </dgm:pt>
    <dgm:pt modelId="{EF249EEC-87CD-4969-BDA0-57D3909A2E65}" type="pres">
      <dgm:prSet presAssocID="{CB8CA850-3EC0-4512-A09B-4E4094901E8F}" presName="root" presStyleCnt="0">
        <dgm:presLayoutVars>
          <dgm:dir/>
          <dgm:resizeHandles val="exact"/>
        </dgm:presLayoutVars>
      </dgm:prSet>
      <dgm:spPr/>
    </dgm:pt>
    <dgm:pt modelId="{67F3FEEC-848B-4010-AE4C-6A182B2FB842}" type="pres">
      <dgm:prSet presAssocID="{DC2C4401-EA5B-4D8B-B5F7-A8E7495C01AD}" presName="compNode" presStyleCnt="0"/>
      <dgm:spPr/>
    </dgm:pt>
    <dgm:pt modelId="{7B8959E0-3B38-4016-BE75-78678FD29AB1}" type="pres">
      <dgm:prSet presAssocID="{DC2C4401-EA5B-4D8B-B5F7-A8E7495C01AD}" presName="bgRect" presStyleLbl="bgShp" presStyleIdx="0" presStyleCnt="3"/>
      <dgm:spPr/>
    </dgm:pt>
    <dgm:pt modelId="{7FEA6175-4EBD-4884-BC8A-A5034C922BBF}" type="pres">
      <dgm:prSet presAssocID="{DC2C4401-EA5B-4D8B-B5F7-A8E7495C01AD}"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Suburban scene"/>
        </a:ext>
      </dgm:extLst>
    </dgm:pt>
    <dgm:pt modelId="{D3425FFB-3FC1-4707-A4F8-FE31527A8457}" type="pres">
      <dgm:prSet presAssocID="{DC2C4401-EA5B-4D8B-B5F7-A8E7495C01AD}" presName="spaceRect" presStyleCnt="0"/>
      <dgm:spPr/>
    </dgm:pt>
    <dgm:pt modelId="{4048D129-9E7D-4322-A86D-EE131914825E}" type="pres">
      <dgm:prSet presAssocID="{DC2C4401-EA5B-4D8B-B5F7-A8E7495C01AD}" presName="parTx" presStyleLbl="revTx" presStyleIdx="0" presStyleCnt="5">
        <dgm:presLayoutVars>
          <dgm:chMax val="0"/>
          <dgm:chPref val="0"/>
        </dgm:presLayoutVars>
      </dgm:prSet>
      <dgm:spPr/>
    </dgm:pt>
    <dgm:pt modelId="{92C50F87-7972-4096-BCDB-BCABFB7609F0}" type="pres">
      <dgm:prSet presAssocID="{DC2C4401-EA5B-4D8B-B5F7-A8E7495C01AD}" presName="desTx" presStyleLbl="revTx" presStyleIdx="1" presStyleCnt="5">
        <dgm:presLayoutVars/>
      </dgm:prSet>
      <dgm:spPr/>
    </dgm:pt>
    <dgm:pt modelId="{797A3126-C594-4EE0-8F9D-CCECF80C4046}" type="pres">
      <dgm:prSet presAssocID="{D187DBBC-F656-4B80-B505-52518463A8B7}" presName="sibTrans" presStyleCnt="0"/>
      <dgm:spPr/>
    </dgm:pt>
    <dgm:pt modelId="{0BBF0DD6-3D06-4EC7-A2C7-E16FC73B27C3}" type="pres">
      <dgm:prSet presAssocID="{6AF1D08A-02C2-4BD6-8E7F-EA32B1CC33EA}" presName="compNode" presStyleCnt="0"/>
      <dgm:spPr/>
    </dgm:pt>
    <dgm:pt modelId="{AC2B3E30-4C06-4A74-BB4A-6D07C140A8AC}" type="pres">
      <dgm:prSet presAssocID="{6AF1D08A-02C2-4BD6-8E7F-EA32B1CC33EA}" presName="bgRect" presStyleLbl="bgShp" presStyleIdx="1" presStyleCnt="3"/>
      <dgm:spPr/>
    </dgm:pt>
    <dgm:pt modelId="{5A3D321A-D8BE-4E7F-B80F-9A1FE5E727BE}" type="pres">
      <dgm:prSet presAssocID="{6AF1D08A-02C2-4BD6-8E7F-EA32B1CC33EA}"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mark"/>
        </a:ext>
      </dgm:extLst>
    </dgm:pt>
    <dgm:pt modelId="{C9503174-9EFB-491D-A9D1-B0848ABEE887}" type="pres">
      <dgm:prSet presAssocID="{6AF1D08A-02C2-4BD6-8E7F-EA32B1CC33EA}" presName="spaceRect" presStyleCnt="0"/>
      <dgm:spPr/>
    </dgm:pt>
    <dgm:pt modelId="{6E8BCA12-E6C9-4EA5-910C-487548A8CE7A}" type="pres">
      <dgm:prSet presAssocID="{6AF1D08A-02C2-4BD6-8E7F-EA32B1CC33EA}" presName="parTx" presStyleLbl="revTx" presStyleIdx="2" presStyleCnt="5">
        <dgm:presLayoutVars>
          <dgm:chMax val="0"/>
          <dgm:chPref val="0"/>
        </dgm:presLayoutVars>
      </dgm:prSet>
      <dgm:spPr/>
    </dgm:pt>
    <dgm:pt modelId="{5D9FB047-528B-46B6-883C-2B9986738B00}" type="pres">
      <dgm:prSet presAssocID="{6AF1D08A-02C2-4BD6-8E7F-EA32B1CC33EA}" presName="desTx" presStyleLbl="revTx" presStyleIdx="3" presStyleCnt="5">
        <dgm:presLayoutVars/>
      </dgm:prSet>
      <dgm:spPr/>
    </dgm:pt>
    <dgm:pt modelId="{75B19A9F-2E9E-42DC-B14C-1EC7780B4165}" type="pres">
      <dgm:prSet presAssocID="{D5B98A65-9EB4-41E6-BB73-B7672918F7B2}" presName="sibTrans" presStyleCnt="0"/>
      <dgm:spPr/>
    </dgm:pt>
    <dgm:pt modelId="{77758498-0DED-4FFB-ABF8-EEB4C4954914}" type="pres">
      <dgm:prSet presAssocID="{35492D60-49D1-435D-B576-249F2ED63C96}" presName="compNode" presStyleCnt="0"/>
      <dgm:spPr/>
    </dgm:pt>
    <dgm:pt modelId="{747EA583-2685-4457-9DC9-D0B4DB0CEB05}" type="pres">
      <dgm:prSet presAssocID="{35492D60-49D1-435D-B576-249F2ED63C96}" presName="bgRect" presStyleLbl="bgShp" presStyleIdx="2" presStyleCnt="3"/>
      <dgm:spPr/>
    </dgm:pt>
    <dgm:pt modelId="{E009A89E-B193-4133-AAE0-0EF59F47A22B}" type="pres">
      <dgm:prSet presAssocID="{35492D60-49D1-435D-B576-249F2ED63C96}"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House"/>
        </a:ext>
      </dgm:extLst>
    </dgm:pt>
    <dgm:pt modelId="{F5A45B51-D325-470F-A303-EFCD4E20779C}" type="pres">
      <dgm:prSet presAssocID="{35492D60-49D1-435D-B576-249F2ED63C96}" presName="spaceRect" presStyleCnt="0"/>
      <dgm:spPr/>
    </dgm:pt>
    <dgm:pt modelId="{5E8279B9-EB44-4B9A-B386-41BB8E33CC08}" type="pres">
      <dgm:prSet presAssocID="{35492D60-49D1-435D-B576-249F2ED63C96}" presName="parTx" presStyleLbl="revTx" presStyleIdx="4" presStyleCnt="5">
        <dgm:presLayoutVars>
          <dgm:chMax val="0"/>
          <dgm:chPref val="0"/>
        </dgm:presLayoutVars>
      </dgm:prSet>
      <dgm:spPr/>
    </dgm:pt>
  </dgm:ptLst>
  <dgm:cxnLst>
    <dgm:cxn modelId="{9E8B7125-0D02-4DE1-ACEF-ABE324BF51C4}" type="presOf" srcId="{FBA69395-95CD-4AC8-8D67-856B82D949A0}" destId="{5D9FB047-528B-46B6-883C-2B9986738B00}" srcOrd="0" destOrd="0" presId="urn:microsoft.com/office/officeart/2018/2/layout/IconVerticalSolidList"/>
    <dgm:cxn modelId="{EABF303A-6D7A-4829-9F76-DE3D8F5BC38D}" srcId="{6AF1D08A-02C2-4BD6-8E7F-EA32B1CC33EA}" destId="{FBA69395-95CD-4AC8-8D67-856B82D949A0}" srcOrd="0" destOrd="0" parTransId="{863EE881-A5A7-4381-90D0-16F1EAF5F7FC}" sibTransId="{FABC2984-E9B6-4268-9091-CB08239DF1E1}"/>
    <dgm:cxn modelId="{93723C3B-D86A-407C-A9AE-A88C70CFEA0C}" type="presOf" srcId="{DC2C4401-EA5B-4D8B-B5F7-A8E7495C01AD}" destId="{4048D129-9E7D-4322-A86D-EE131914825E}" srcOrd="0" destOrd="0" presId="urn:microsoft.com/office/officeart/2018/2/layout/IconVerticalSolidList"/>
    <dgm:cxn modelId="{2CA51F3F-2A0C-4969-8144-3455B4D5D783}" srcId="{DC2C4401-EA5B-4D8B-B5F7-A8E7495C01AD}" destId="{5BE25259-4EF9-49D6-8E57-FD2065E4DF57}" srcOrd="0" destOrd="0" parTransId="{3DE91317-F74A-4E6A-8BBF-66F574BB7F5E}" sibTransId="{940A37C2-B686-4F5E-8157-D5BEB28CE030}"/>
    <dgm:cxn modelId="{0283D372-37C0-48FC-BF3A-FEEBE8815BEC}" type="presOf" srcId="{CB8CA850-3EC0-4512-A09B-4E4094901E8F}" destId="{EF249EEC-87CD-4969-BDA0-57D3909A2E65}" srcOrd="0" destOrd="0" presId="urn:microsoft.com/office/officeart/2018/2/layout/IconVerticalSolidList"/>
    <dgm:cxn modelId="{B4B4C980-8D3E-4CC2-A402-783B2AD27D65}" srcId="{CB8CA850-3EC0-4512-A09B-4E4094901E8F}" destId="{35492D60-49D1-435D-B576-249F2ED63C96}" srcOrd="2" destOrd="0" parTransId="{CEAA1BAE-B653-4CB0-9D77-EC159E01BF8C}" sibTransId="{53EFB286-25B7-4764-BA4A-701DF2EC260C}"/>
    <dgm:cxn modelId="{91EDA697-E041-48C7-BC83-80FB28F35B48}" type="presOf" srcId="{35492D60-49D1-435D-B576-249F2ED63C96}" destId="{5E8279B9-EB44-4B9A-B386-41BB8E33CC08}" srcOrd="0" destOrd="0" presId="urn:microsoft.com/office/officeart/2018/2/layout/IconVerticalSolidList"/>
    <dgm:cxn modelId="{CEFD9698-4293-489F-97FD-E45D04FC6A4E}" srcId="{DC2C4401-EA5B-4D8B-B5F7-A8E7495C01AD}" destId="{07E43C74-5B80-40C4-B4B5-43E704DB5FD5}" srcOrd="1" destOrd="0" parTransId="{1A548695-F8C1-4449-8494-F0FD108CA7E9}" sibTransId="{99D30FE0-0157-4D79-AB9B-2F720B5B15E2}"/>
    <dgm:cxn modelId="{3177DBA7-BED1-4845-81E0-4A4D7D35F405}" type="presOf" srcId="{07E43C74-5B80-40C4-B4B5-43E704DB5FD5}" destId="{92C50F87-7972-4096-BCDB-BCABFB7609F0}" srcOrd="0" destOrd="1" presId="urn:microsoft.com/office/officeart/2018/2/layout/IconVerticalSolidList"/>
    <dgm:cxn modelId="{7F30E5AF-331F-4444-AD78-72F85DDD49B4}" srcId="{CB8CA850-3EC0-4512-A09B-4E4094901E8F}" destId="{6AF1D08A-02C2-4BD6-8E7F-EA32B1CC33EA}" srcOrd="1" destOrd="0" parTransId="{53CB99AC-82B2-454C-96EB-485D569AB4D4}" sibTransId="{D5B98A65-9EB4-41E6-BB73-B7672918F7B2}"/>
    <dgm:cxn modelId="{DCF4A9D7-AD06-4FC0-9628-512813524DAA}" type="presOf" srcId="{6AF1D08A-02C2-4BD6-8E7F-EA32B1CC33EA}" destId="{6E8BCA12-E6C9-4EA5-910C-487548A8CE7A}" srcOrd="0" destOrd="0" presId="urn:microsoft.com/office/officeart/2018/2/layout/IconVerticalSolidList"/>
    <dgm:cxn modelId="{52C2F9E0-E94D-4EEA-BB5D-6D570BC4D594}" type="presOf" srcId="{5BE25259-4EF9-49D6-8E57-FD2065E4DF57}" destId="{92C50F87-7972-4096-BCDB-BCABFB7609F0}" srcOrd="0" destOrd="0" presId="urn:microsoft.com/office/officeart/2018/2/layout/IconVerticalSolidList"/>
    <dgm:cxn modelId="{034B2FE3-BFFA-4F75-BAF6-906A0FC06BF4}" srcId="{CB8CA850-3EC0-4512-A09B-4E4094901E8F}" destId="{DC2C4401-EA5B-4D8B-B5F7-A8E7495C01AD}" srcOrd="0" destOrd="0" parTransId="{3D64C376-CF23-4454-B214-9A3B438501C4}" sibTransId="{D187DBBC-F656-4B80-B505-52518463A8B7}"/>
    <dgm:cxn modelId="{9FAFE442-E49E-44F0-83D4-8D483CFC2106}" type="presParOf" srcId="{EF249EEC-87CD-4969-BDA0-57D3909A2E65}" destId="{67F3FEEC-848B-4010-AE4C-6A182B2FB842}" srcOrd="0" destOrd="0" presId="urn:microsoft.com/office/officeart/2018/2/layout/IconVerticalSolidList"/>
    <dgm:cxn modelId="{8292504E-15F9-443B-A50D-9674F65C9468}" type="presParOf" srcId="{67F3FEEC-848B-4010-AE4C-6A182B2FB842}" destId="{7B8959E0-3B38-4016-BE75-78678FD29AB1}" srcOrd="0" destOrd="0" presId="urn:microsoft.com/office/officeart/2018/2/layout/IconVerticalSolidList"/>
    <dgm:cxn modelId="{97F0377A-FEC3-40B2-BE03-093D74B8DF76}" type="presParOf" srcId="{67F3FEEC-848B-4010-AE4C-6A182B2FB842}" destId="{7FEA6175-4EBD-4884-BC8A-A5034C922BBF}" srcOrd="1" destOrd="0" presId="urn:microsoft.com/office/officeart/2018/2/layout/IconVerticalSolidList"/>
    <dgm:cxn modelId="{1E27CB58-280F-476D-AD4C-B3276BAA82DE}" type="presParOf" srcId="{67F3FEEC-848B-4010-AE4C-6A182B2FB842}" destId="{D3425FFB-3FC1-4707-A4F8-FE31527A8457}" srcOrd="2" destOrd="0" presId="urn:microsoft.com/office/officeart/2018/2/layout/IconVerticalSolidList"/>
    <dgm:cxn modelId="{A93B181C-C66D-4E0A-A04B-528EAA5B19DF}" type="presParOf" srcId="{67F3FEEC-848B-4010-AE4C-6A182B2FB842}" destId="{4048D129-9E7D-4322-A86D-EE131914825E}" srcOrd="3" destOrd="0" presId="urn:microsoft.com/office/officeart/2018/2/layout/IconVerticalSolidList"/>
    <dgm:cxn modelId="{8E227377-4901-451B-87E9-EBD525A99A77}" type="presParOf" srcId="{67F3FEEC-848B-4010-AE4C-6A182B2FB842}" destId="{92C50F87-7972-4096-BCDB-BCABFB7609F0}" srcOrd="4" destOrd="0" presId="urn:microsoft.com/office/officeart/2018/2/layout/IconVerticalSolidList"/>
    <dgm:cxn modelId="{B35F7232-DF36-4598-A871-6474C4CBF90E}" type="presParOf" srcId="{EF249EEC-87CD-4969-BDA0-57D3909A2E65}" destId="{797A3126-C594-4EE0-8F9D-CCECF80C4046}" srcOrd="1" destOrd="0" presId="urn:microsoft.com/office/officeart/2018/2/layout/IconVerticalSolidList"/>
    <dgm:cxn modelId="{CD9BA51A-95F9-44EA-93DF-328DF0757667}" type="presParOf" srcId="{EF249EEC-87CD-4969-BDA0-57D3909A2E65}" destId="{0BBF0DD6-3D06-4EC7-A2C7-E16FC73B27C3}" srcOrd="2" destOrd="0" presId="urn:microsoft.com/office/officeart/2018/2/layout/IconVerticalSolidList"/>
    <dgm:cxn modelId="{95D7D64E-6056-4532-A382-85A39D054B43}" type="presParOf" srcId="{0BBF0DD6-3D06-4EC7-A2C7-E16FC73B27C3}" destId="{AC2B3E30-4C06-4A74-BB4A-6D07C140A8AC}" srcOrd="0" destOrd="0" presId="urn:microsoft.com/office/officeart/2018/2/layout/IconVerticalSolidList"/>
    <dgm:cxn modelId="{7F3CAEA8-B0F5-402C-813D-3753D9148B7D}" type="presParOf" srcId="{0BBF0DD6-3D06-4EC7-A2C7-E16FC73B27C3}" destId="{5A3D321A-D8BE-4E7F-B80F-9A1FE5E727BE}" srcOrd="1" destOrd="0" presId="urn:microsoft.com/office/officeart/2018/2/layout/IconVerticalSolidList"/>
    <dgm:cxn modelId="{4B662130-0982-413B-8192-587EB51DCD41}" type="presParOf" srcId="{0BBF0DD6-3D06-4EC7-A2C7-E16FC73B27C3}" destId="{C9503174-9EFB-491D-A9D1-B0848ABEE887}" srcOrd="2" destOrd="0" presId="urn:microsoft.com/office/officeart/2018/2/layout/IconVerticalSolidList"/>
    <dgm:cxn modelId="{87FC7B85-D7F3-4925-A35F-739B0020F194}" type="presParOf" srcId="{0BBF0DD6-3D06-4EC7-A2C7-E16FC73B27C3}" destId="{6E8BCA12-E6C9-4EA5-910C-487548A8CE7A}" srcOrd="3" destOrd="0" presId="urn:microsoft.com/office/officeart/2018/2/layout/IconVerticalSolidList"/>
    <dgm:cxn modelId="{596D1385-09BC-4A9A-9285-2C7E69C8E417}" type="presParOf" srcId="{0BBF0DD6-3D06-4EC7-A2C7-E16FC73B27C3}" destId="{5D9FB047-528B-46B6-883C-2B9986738B00}" srcOrd="4" destOrd="0" presId="urn:microsoft.com/office/officeart/2018/2/layout/IconVerticalSolidList"/>
    <dgm:cxn modelId="{3154A51D-5646-4A1F-89BD-FE62E9E0013A}" type="presParOf" srcId="{EF249EEC-87CD-4969-BDA0-57D3909A2E65}" destId="{75B19A9F-2E9E-42DC-B14C-1EC7780B4165}" srcOrd="3" destOrd="0" presId="urn:microsoft.com/office/officeart/2018/2/layout/IconVerticalSolidList"/>
    <dgm:cxn modelId="{A92BB3DC-B222-48B0-A34C-407FA2B7C4BB}" type="presParOf" srcId="{EF249EEC-87CD-4969-BDA0-57D3909A2E65}" destId="{77758498-0DED-4FFB-ABF8-EEB4C4954914}" srcOrd="4" destOrd="0" presId="urn:microsoft.com/office/officeart/2018/2/layout/IconVerticalSolidList"/>
    <dgm:cxn modelId="{26F6E164-E874-4821-85E8-40B4B6A39BBF}" type="presParOf" srcId="{77758498-0DED-4FFB-ABF8-EEB4C4954914}" destId="{747EA583-2685-4457-9DC9-D0B4DB0CEB05}" srcOrd="0" destOrd="0" presId="urn:microsoft.com/office/officeart/2018/2/layout/IconVerticalSolidList"/>
    <dgm:cxn modelId="{300069B4-D73E-445B-A2B5-C7D28B212814}" type="presParOf" srcId="{77758498-0DED-4FFB-ABF8-EEB4C4954914}" destId="{E009A89E-B193-4133-AAE0-0EF59F47A22B}" srcOrd="1" destOrd="0" presId="urn:microsoft.com/office/officeart/2018/2/layout/IconVerticalSolidList"/>
    <dgm:cxn modelId="{F52E226C-37A4-4D97-9226-5E6AE28F7521}" type="presParOf" srcId="{77758498-0DED-4FFB-ABF8-EEB4C4954914}" destId="{F5A45B51-D325-470F-A303-EFCD4E20779C}" srcOrd="2" destOrd="0" presId="urn:microsoft.com/office/officeart/2018/2/layout/IconVerticalSolidList"/>
    <dgm:cxn modelId="{F3D4B54D-9A46-4A31-8129-70A06760B57B}" type="presParOf" srcId="{77758498-0DED-4FFB-ABF8-EEB4C4954914}" destId="{5E8279B9-EB44-4B9A-B386-41BB8E33CC0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B8676E-7DAC-4764-A321-0B654C9EF858}"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2EAE733B-9722-4CA2-BCA7-1D320D52631F}">
      <dgm:prSet custT="1"/>
      <dgm:spPr/>
      <dgm:t>
        <a:bodyPr/>
        <a:lstStyle/>
        <a:p>
          <a:pPr>
            <a:lnSpc>
              <a:spcPct val="100000"/>
            </a:lnSpc>
          </a:pPr>
          <a:r>
            <a:rPr lang="en-US" sz="2000" dirty="0"/>
            <a:t>Developments with 5 or more HOME assisted units must designate at least </a:t>
          </a:r>
          <a:r>
            <a:rPr lang="en-US" sz="2000" u="none" dirty="0"/>
            <a:t>20% of the units for households at or below 50%</a:t>
          </a:r>
        </a:p>
      </dgm:t>
    </dgm:pt>
    <dgm:pt modelId="{EBA03AF1-6B02-4622-BF70-2AFFC72CCCBF}" type="parTrans" cxnId="{DA37AF5E-257F-4185-9F8F-3709BDFAA5D0}">
      <dgm:prSet/>
      <dgm:spPr/>
      <dgm:t>
        <a:bodyPr/>
        <a:lstStyle/>
        <a:p>
          <a:endParaRPr lang="en-US"/>
        </a:p>
      </dgm:t>
    </dgm:pt>
    <dgm:pt modelId="{0DBCDE47-5921-4394-BA24-46E1305458BA}" type="sibTrans" cxnId="{DA37AF5E-257F-4185-9F8F-3709BDFAA5D0}">
      <dgm:prSet/>
      <dgm:spPr/>
      <dgm:t>
        <a:bodyPr/>
        <a:lstStyle/>
        <a:p>
          <a:endParaRPr lang="en-US"/>
        </a:p>
      </dgm:t>
    </dgm:pt>
    <dgm:pt modelId="{4C02120E-2ABD-4CA4-87BC-9561B83149B4}">
      <dgm:prSet custT="1"/>
      <dgm:spPr/>
      <dgm:t>
        <a:bodyPr/>
        <a:lstStyle/>
        <a:p>
          <a:pPr>
            <a:lnSpc>
              <a:spcPct val="100000"/>
            </a:lnSpc>
          </a:pPr>
          <a:r>
            <a:rPr lang="en-US" sz="2000" dirty="0"/>
            <a:t>Special needs units = 10% of HOME set-aside units</a:t>
          </a:r>
        </a:p>
      </dgm:t>
    </dgm:pt>
    <dgm:pt modelId="{C3ADEB07-20CD-4BBF-B416-8D5172715C74}" type="parTrans" cxnId="{B12EA620-43EA-453D-B663-D49ABCC79351}">
      <dgm:prSet/>
      <dgm:spPr/>
      <dgm:t>
        <a:bodyPr/>
        <a:lstStyle/>
        <a:p>
          <a:endParaRPr lang="en-US"/>
        </a:p>
      </dgm:t>
    </dgm:pt>
    <dgm:pt modelId="{0ED3039B-C62B-44B2-BB8E-687AF2ED2C56}" type="sibTrans" cxnId="{B12EA620-43EA-453D-B663-D49ABCC79351}">
      <dgm:prSet/>
      <dgm:spPr/>
      <dgm:t>
        <a:bodyPr/>
        <a:lstStyle/>
        <a:p>
          <a:endParaRPr lang="en-US"/>
        </a:p>
      </dgm:t>
    </dgm:pt>
    <dgm:pt modelId="{312A0364-C31D-4B3D-B428-FCC4D3690A41}" type="pres">
      <dgm:prSet presAssocID="{3CB8676E-7DAC-4764-A321-0B654C9EF858}" presName="root" presStyleCnt="0">
        <dgm:presLayoutVars>
          <dgm:dir/>
          <dgm:resizeHandles val="exact"/>
        </dgm:presLayoutVars>
      </dgm:prSet>
      <dgm:spPr/>
    </dgm:pt>
    <dgm:pt modelId="{B69A99E0-1476-42A0-A011-DDAD8B9E02F6}" type="pres">
      <dgm:prSet presAssocID="{2EAE733B-9722-4CA2-BCA7-1D320D52631F}" presName="compNode" presStyleCnt="0"/>
      <dgm:spPr/>
    </dgm:pt>
    <dgm:pt modelId="{4AC467B3-9D1E-40CF-92FC-6BBFE3A07824}" type="pres">
      <dgm:prSet presAssocID="{2EAE733B-9722-4CA2-BCA7-1D320D52631F}"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Home"/>
        </a:ext>
      </dgm:extLst>
    </dgm:pt>
    <dgm:pt modelId="{2381B30F-C2A0-476A-9677-04D2CCABB191}" type="pres">
      <dgm:prSet presAssocID="{2EAE733B-9722-4CA2-BCA7-1D320D52631F}" presName="spaceRect" presStyleCnt="0"/>
      <dgm:spPr/>
    </dgm:pt>
    <dgm:pt modelId="{FF013FF2-A2E1-4147-AE06-0CD3F547460B}" type="pres">
      <dgm:prSet presAssocID="{2EAE733B-9722-4CA2-BCA7-1D320D52631F}" presName="textRect" presStyleLbl="revTx" presStyleIdx="0" presStyleCnt="2" custScaleX="104311" custScaleY="82165" custLinFactNeighborX="-200" custLinFactNeighborY="-64160">
        <dgm:presLayoutVars>
          <dgm:chMax val="1"/>
          <dgm:chPref val="1"/>
        </dgm:presLayoutVars>
      </dgm:prSet>
      <dgm:spPr/>
    </dgm:pt>
    <dgm:pt modelId="{C08A5FF4-2CEA-4CAC-817A-F59B17FF55F6}" type="pres">
      <dgm:prSet presAssocID="{0DBCDE47-5921-4394-BA24-46E1305458BA}" presName="sibTrans" presStyleCnt="0"/>
      <dgm:spPr/>
    </dgm:pt>
    <dgm:pt modelId="{D1CBFD7E-BBF2-4E1D-962B-76D57C1A2C9D}" type="pres">
      <dgm:prSet presAssocID="{4C02120E-2ABD-4CA4-87BC-9561B83149B4}" presName="compNode" presStyleCnt="0"/>
      <dgm:spPr/>
    </dgm:pt>
    <dgm:pt modelId="{24A6840E-25B8-42B6-97D4-ED33B048C0D1}" type="pres">
      <dgm:prSet presAssocID="{4C02120E-2ABD-4CA4-87BC-9561B83149B4}"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ierarchy"/>
        </a:ext>
      </dgm:extLst>
    </dgm:pt>
    <dgm:pt modelId="{B41A0A09-C504-4FDB-9F0F-9E60A6D6AB48}" type="pres">
      <dgm:prSet presAssocID="{4C02120E-2ABD-4CA4-87BC-9561B83149B4}" presName="spaceRect" presStyleCnt="0"/>
      <dgm:spPr/>
    </dgm:pt>
    <dgm:pt modelId="{BE7897C5-5E7E-430F-9BD2-19D169A824DC}" type="pres">
      <dgm:prSet presAssocID="{4C02120E-2ABD-4CA4-87BC-9561B83149B4}" presName="textRect" presStyleLbl="revTx" presStyleIdx="1" presStyleCnt="2" custScaleX="110530" custLinFactNeighborY="-46888">
        <dgm:presLayoutVars>
          <dgm:chMax val="1"/>
          <dgm:chPref val="1"/>
        </dgm:presLayoutVars>
      </dgm:prSet>
      <dgm:spPr/>
    </dgm:pt>
  </dgm:ptLst>
  <dgm:cxnLst>
    <dgm:cxn modelId="{B12EA620-43EA-453D-B663-D49ABCC79351}" srcId="{3CB8676E-7DAC-4764-A321-0B654C9EF858}" destId="{4C02120E-2ABD-4CA4-87BC-9561B83149B4}" srcOrd="1" destOrd="0" parTransId="{C3ADEB07-20CD-4BBF-B416-8D5172715C74}" sibTransId="{0ED3039B-C62B-44B2-BB8E-687AF2ED2C56}"/>
    <dgm:cxn modelId="{DA37AF5E-257F-4185-9F8F-3709BDFAA5D0}" srcId="{3CB8676E-7DAC-4764-A321-0B654C9EF858}" destId="{2EAE733B-9722-4CA2-BCA7-1D320D52631F}" srcOrd="0" destOrd="0" parTransId="{EBA03AF1-6B02-4622-BF70-2AFFC72CCCBF}" sibTransId="{0DBCDE47-5921-4394-BA24-46E1305458BA}"/>
    <dgm:cxn modelId="{14DEDD64-BEFE-4B6B-8C1B-7211E6878469}" type="presOf" srcId="{3CB8676E-7DAC-4764-A321-0B654C9EF858}" destId="{312A0364-C31D-4B3D-B428-FCC4D3690A41}" srcOrd="0" destOrd="0" presId="urn:microsoft.com/office/officeart/2018/2/layout/IconLabelList"/>
    <dgm:cxn modelId="{7BFFCD9D-1F9F-4119-A87E-2AF1680069A9}" type="presOf" srcId="{2EAE733B-9722-4CA2-BCA7-1D320D52631F}" destId="{FF013FF2-A2E1-4147-AE06-0CD3F547460B}" srcOrd="0" destOrd="0" presId="urn:microsoft.com/office/officeart/2018/2/layout/IconLabelList"/>
    <dgm:cxn modelId="{C1D29DBD-AAC5-40B3-B541-3670D50D4C79}" type="presOf" srcId="{4C02120E-2ABD-4CA4-87BC-9561B83149B4}" destId="{BE7897C5-5E7E-430F-9BD2-19D169A824DC}" srcOrd="0" destOrd="0" presId="urn:microsoft.com/office/officeart/2018/2/layout/IconLabelList"/>
    <dgm:cxn modelId="{DAA52CFD-3A42-4D96-9E28-52BFA3D0C746}" type="presParOf" srcId="{312A0364-C31D-4B3D-B428-FCC4D3690A41}" destId="{B69A99E0-1476-42A0-A011-DDAD8B9E02F6}" srcOrd="0" destOrd="0" presId="urn:microsoft.com/office/officeart/2018/2/layout/IconLabelList"/>
    <dgm:cxn modelId="{17CE6A12-41DC-4B07-A741-D826907C52FD}" type="presParOf" srcId="{B69A99E0-1476-42A0-A011-DDAD8B9E02F6}" destId="{4AC467B3-9D1E-40CF-92FC-6BBFE3A07824}" srcOrd="0" destOrd="0" presId="urn:microsoft.com/office/officeart/2018/2/layout/IconLabelList"/>
    <dgm:cxn modelId="{F6D4C6D7-9234-4083-8DBF-B5DD0D56F828}" type="presParOf" srcId="{B69A99E0-1476-42A0-A011-DDAD8B9E02F6}" destId="{2381B30F-C2A0-476A-9677-04D2CCABB191}" srcOrd="1" destOrd="0" presId="urn:microsoft.com/office/officeart/2018/2/layout/IconLabelList"/>
    <dgm:cxn modelId="{0341256B-50D4-44D4-8C9F-E4E0B36E3B85}" type="presParOf" srcId="{B69A99E0-1476-42A0-A011-DDAD8B9E02F6}" destId="{FF013FF2-A2E1-4147-AE06-0CD3F547460B}" srcOrd="2" destOrd="0" presId="urn:microsoft.com/office/officeart/2018/2/layout/IconLabelList"/>
    <dgm:cxn modelId="{CC066262-F3AD-43CB-BC6D-F5D71521D91D}" type="presParOf" srcId="{312A0364-C31D-4B3D-B428-FCC4D3690A41}" destId="{C08A5FF4-2CEA-4CAC-817A-F59B17FF55F6}" srcOrd="1" destOrd="0" presId="urn:microsoft.com/office/officeart/2018/2/layout/IconLabelList"/>
    <dgm:cxn modelId="{B349D2DA-C817-4B91-8DD6-146DB84B4367}" type="presParOf" srcId="{312A0364-C31D-4B3D-B428-FCC4D3690A41}" destId="{D1CBFD7E-BBF2-4E1D-962B-76D57C1A2C9D}" srcOrd="2" destOrd="0" presId="urn:microsoft.com/office/officeart/2018/2/layout/IconLabelList"/>
    <dgm:cxn modelId="{6DD7007C-5D05-4922-BB1F-DFB8BBEBF568}" type="presParOf" srcId="{D1CBFD7E-BBF2-4E1D-962B-76D57C1A2C9D}" destId="{24A6840E-25B8-42B6-97D4-ED33B048C0D1}" srcOrd="0" destOrd="0" presId="urn:microsoft.com/office/officeart/2018/2/layout/IconLabelList"/>
    <dgm:cxn modelId="{D17008BC-E45C-4A47-B5B4-BDC86FFCB9A5}" type="presParOf" srcId="{D1CBFD7E-BBF2-4E1D-962B-76D57C1A2C9D}" destId="{B41A0A09-C504-4FDB-9F0F-9E60A6D6AB48}" srcOrd="1" destOrd="0" presId="urn:microsoft.com/office/officeart/2018/2/layout/IconLabelList"/>
    <dgm:cxn modelId="{960CB0EE-FD87-4232-A844-9C72376E78BA}" type="presParOf" srcId="{D1CBFD7E-BBF2-4E1D-962B-76D57C1A2C9D}" destId="{BE7897C5-5E7E-430F-9BD2-19D169A824DC}"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F29BE21-E10C-4160-AD89-925B3D51EE7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78CD387B-F5B0-4516-97C5-F816B9B35B6E}">
      <dgm:prSet custT="1"/>
      <dgm:spPr/>
      <dgm:t>
        <a:bodyPr/>
        <a:lstStyle/>
        <a:p>
          <a:pPr>
            <a:lnSpc>
              <a:spcPct val="100000"/>
            </a:lnSpc>
          </a:pPr>
          <a:r>
            <a:rPr lang="en-US" sz="2800" dirty="0">
              <a:latin typeface="Arial" panose="020B0604020202020204" pitchFamily="34" charset="0"/>
              <a:cs typeface="Arial" panose="020B0604020202020204" pitchFamily="34" charset="0"/>
            </a:rPr>
            <a:t>Owner</a:t>
          </a:r>
        </a:p>
      </dgm:t>
    </dgm:pt>
    <dgm:pt modelId="{472A3C04-C1AB-4AF0-965B-F8ABCBF75F52}" type="parTrans" cxnId="{C978BDFD-6193-4E98-BFA5-2E15CA3B1C76}">
      <dgm:prSet/>
      <dgm:spPr/>
      <dgm:t>
        <a:bodyPr/>
        <a:lstStyle/>
        <a:p>
          <a:endParaRPr lang="en-US" sz="2800"/>
        </a:p>
      </dgm:t>
    </dgm:pt>
    <dgm:pt modelId="{D15FCDCF-8646-4B14-9D5F-70D15BECFC6F}" type="sibTrans" cxnId="{C978BDFD-6193-4E98-BFA5-2E15CA3B1C76}">
      <dgm:prSet/>
      <dgm:spPr/>
      <dgm:t>
        <a:bodyPr/>
        <a:lstStyle/>
        <a:p>
          <a:endParaRPr lang="en-US" sz="2800"/>
        </a:p>
      </dgm:t>
    </dgm:pt>
    <dgm:pt modelId="{7C03763E-BB7C-4F5B-9A21-44BE98118A42}">
      <dgm:prSet custT="1"/>
      <dgm:spPr/>
      <dgm:t>
        <a:bodyPr/>
        <a:lstStyle/>
        <a:p>
          <a:pPr>
            <a:lnSpc>
              <a:spcPct val="100000"/>
            </a:lnSpc>
          </a:pPr>
          <a:r>
            <a:rPr lang="en-US" sz="2800" dirty="0">
              <a:latin typeface="Arial" panose="020B0604020202020204" pitchFamily="34" charset="0"/>
              <a:cs typeface="Arial" panose="020B0604020202020204" pitchFamily="34" charset="0"/>
            </a:rPr>
            <a:t>Developer</a:t>
          </a:r>
        </a:p>
      </dgm:t>
    </dgm:pt>
    <dgm:pt modelId="{8B836762-DDC9-42BD-A181-807B27A3AB5C}" type="parTrans" cxnId="{DEFF1C47-2E05-4942-B99A-BB4222518BC9}">
      <dgm:prSet/>
      <dgm:spPr/>
      <dgm:t>
        <a:bodyPr/>
        <a:lstStyle/>
        <a:p>
          <a:endParaRPr lang="en-US" sz="2800"/>
        </a:p>
      </dgm:t>
    </dgm:pt>
    <dgm:pt modelId="{4F0C870A-C4CB-4588-A4E7-5490A4FE92E3}" type="sibTrans" cxnId="{DEFF1C47-2E05-4942-B99A-BB4222518BC9}">
      <dgm:prSet/>
      <dgm:spPr/>
      <dgm:t>
        <a:bodyPr/>
        <a:lstStyle/>
        <a:p>
          <a:endParaRPr lang="en-US" sz="2800"/>
        </a:p>
      </dgm:t>
    </dgm:pt>
    <dgm:pt modelId="{BBD6F382-388E-47D9-BCBB-9C8B69C53EE1}">
      <dgm:prSet/>
      <dgm:spPr/>
      <dgm:t>
        <a:bodyPr/>
        <a:lstStyle/>
        <a:p>
          <a:pPr>
            <a:lnSpc>
              <a:spcPct val="100000"/>
            </a:lnSpc>
          </a:pPr>
          <a:r>
            <a:rPr lang="en-US" dirty="0">
              <a:latin typeface="Arial" panose="020B0604020202020204" pitchFamily="34" charset="0"/>
              <a:cs typeface="Arial" panose="020B0604020202020204" pitchFamily="34" charset="0"/>
            </a:rPr>
            <a:t>Sponsor</a:t>
          </a:r>
        </a:p>
      </dgm:t>
    </dgm:pt>
    <dgm:pt modelId="{31BEA54E-6A6D-4948-8D91-EF5C02950930}" type="parTrans" cxnId="{20F4C8E4-6156-4DFE-9455-0EB44BC73516}">
      <dgm:prSet/>
      <dgm:spPr/>
      <dgm:t>
        <a:bodyPr/>
        <a:lstStyle/>
        <a:p>
          <a:endParaRPr lang="en-US"/>
        </a:p>
      </dgm:t>
    </dgm:pt>
    <dgm:pt modelId="{B99C0F9C-8C8F-4CE6-A186-4AD976119C3C}" type="sibTrans" cxnId="{20F4C8E4-6156-4DFE-9455-0EB44BC73516}">
      <dgm:prSet/>
      <dgm:spPr/>
      <dgm:t>
        <a:bodyPr/>
        <a:lstStyle/>
        <a:p>
          <a:endParaRPr lang="en-US"/>
        </a:p>
      </dgm:t>
    </dgm:pt>
    <dgm:pt modelId="{6ABD50CA-03C6-4270-B54C-61E073C695E4}" type="pres">
      <dgm:prSet presAssocID="{CF29BE21-E10C-4160-AD89-925B3D51EE75}" presName="root" presStyleCnt="0">
        <dgm:presLayoutVars>
          <dgm:dir/>
          <dgm:resizeHandles val="exact"/>
        </dgm:presLayoutVars>
      </dgm:prSet>
      <dgm:spPr/>
    </dgm:pt>
    <dgm:pt modelId="{592F953A-E054-4285-9A73-6452219B0E07}" type="pres">
      <dgm:prSet presAssocID="{78CD387B-F5B0-4516-97C5-F816B9B35B6E}" presName="compNode" presStyleCnt="0"/>
      <dgm:spPr/>
    </dgm:pt>
    <dgm:pt modelId="{C367DEF5-A318-46C1-BE2B-9395F5F80AE3}" type="pres">
      <dgm:prSet presAssocID="{78CD387B-F5B0-4516-97C5-F816B9B35B6E}" presName="bgRect" presStyleLbl="bgShp" presStyleIdx="0" presStyleCnt="3"/>
      <dgm:spPr/>
    </dgm:pt>
    <dgm:pt modelId="{D3E8CE34-BFBE-45E7-BD7A-79C569F6F15C}" type="pres">
      <dgm:prSet presAssocID="{78CD387B-F5B0-4516-97C5-F816B9B35B6E}"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City"/>
        </a:ext>
      </dgm:extLst>
    </dgm:pt>
    <dgm:pt modelId="{4CB79733-1680-4B6B-8F7D-F1D8219B3699}" type="pres">
      <dgm:prSet presAssocID="{78CD387B-F5B0-4516-97C5-F816B9B35B6E}" presName="spaceRect" presStyleCnt="0"/>
      <dgm:spPr/>
    </dgm:pt>
    <dgm:pt modelId="{4280B3CD-F5C9-487E-B448-626A00A3A60E}" type="pres">
      <dgm:prSet presAssocID="{78CD387B-F5B0-4516-97C5-F816B9B35B6E}" presName="parTx" presStyleLbl="revTx" presStyleIdx="0" presStyleCnt="3">
        <dgm:presLayoutVars>
          <dgm:chMax val="0"/>
          <dgm:chPref val="0"/>
        </dgm:presLayoutVars>
      </dgm:prSet>
      <dgm:spPr/>
    </dgm:pt>
    <dgm:pt modelId="{509AB45A-DD7F-4C5E-A40E-D391DC5DE9F7}" type="pres">
      <dgm:prSet presAssocID="{D15FCDCF-8646-4B14-9D5F-70D15BECFC6F}" presName="sibTrans" presStyleCnt="0"/>
      <dgm:spPr/>
    </dgm:pt>
    <dgm:pt modelId="{60591DB8-84FC-4E64-9091-4D715DF7F87B}" type="pres">
      <dgm:prSet presAssocID="{7C03763E-BB7C-4F5B-9A21-44BE98118A42}" presName="compNode" presStyleCnt="0"/>
      <dgm:spPr/>
    </dgm:pt>
    <dgm:pt modelId="{CE7123C6-9AFB-4639-959E-B998588F2288}" type="pres">
      <dgm:prSet presAssocID="{7C03763E-BB7C-4F5B-9A21-44BE98118A42}" presName="bgRect" presStyleLbl="bgShp" presStyleIdx="1" presStyleCnt="3" custLinFactNeighborX="203" custLinFactNeighborY="536"/>
      <dgm:spPr/>
    </dgm:pt>
    <dgm:pt modelId="{CB4572B7-6D23-482D-9368-C54EA6F33DEA}" type="pres">
      <dgm:prSet presAssocID="{7C03763E-BB7C-4F5B-9A21-44BE98118A42}"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ouse"/>
        </a:ext>
      </dgm:extLst>
    </dgm:pt>
    <dgm:pt modelId="{A2A6CB7F-99D3-4504-B460-C8AD07E22BA6}" type="pres">
      <dgm:prSet presAssocID="{7C03763E-BB7C-4F5B-9A21-44BE98118A42}" presName="spaceRect" presStyleCnt="0"/>
      <dgm:spPr/>
    </dgm:pt>
    <dgm:pt modelId="{32C6944D-0CF3-4074-B4C4-5F8343446031}" type="pres">
      <dgm:prSet presAssocID="{7C03763E-BB7C-4F5B-9A21-44BE98118A42}" presName="parTx" presStyleLbl="revTx" presStyleIdx="1" presStyleCnt="3">
        <dgm:presLayoutVars>
          <dgm:chMax val="0"/>
          <dgm:chPref val="0"/>
        </dgm:presLayoutVars>
      </dgm:prSet>
      <dgm:spPr/>
    </dgm:pt>
    <dgm:pt modelId="{175735E5-BDC7-4D46-AD17-AFB28E379CEC}" type="pres">
      <dgm:prSet presAssocID="{4F0C870A-C4CB-4588-A4E7-5490A4FE92E3}" presName="sibTrans" presStyleCnt="0"/>
      <dgm:spPr/>
    </dgm:pt>
    <dgm:pt modelId="{40C65619-44D2-49EB-83BB-46544CC23324}" type="pres">
      <dgm:prSet presAssocID="{BBD6F382-388E-47D9-BCBB-9C8B69C53EE1}" presName="compNode" presStyleCnt="0"/>
      <dgm:spPr/>
    </dgm:pt>
    <dgm:pt modelId="{551E2CDB-DA45-446C-99EC-29CA1E4A71AC}" type="pres">
      <dgm:prSet presAssocID="{BBD6F382-388E-47D9-BCBB-9C8B69C53EE1}" presName="bgRect" presStyleLbl="bgShp" presStyleIdx="2" presStyleCnt="3"/>
      <dgm:spPr/>
    </dgm:pt>
    <dgm:pt modelId="{D7CAF862-8C76-4FFE-917B-4ACB9B649977}" type="pres">
      <dgm:prSet presAssocID="{BBD6F382-388E-47D9-BCBB-9C8B69C53EE1}" presName="iconRect" presStyleLbl="node1" presStyleIdx="2" presStyleCnt="3"/>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Handshake with solid fill"/>
        </a:ext>
      </dgm:extLst>
    </dgm:pt>
    <dgm:pt modelId="{B10391EC-B9F4-4DE8-8900-D49230826786}" type="pres">
      <dgm:prSet presAssocID="{BBD6F382-388E-47D9-BCBB-9C8B69C53EE1}" presName="spaceRect" presStyleCnt="0"/>
      <dgm:spPr/>
    </dgm:pt>
    <dgm:pt modelId="{27BB9A75-8526-428E-893F-6D69A4D17189}" type="pres">
      <dgm:prSet presAssocID="{BBD6F382-388E-47D9-BCBB-9C8B69C53EE1}" presName="parTx" presStyleLbl="revTx" presStyleIdx="2" presStyleCnt="3">
        <dgm:presLayoutVars>
          <dgm:chMax val="0"/>
          <dgm:chPref val="0"/>
        </dgm:presLayoutVars>
      </dgm:prSet>
      <dgm:spPr/>
    </dgm:pt>
  </dgm:ptLst>
  <dgm:cxnLst>
    <dgm:cxn modelId="{E17DA41A-0C69-46C9-BCE3-F33A76A40BDB}" type="presOf" srcId="{BBD6F382-388E-47D9-BCBB-9C8B69C53EE1}" destId="{27BB9A75-8526-428E-893F-6D69A4D17189}" srcOrd="0" destOrd="0" presId="urn:microsoft.com/office/officeart/2018/2/layout/IconVerticalSolidList"/>
    <dgm:cxn modelId="{DEFF1C47-2E05-4942-B99A-BB4222518BC9}" srcId="{CF29BE21-E10C-4160-AD89-925B3D51EE75}" destId="{7C03763E-BB7C-4F5B-9A21-44BE98118A42}" srcOrd="1" destOrd="0" parTransId="{8B836762-DDC9-42BD-A181-807B27A3AB5C}" sibTransId="{4F0C870A-C4CB-4588-A4E7-5490A4FE92E3}"/>
    <dgm:cxn modelId="{FD0B038E-251C-4F69-804A-44E85C1EC42F}" type="presOf" srcId="{CF29BE21-E10C-4160-AD89-925B3D51EE75}" destId="{6ABD50CA-03C6-4270-B54C-61E073C695E4}" srcOrd="0" destOrd="0" presId="urn:microsoft.com/office/officeart/2018/2/layout/IconVerticalSolidList"/>
    <dgm:cxn modelId="{1B5128C6-8D1B-40C6-B1B3-94FDFB2742BA}" type="presOf" srcId="{78CD387B-F5B0-4516-97C5-F816B9B35B6E}" destId="{4280B3CD-F5C9-487E-B448-626A00A3A60E}" srcOrd="0" destOrd="0" presId="urn:microsoft.com/office/officeart/2018/2/layout/IconVerticalSolidList"/>
    <dgm:cxn modelId="{20F4C8E4-6156-4DFE-9455-0EB44BC73516}" srcId="{CF29BE21-E10C-4160-AD89-925B3D51EE75}" destId="{BBD6F382-388E-47D9-BCBB-9C8B69C53EE1}" srcOrd="2" destOrd="0" parTransId="{31BEA54E-6A6D-4948-8D91-EF5C02950930}" sibTransId="{B99C0F9C-8C8F-4CE6-A186-4AD976119C3C}"/>
    <dgm:cxn modelId="{1A6027ED-A8BE-41EC-A918-A7C15BCD3B90}" type="presOf" srcId="{7C03763E-BB7C-4F5B-9A21-44BE98118A42}" destId="{32C6944D-0CF3-4074-B4C4-5F8343446031}" srcOrd="0" destOrd="0" presId="urn:microsoft.com/office/officeart/2018/2/layout/IconVerticalSolidList"/>
    <dgm:cxn modelId="{C978BDFD-6193-4E98-BFA5-2E15CA3B1C76}" srcId="{CF29BE21-E10C-4160-AD89-925B3D51EE75}" destId="{78CD387B-F5B0-4516-97C5-F816B9B35B6E}" srcOrd="0" destOrd="0" parTransId="{472A3C04-C1AB-4AF0-965B-F8ABCBF75F52}" sibTransId="{D15FCDCF-8646-4B14-9D5F-70D15BECFC6F}"/>
    <dgm:cxn modelId="{8832B2A2-8CF1-4A14-8EB4-E691003F6E07}" type="presParOf" srcId="{6ABD50CA-03C6-4270-B54C-61E073C695E4}" destId="{592F953A-E054-4285-9A73-6452219B0E07}" srcOrd="0" destOrd="0" presId="urn:microsoft.com/office/officeart/2018/2/layout/IconVerticalSolidList"/>
    <dgm:cxn modelId="{1BEE9EEE-A95A-4C58-8FAC-A683E3A274B8}" type="presParOf" srcId="{592F953A-E054-4285-9A73-6452219B0E07}" destId="{C367DEF5-A318-46C1-BE2B-9395F5F80AE3}" srcOrd="0" destOrd="0" presId="urn:microsoft.com/office/officeart/2018/2/layout/IconVerticalSolidList"/>
    <dgm:cxn modelId="{818AA41D-33F2-4C91-A30F-3A7159319277}" type="presParOf" srcId="{592F953A-E054-4285-9A73-6452219B0E07}" destId="{D3E8CE34-BFBE-45E7-BD7A-79C569F6F15C}" srcOrd="1" destOrd="0" presId="urn:microsoft.com/office/officeart/2018/2/layout/IconVerticalSolidList"/>
    <dgm:cxn modelId="{A1D13488-CCCC-437C-9319-8F012765A756}" type="presParOf" srcId="{592F953A-E054-4285-9A73-6452219B0E07}" destId="{4CB79733-1680-4B6B-8F7D-F1D8219B3699}" srcOrd="2" destOrd="0" presId="urn:microsoft.com/office/officeart/2018/2/layout/IconVerticalSolidList"/>
    <dgm:cxn modelId="{402AC1AD-800E-4158-B240-C6CD96AC0605}" type="presParOf" srcId="{592F953A-E054-4285-9A73-6452219B0E07}" destId="{4280B3CD-F5C9-487E-B448-626A00A3A60E}" srcOrd="3" destOrd="0" presId="urn:microsoft.com/office/officeart/2018/2/layout/IconVerticalSolidList"/>
    <dgm:cxn modelId="{CE26A28A-52EC-41BB-B655-9F708F95DBF4}" type="presParOf" srcId="{6ABD50CA-03C6-4270-B54C-61E073C695E4}" destId="{509AB45A-DD7F-4C5E-A40E-D391DC5DE9F7}" srcOrd="1" destOrd="0" presId="urn:microsoft.com/office/officeart/2018/2/layout/IconVerticalSolidList"/>
    <dgm:cxn modelId="{C055763F-4E0D-46DF-A114-2B12E0A193FB}" type="presParOf" srcId="{6ABD50CA-03C6-4270-B54C-61E073C695E4}" destId="{60591DB8-84FC-4E64-9091-4D715DF7F87B}" srcOrd="2" destOrd="0" presId="urn:microsoft.com/office/officeart/2018/2/layout/IconVerticalSolidList"/>
    <dgm:cxn modelId="{6EB772F9-E04D-4AA9-AC78-D24975363633}" type="presParOf" srcId="{60591DB8-84FC-4E64-9091-4D715DF7F87B}" destId="{CE7123C6-9AFB-4639-959E-B998588F2288}" srcOrd="0" destOrd="0" presId="urn:microsoft.com/office/officeart/2018/2/layout/IconVerticalSolidList"/>
    <dgm:cxn modelId="{2CEBE260-179A-45A2-9DD8-294CC1A84173}" type="presParOf" srcId="{60591DB8-84FC-4E64-9091-4D715DF7F87B}" destId="{CB4572B7-6D23-482D-9368-C54EA6F33DEA}" srcOrd="1" destOrd="0" presId="urn:microsoft.com/office/officeart/2018/2/layout/IconVerticalSolidList"/>
    <dgm:cxn modelId="{3E119B00-0B9E-4A1A-8081-CA530F5506FB}" type="presParOf" srcId="{60591DB8-84FC-4E64-9091-4D715DF7F87B}" destId="{A2A6CB7F-99D3-4504-B460-C8AD07E22BA6}" srcOrd="2" destOrd="0" presId="urn:microsoft.com/office/officeart/2018/2/layout/IconVerticalSolidList"/>
    <dgm:cxn modelId="{4652C529-26D2-44D7-9C71-83F315859929}" type="presParOf" srcId="{60591DB8-84FC-4E64-9091-4D715DF7F87B}" destId="{32C6944D-0CF3-4074-B4C4-5F8343446031}" srcOrd="3" destOrd="0" presId="urn:microsoft.com/office/officeart/2018/2/layout/IconVerticalSolidList"/>
    <dgm:cxn modelId="{1A26BB45-56CF-47E8-B79C-B22423004D17}" type="presParOf" srcId="{6ABD50CA-03C6-4270-B54C-61E073C695E4}" destId="{175735E5-BDC7-4D46-AD17-AFB28E379CEC}" srcOrd="3" destOrd="0" presId="urn:microsoft.com/office/officeart/2018/2/layout/IconVerticalSolidList"/>
    <dgm:cxn modelId="{654E415B-30A9-473F-B37D-F4AF049F9C6E}" type="presParOf" srcId="{6ABD50CA-03C6-4270-B54C-61E073C695E4}" destId="{40C65619-44D2-49EB-83BB-46544CC23324}" srcOrd="4" destOrd="0" presId="urn:microsoft.com/office/officeart/2018/2/layout/IconVerticalSolidList"/>
    <dgm:cxn modelId="{2080E870-14E6-40C2-A121-A06E0D6102CA}" type="presParOf" srcId="{40C65619-44D2-49EB-83BB-46544CC23324}" destId="{551E2CDB-DA45-446C-99EC-29CA1E4A71AC}" srcOrd="0" destOrd="0" presId="urn:microsoft.com/office/officeart/2018/2/layout/IconVerticalSolidList"/>
    <dgm:cxn modelId="{EFBF8063-6FAB-4B31-AB5D-905720B08952}" type="presParOf" srcId="{40C65619-44D2-49EB-83BB-46544CC23324}" destId="{D7CAF862-8C76-4FFE-917B-4ACB9B649977}" srcOrd="1" destOrd="0" presId="urn:microsoft.com/office/officeart/2018/2/layout/IconVerticalSolidList"/>
    <dgm:cxn modelId="{01F8015E-3B2F-4FC0-B2A9-BC8E9C05B106}" type="presParOf" srcId="{40C65619-44D2-49EB-83BB-46544CC23324}" destId="{B10391EC-B9F4-4DE8-8900-D49230826786}" srcOrd="2" destOrd="0" presId="urn:microsoft.com/office/officeart/2018/2/layout/IconVerticalSolidList"/>
    <dgm:cxn modelId="{1160C4D7-A75A-4935-87D9-765360594958}" type="presParOf" srcId="{40C65619-44D2-49EB-83BB-46544CC23324}" destId="{27BB9A75-8526-428E-893F-6D69A4D1718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4387EDD-1EC9-4F23-A7C1-0BF6D58A5DA2}"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D2C89F5C-D366-4DDA-846F-642285B42F97}">
      <dgm:prSet/>
      <dgm:spPr/>
      <dgm:t>
        <a:bodyPr/>
        <a:lstStyle/>
        <a:p>
          <a:pPr>
            <a:lnSpc>
              <a:spcPct val="100000"/>
            </a:lnSpc>
          </a:pPr>
          <a:r>
            <a:rPr lang="en-US"/>
            <a:t>Acquisition </a:t>
          </a:r>
        </a:p>
      </dgm:t>
    </dgm:pt>
    <dgm:pt modelId="{BF60A456-EA8E-43F4-891B-FCF88BA8ED31}" type="parTrans" cxnId="{EF6FA37B-B805-4252-8277-96B5F23CF8BC}">
      <dgm:prSet/>
      <dgm:spPr/>
      <dgm:t>
        <a:bodyPr/>
        <a:lstStyle/>
        <a:p>
          <a:endParaRPr lang="en-US"/>
        </a:p>
      </dgm:t>
    </dgm:pt>
    <dgm:pt modelId="{AF5A2B0F-662E-4760-9297-C4A19E204952}" type="sibTrans" cxnId="{EF6FA37B-B805-4252-8277-96B5F23CF8BC}">
      <dgm:prSet/>
      <dgm:spPr/>
      <dgm:t>
        <a:bodyPr/>
        <a:lstStyle/>
        <a:p>
          <a:endParaRPr lang="en-US"/>
        </a:p>
      </dgm:t>
    </dgm:pt>
    <dgm:pt modelId="{A554804A-3B04-4062-91A0-EB578FED3555}">
      <dgm:prSet/>
      <dgm:spPr/>
      <dgm:t>
        <a:bodyPr/>
        <a:lstStyle/>
        <a:p>
          <a:pPr>
            <a:lnSpc>
              <a:spcPct val="100000"/>
            </a:lnSpc>
          </a:pPr>
          <a:r>
            <a:rPr lang="en-US"/>
            <a:t>Development hard costs</a:t>
          </a:r>
        </a:p>
      </dgm:t>
    </dgm:pt>
    <dgm:pt modelId="{7D095715-97CF-4236-97C8-988C66F49DC5}" type="parTrans" cxnId="{4AEB2E9A-36FB-4255-ABD6-371CFB31753C}">
      <dgm:prSet/>
      <dgm:spPr/>
      <dgm:t>
        <a:bodyPr/>
        <a:lstStyle/>
        <a:p>
          <a:endParaRPr lang="en-US"/>
        </a:p>
      </dgm:t>
    </dgm:pt>
    <dgm:pt modelId="{D3D5D8E4-F506-40E8-9583-BD9007DEEB0C}" type="sibTrans" cxnId="{4AEB2E9A-36FB-4255-ABD6-371CFB31753C}">
      <dgm:prSet/>
      <dgm:spPr/>
      <dgm:t>
        <a:bodyPr/>
        <a:lstStyle/>
        <a:p>
          <a:endParaRPr lang="en-US"/>
        </a:p>
      </dgm:t>
    </dgm:pt>
    <dgm:pt modelId="{5A42C0EB-3BCB-4BA8-8C57-FBB0B972D98D}">
      <dgm:prSet/>
      <dgm:spPr/>
      <dgm:t>
        <a:bodyPr/>
        <a:lstStyle/>
        <a:p>
          <a:pPr>
            <a:lnSpc>
              <a:spcPct val="100000"/>
            </a:lnSpc>
          </a:pPr>
          <a:r>
            <a:rPr lang="en-US"/>
            <a:t>On-site improvements</a:t>
          </a:r>
        </a:p>
      </dgm:t>
    </dgm:pt>
    <dgm:pt modelId="{F27AB19E-DE31-4B04-9BC5-84F6C05BB0CB}" type="parTrans" cxnId="{337B1381-53D3-46B6-A7BA-B73CF16C9DFD}">
      <dgm:prSet/>
      <dgm:spPr/>
      <dgm:t>
        <a:bodyPr/>
        <a:lstStyle/>
        <a:p>
          <a:endParaRPr lang="en-US"/>
        </a:p>
      </dgm:t>
    </dgm:pt>
    <dgm:pt modelId="{92B5F5DD-239E-488B-893E-E26132F65046}" type="sibTrans" cxnId="{337B1381-53D3-46B6-A7BA-B73CF16C9DFD}">
      <dgm:prSet/>
      <dgm:spPr/>
      <dgm:t>
        <a:bodyPr/>
        <a:lstStyle/>
        <a:p>
          <a:endParaRPr lang="en-US"/>
        </a:p>
      </dgm:t>
    </dgm:pt>
    <dgm:pt modelId="{C456406E-D60D-4DCB-938F-EEA8BA031554}">
      <dgm:prSet/>
      <dgm:spPr/>
      <dgm:t>
        <a:bodyPr/>
        <a:lstStyle/>
        <a:p>
          <a:pPr>
            <a:lnSpc>
              <a:spcPct val="100000"/>
            </a:lnSpc>
          </a:pPr>
          <a:r>
            <a:rPr lang="en-US"/>
            <a:t>Demolition</a:t>
          </a:r>
        </a:p>
      </dgm:t>
    </dgm:pt>
    <dgm:pt modelId="{06E1F3B4-B1E3-416E-8139-9DB897ED320E}" type="parTrans" cxnId="{942CC845-0D4D-453B-84EA-C621242F3A4F}">
      <dgm:prSet/>
      <dgm:spPr/>
      <dgm:t>
        <a:bodyPr/>
        <a:lstStyle/>
        <a:p>
          <a:endParaRPr lang="en-US"/>
        </a:p>
      </dgm:t>
    </dgm:pt>
    <dgm:pt modelId="{AF32A273-2A3D-4CB7-A7D7-AA5B4F10CB1A}" type="sibTrans" cxnId="{942CC845-0D4D-453B-84EA-C621242F3A4F}">
      <dgm:prSet/>
      <dgm:spPr/>
      <dgm:t>
        <a:bodyPr/>
        <a:lstStyle/>
        <a:p>
          <a:endParaRPr lang="en-US"/>
        </a:p>
      </dgm:t>
    </dgm:pt>
    <dgm:pt modelId="{A5AB05EA-993F-4D70-96BD-6F15DAF9011C}">
      <dgm:prSet/>
      <dgm:spPr/>
      <dgm:t>
        <a:bodyPr/>
        <a:lstStyle/>
        <a:p>
          <a:pPr>
            <a:lnSpc>
              <a:spcPct val="100000"/>
            </a:lnSpc>
          </a:pPr>
          <a:r>
            <a:rPr lang="en-US"/>
            <a:t>Project-related soft costs</a:t>
          </a:r>
        </a:p>
      </dgm:t>
    </dgm:pt>
    <dgm:pt modelId="{55A6ACB1-40D9-4A68-9901-B70B562CFC39}" type="parTrans" cxnId="{2F7745DA-398B-408A-B53D-EA6348D1C96A}">
      <dgm:prSet/>
      <dgm:spPr/>
      <dgm:t>
        <a:bodyPr/>
        <a:lstStyle/>
        <a:p>
          <a:endParaRPr lang="en-US"/>
        </a:p>
      </dgm:t>
    </dgm:pt>
    <dgm:pt modelId="{4E0CC166-D564-4D7A-B6A5-5C8FA76FAB40}" type="sibTrans" cxnId="{2F7745DA-398B-408A-B53D-EA6348D1C96A}">
      <dgm:prSet/>
      <dgm:spPr/>
      <dgm:t>
        <a:bodyPr/>
        <a:lstStyle/>
        <a:p>
          <a:endParaRPr lang="en-US"/>
        </a:p>
      </dgm:t>
    </dgm:pt>
    <dgm:pt modelId="{F646FC56-864D-44F0-8384-B2D2EDF80DFE}" type="pres">
      <dgm:prSet presAssocID="{B4387EDD-1EC9-4F23-A7C1-0BF6D58A5DA2}" presName="root" presStyleCnt="0">
        <dgm:presLayoutVars>
          <dgm:dir/>
          <dgm:resizeHandles val="exact"/>
        </dgm:presLayoutVars>
      </dgm:prSet>
      <dgm:spPr/>
    </dgm:pt>
    <dgm:pt modelId="{9725F35D-1CF8-4CB6-8B60-60E77AC9AF5A}" type="pres">
      <dgm:prSet presAssocID="{D2C89F5C-D366-4DDA-846F-642285B42F97}" presName="compNode" presStyleCnt="0"/>
      <dgm:spPr/>
    </dgm:pt>
    <dgm:pt modelId="{B38EE159-E12E-4781-B44C-615FD0612E2B}" type="pres">
      <dgm:prSet presAssocID="{D2C89F5C-D366-4DDA-846F-642285B42F97}"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Handshake"/>
        </a:ext>
      </dgm:extLst>
    </dgm:pt>
    <dgm:pt modelId="{FB089F61-DE9F-46E5-ACFA-BCD372CA3FF9}" type="pres">
      <dgm:prSet presAssocID="{D2C89F5C-D366-4DDA-846F-642285B42F97}" presName="spaceRect" presStyleCnt="0"/>
      <dgm:spPr/>
    </dgm:pt>
    <dgm:pt modelId="{3629D43E-B27F-49F5-946F-B4BF170283DE}" type="pres">
      <dgm:prSet presAssocID="{D2C89F5C-D366-4DDA-846F-642285B42F97}" presName="textRect" presStyleLbl="revTx" presStyleIdx="0" presStyleCnt="5">
        <dgm:presLayoutVars>
          <dgm:chMax val="1"/>
          <dgm:chPref val="1"/>
        </dgm:presLayoutVars>
      </dgm:prSet>
      <dgm:spPr/>
    </dgm:pt>
    <dgm:pt modelId="{153A2ACB-5DBB-456B-AF55-3AC46B10B91E}" type="pres">
      <dgm:prSet presAssocID="{AF5A2B0F-662E-4760-9297-C4A19E204952}" presName="sibTrans" presStyleCnt="0"/>
      <dgm:spPr/>
    </dgm:pt>
    <dgm:pt modelId="{1D8C7A20-B199-4C74-8E7B-9A64259D2776}" type="pres">
      <dgm:prSet presAssocID="{A554804A-3B04-4062-91A0-EB578FED3555}" presName="compNode" presStyleCnt="0"/>
      <dgm:spPr/>
    </dgm:pt>
    <dgm:pt modelId="{8AE23202-FE0C-4F65-9DA9-A2A63CE183CB}" type="pres">
      <dgm:prSet presAssocID="{A554804A-3B04-4062-91A0-EB578FED3555}"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oney"/>
        </a:ext>
      </dgm:extLst>
    </dgm:pt>
    <dgm:pt modelId="{BF972285-239F-4F8E-951F-153DFBE54F96}" type="pres">
      <dgm:prSet presAssocID="{A554804A-3B04-4062-91A0-EB578FED3555}" presName="spaceRect" presStyleCnt="0"/>
      <dgm:spPr/>
    </dgm:pt>
    <dgm:pt modelId="{2775488D-71C1-4DDD-89F4-7593032BAA8E}" type="pres">
      <dgm:prSet presAssocID="{A554804A-3B04-4062-91A0-EB578FED3555}" presName="textRect" presStyleLbl="revTx" presStyleIdx="1" presStyleCnt="5">
        <dgm:presLayoutVars>
          <dgm:chMax val="1"/>
          <dgm:chPref val="1"/>
        </dgm:presLayoutVars>
      </dgm:prSet>
      <dgm:spPr/>
    </dgm:pt>
    <dgm:pt modelId="{F21A8A06-C462-428C-9D73-F20660178BC0}" type="pres">
      <dgm:prSet presAssocID="{D3D5D8E4-F506-40E8-9583-BD9007DEEB0C}" presName="sibTrans" presStyleCnt="0"/>
      <dgm:spPr/>
    </dgm:pt>
    <dgm:pt modelId="{5CC1835C-BF68-4086-8C4D-F498F78ED859}" type="pres">
      <dgm:prSet presAssocID="{5A42C0EB-3BCB-4BA8-8C57-FBB0B972D98D}" presName="compNode" presStyleCnt="0"/>
      <dgm:spPr/>
    </dgm:pt>
    <dgm:pt modelId="{1A363A65-9E81-4635-AA29-CAFF2383FCAD}" type="pres">
      <dgm:prSet presAssocID="{5A42C0EB-3BCB-4BA8-8C57-FBB0B972D98D}"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Factory"/>
        </a:ext>
      </dgm:extLst>
    </dgm:pt>
    <dgm:pt modelId="{F228A2F3-BBCA-4950-B958-FEC6D7D45D41}" type="pres">
      <dgm:prSet presAssocID="{5A42C0EB-3BCB-4BA8-8C57-FBB0B972D98D}" presName="spaceRect" presStyleCnt="0"/>
      <dgm:spPr/>
    </dgm:pt>
    <dgm:pt modelId="{CD263545-F8DB-4315-BD0D-E41B0C5DADA2}" type="pres">
      <dgm:prSet presAssocID="{5A42C0EB-3BCB-4BA8-8C57-FBB0B972D98D}" presName="textRect" presStyleLbl="revTx" presStyleIdx="2" presStyleCnt="5">
        <dgm:presLayoutVars>
          <dgm:chMax val="1"/>
          <dgm:chPref val="1"/>
        </dgm:presLayoutVars>
      </dgm:prSet>
      <dgm:spPr/>
    </dgm:pt>
    <dgm:pt modelId="{E5E5399A-7624-4014-8FA2-899884BF2CDE}" type="pres">
      <dgm:prSet presAssocID="{92B5F5DD-239E-488B-893E-E26132F65046}" presName="sibTrans" presStyleCnt="0"/>
      <dgm:spPr/>
    </dgm:pt>
    <dgm:pt modelId="{7BA0534F-7018-4291-BA4E-19E6F7EC2688}" type="pres">
      <dgm:prSet presAssocID="{C456406E-D60D-4DCB-938F-EEA8BA031554}" presName="compNode" presStyleCnt="0"/>
      <dgm:spPr/>
    </dgm:pt>
    <dgm:pt modelId="{24EDCF71-AB3E-43F6-B4B4-58D1D885FB62}" type="pres">
      <dgm:prSet presAssocID="{C456406E-D60D-4DCB-938F-EEA8BA031554}"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Radioactive Sign"/>
        </a:ext>
      </dgm:extLst>
    </dgm:pt>
    <dgm:pt modelId="{56D70748-D776-4F6D-938A-EFD058EA1DF3}" type="pres">
      <dgm:prSet presAssocID="{C456406E-D60D-4DCB-938F-EEA8BA031554}" presName="spaceRect" presStyleCnt="0"/>
      <dgm:spPr/>
    </dgm:pt>
    <dgm:pt modelId="{45D42C37-BF50-4CE5-A0F6-271E117EFE81}" type="pres">
      <dgm:prSet presAssocID="{C456406E-D60D-4DCB-938F-EEA8BA031554}" presName="textRect" presStyleLbl="revTx" presStyleIdx="3" presStyleCnt="5">
        <dgm:presLayoutVars>
          <dgm:chMax val="1"/>
          <dgm:chPref val="1"/>
        </dgm:presLayoutVars>
      </dgm:prSet>
      <dgm:spPr/>
    </dgm:pt>
    <dgm:pt modelId="{C56A5770-3B9F-4FD1-BC0D-06BF63A41C18}" type="pres">
      <dgm:prSet presAssocID="{AF32A273-2A3D-4CB7-A7D7-AA5B4F10CB1A}" presName="sibTrans" presStyleCnt="0"/>
      <dgm:spPr/>
    </dgm:pt>
    <dgm:pt modelId="{847311BE-B20F-4FC5-BE99-829DCDF3B5BA}" type="pres">
      <dgm:prSet presAssocID="{A5AB05EA-993F-4D70-96BD-6F15DAF9011C}" presName="compNode" presStyleCnt="0"/>
      <dgm:spPr/>
    </dgm:pt>
    <dgm:pt modelId="{FD0428B0-F0A0-41CC-AED9-CCBFE4EC2791}" type="pres">
      <dgm:prSet presAssocID="{A5AB05EA-993F-4D70-96BD-6F15DAF9011C}"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Coins"/>
        </a:ext>
      </dgm:extLst>
    </dgm:pt>
    <dgm:pt modelId="{60E0911B-1B56-4723-971B-D75D958E705F}" type="pres">
      <dgm:prSet presAssocID="{A5AB05EA-993F-4D70-96BD-6F15DAF9011C}" presName="spaceRect" presStyleCnt="0"/>
      <dgm:spPr/>
    </dgm:pt>
    <dgm:pt modelId="{06F79425-6B98-4612-9F38-8891F10AE06F}" type="pres">
      <dgm:prSet presAssocID="{A5AB05EA-993F-4D70-96BD-6F15DAF9011C}" presName="textRect" presStyleLbl="revTx" presStyleIdx="4" presStyleCnt="5">
        <dgm:presLayoutVars>
          <dgm:chMax val="1"/>
          <dgm:chPref val="1"/>
        </dgm:presLayoutVars>
      </dgm:prSet>
      <dgm:spPr/>
    </dgm:pt>
  </dgm:ptLst>
  <dgm:cxnLst>
    <dgm:cxn modelId="{844AA83E-FB70-4361-AE47-9161E976C12D}" type="presOf" srcId="{A5AB05EA-993F-4D70-96BD-6F15DAF9011C}" destId="{06F79425-6B98-4612-9F38-8891F10AE06F}" srcOrd="0" destOrd="0" presId="urn:microsoft.com/office/officeart/2018/2/layout/IconLabelList"/>
    <dgm:cxn modelId="{A37C743F-8E30-441A-976F-9E0489F906A2}" type="presOf" srcId="{5A42C0EB-3BCB-4BA8-8C57-FBB0B972D98D}" destId="{CD263545-F8DB-4315-BD0D-E41B0C5DADA2}" srcOrd="0" destOrd="0" presId="urn:microsoft.com/office/officeart/2018/2/layout/IconLabelList"/>
    <dgm:cxn modelId="{942CC845-0D4D-453B-84EA-C621242F3A4F}" srcId="{B4387EDD-1EC9-4F23-A7C1-0BF6D58A5DA2}" destId="{C456406E-D60D-4DCB-938F-EEA8BA031554}" srcOrd="3" destOrd="0" parTransId="{06E1F3B4-B1E3-416E-8139-9DB897ED320E}" sibTransId="{AF32A273-2A3D-4CB7-A7D7-AA5B4F10CB1A}"/>
    <dgm:cxn modelId="{7675F267-7D83-431A-AE37-FE5A9FAB89F8}" type="presOf" srcId="{C456406E-D60D-4DCB-938F-EEA8BA031554}" destId="{45D42C37-BF50-4CE5-A0F6-271E117EFE81}" srcOrd="0" destOrd="0" presId="urn:microsoft.com/office/officeart/2018/2/layout/IconLabelList"/>
    <dgm:cxn modelId="{E6C93F73-568C-4ED1-A26E-6AA02CBF2955}" type="presOf" srcId="{B4387EDD-1EC9-4F23-A7C1-0BF6D58A5DA2}" destId="{F646FC56-864D-44F0-8384-B2D2EDF80DFE}" srcOrd="0" destOrd="0" presId="urn:microsoft.com/office/officeart/2018/2/layout/IconLabelList"/>
    <dgm:cxn modelId="{09811F79-D9A3-4905-B5A8-D1521F4D62EA}" type="presOf" srcId="{A554804A-3B04-4062-91A0-EB578FED3555}" destId="{2775488D-71C1-4DDD-89F4-7593032BAA8E}" srcOrd="0" destOrd="0" presId="urn:microsoft.com/office/officeart/2018/2/layout/IconLabelList"/>
    <dgm:cxn modelId="{EF6FA37B-B805-4252-8277-96B5F23CF8BC}" srcId="{B4387EDD-1EC9-4F23-A7C1-0BF6D58A5DA2}" destId="{D2C89F5C-D366-4DDA-846F-642285B42F97}" srcOrd="0" destOrd="0" parTransId="{BF60A456-EA8E-43F4-891B-FCF88BA8ED31}" sibTransId="{AF5A2B0F-662E-4760-9297-C4A19E204952}"/>
    <dgm:cxn modelId="{337B1381-53D3-46B6-A7BA-B73CF16C9DFD}" srcId="{B4387EDD-1EC9-4F23-A7C1-0BF6D58A5DA2}" destId="{5A42C0EB-3BCB-4BA8-8C57-FBB0B972D98D}" srcOrd="2" destOrd="0" parTransId="{F27AB19E-DE31-4B04-9BC5-84F6C05BB0CB}" sibTransId="{92B5F5DD-239E-488B-893E-E26132F65046}"/>
    <dgm:cxn modelId="{4AEB2E9A-36FB-4255-ABD6-371CFB31753C}" srcId="{B4387EDD-1EC9-4F23-A7C1-0BF6D58A5DA2}" destId="{A554804A-3B04-4062-91A0-EB578FED3555}" srcOrd="1" destOrd="0" parTransId="{7D095715-97CF-4236-97C8-988C66F49DC5}" sibTransId="{D3D5D8E4-F506-40E8-9583-BD9007DEEB0C}"/>
    <dgm:cxn modelId="{D41D6FBD-6054-4958-AF02-A77D972F1431}" type="presOf" srcId="{D2C89F5C-D366-4DDA-846F-642285B42F97}" destId="{3629D43E-B27F-49F5-946F-B4BF170283DE}" srcOrd="0" destOrd="0" presId="urn:microsoft.com/office/officeart/2018/2/layout/IconLabelList"/>
    <dgm:cxn modelId="{2F7745DA-398B-408A-B53D-EA6348D1C96A}" srcId="{B4387EDD-1EC9-4F23-A7C1-0BF6D58A5DA2}" destId="{A5AB05EA-993F-4D70-96BD-6F15DAF9011C}" srcOrd="4" destOrd="0" parTransId="{55A6ACB1-40D9-4A68-9901-B70B562CFC39}" sibTransId="{4E0CC166-D564-4D7A-B6A5-5C8FA76FAB40}"/>
    <dgm:cxn modelId="{E49F2799-90F2-4B90-9BF4-BFF0E4540D99}" type="presParOf" srcId="{F646FC56-864D-44F0-8384-B2D2EDF80DFE}" destId="{9725F35D-1CF8-4CB6-8B60-60E77AC9AF5A}" srcOrd="0" destOrd="0" presId="urn:microsoft.com/office/officeart/2018/2/layout/IconLabelList"/>
    <dgm:cxn modelId="{186DFEA4-B46B-43C7-BFD3-059406CC4F43}" type="presParOf" srcId="{9725F35D-1CF8-4CB6-8B60-60E77AC9AF5A}" destId="{B38EE159-E12E-4781-B44C-615FD0612E2B}" srcOrd="0" destOrd="0" presId="urn:microsoft.com/office/officeart/2018/2/layout/IconLabelList"/>
    <dgm:cxn modelId="{F9C25C3C-CD65-466B-9F1C-1CB7C8537427}" type="presParOf" srcId="{9725F35D-1CF8-4CB6-8B60-60E77AC9AF5A}" destId="{FB089F61-DE9F-46E5-ACFA-BCD372CA3FF9}" srcOrd="1" destOrd="0" presId="urn:microsoft.com/office/officeart/2018/2/layout/IconLabelList"/>
    <dgm:cxn modelId="{21D86E5A-0469-4810-8F31-4AA041F30684}" type="presParOf" srcId="{9725F35D-1CF8-4CB6-8B60-60E77AC9AF5A}" destId="{3629D43E-B27F-49F5-946F-B4BF170283DE}" srcOrd="2" destOrd="0" presId="urn:microsoft.com/office/officeart/2018/2/layout/IconLabelList"/>
    <dgm:cxn modelId="{865C9B04-BC00-4742-BA5A-E41E6217F0B0}" type="presParOf" srcId="{F646FC56-864D-44F0-8384-B2D2EDF80DFE}" destId="{153A2ACB-5DBB-456B-AF55-3AC46B10B91E}" srcOrd="1" destOrd="0" presId="urn:microsoft.com/office/officeart/2018/2/layout/IconLabelList"/>
    <dgm:cxn modelId="{3092D55E-9D98-42A1-BE1C-60A632BDD7AE}" type="presParOf" srcId="{F646FC56-864D-44F0-8384-B2D2EDF80DFE}" destId="{1D8C7A20-B199-4C74-8E7B-9A64259D2776}" srcOrd="2" destOrd="0" presId="urn:microsoft.com/office/officeart/2018/2/layout/IconLabelList"/>
    <dgm:cxn modelId="{B69120C1-9263-45AF-8D0A-AC5ED78C9C22}" type="presParOf" srcId="{1D8C7A20-B199-4C74-8E7B-9A64259D2776}" destId="{8AE23202-FE0C-4F65-9DA9-A2A63CE183CB}" srcOrd="0" destOrd="0" presId="urn:microsoft.com/office/officeart/2018/2/layout/IconLabelList"/>
    <dgm:cxn modelId="{217A426B-7EF0-4216-88DC-D9396B9B9EF6}" type="presParOf" srcId="{1D8C7A20-B199-4C74-8E7B-9A64259D2776}" destId="{BF972285-239F-4F8E-951F-153DFBE54F96}" srcOrd="1" destOrd="0" presId="urn:microsoft.com/office/officeart/2018/2/layout/IconLabelList"/>
    <dgm:cxn modelId="{77DE54BE-E59C-4F7F-AF3B-5D84E3DE1C14}" type="presParOf" srcId="{1D8C7A20-B199-4C74-8E7B-9A64259D2776}" destId="{2775488D-71C1-4DDD-89F4-7593032BAA8E}" srcOrd="2" destOrd="0" presId="urn:microsoft.com/office/officeart/2018/2/layout/IconLabelList"/>
    <dgm:cxn modelId="{CE9274DB-2284-460F-825C-660CD5A92F2D}" type="presParOf" srcId="{F646FC56-864D-44F0-8384-B2D2EDF80DFE}" destId="{F21A8A06-C462-428C-9D73-F20660178BC0}" srcOrd="3" destOrd="0" presId="urn:microsoft.com/office/officeart/2018/2/layout/IconLabelList"/>
    <dgm:cxn modelId="{63EDF63A-BF4E-4FAE-A84E-F1047DB8BD72}" type="presParOf" srcId="{F646FC56-864D-44F0-8384-B2D2EDF80DFE}" destId="{5CC1835C-BF68-4086-8C4D-F498F78ED859}" srcOrd="4" destOrd="0" presId="urn:microsoft.com/office/officeart/2018/2/layout/IconLabelList"/>
    <dgm:cxn modelId="{CF71F863-0992-4BAC-A489-6EFBBC75331A}" type="presParOf" srcId="{5CC1835C-BF68-4086-8C4D-F498F78ED859}" destId="{1A363A65-9E81-4635-AA29-CAFF2383FCAD}" srcOrd="0" destOrd="0" presId="urn:microsoft.com/office/officeart/2018/2/layout/IconLabelList"/>
    <dgm:cxn modelId="{D45AC36F-A096-4D1E-8BB5-3341E8D5716B}" type="presParOf" srcId="{5CC1835C-BF68-4086-8C4D-F498F78ED859}" destId="{F228A2F3-BBCA-4950-B958-FEC6D7D45D41}" srcOrd="1" destOrd="0" presId="urn:microsoft.com/office/officeart/2018/2/layout/IconLabelList"/>
    <dgm:cxn modelId="{85C59191-E72D-479D-9BF1-DA90FFB0916B}" type="presParOf" srcId="{5CC1835C-BF68-4086-8C4D-F498F78ED859}" destId="{CD263545-F8DB-4315-BD0D-E41B0C5DADA2}" srcOrd="2" destOrd="0" presId="urn:microsoft.com/office/officeart/2018/2/layout/IconLabelList"/>
    <dgm:cxn modelId="{30F88EE6-0CE6-4F4D-9B3B-B654259FDFD0}" type="presParOf" srcId="{F646FC56-864D-44F0-8384-B2D2EDF80DFE}" destId="{E5E5399A-7624-4014-8FA2-899884BF2CDE}" srcOrd="5" destOrd="0" presId="urn:microsoft.com/office/officeart/2018/2/layout/IconLabelList"/>
    <dgm:cxn modelId="{77594CF6-55B0-4BA6-9088-1D4BB8071F43}" type="presParOf" srcId="{F646FC56-864D-44F0-8384-B2D2EDF80DFE}" destId="{7BA0534F-7018-4291-BA4E-19E6F7EC2688}" srcOrd="6" destOrd="0" presId="urn:microsoft.com/office/officeart/2018/2/layout/IconLabelList"/>
    <dgm:cxn modelId="{A9761ECB-489C-419A-B9AA-FA0AA47E8F98}" type="presParOf" srcId="{7BA0534F-7018-4291-BA4E-19E6F7EC2688}" destId="{24EDCF71-AB3E-43F6-B4B4-58D1D885FB62}" srcOrd="0" destOrd="0" presId="urn:microsoft.com/office/officeart/2018/2/layout/IconLabelList"/>
    <dgm:cxn modelId="{53604F11-F5F3-4BC3-BA6E-F3C58784CC28}" type="presParOf" srcId="{7BA0534F-7018-4291-BA4E-19E6F7EC2688}" destId="{56D70748-D776-4F6D-938A-EFD058EA1DF3}" srcOrd="1" destOrd="0" presId="urn:microsoft.com/office/officeart/2018/2/layout/IconLabelList"/>
    <dgm:cxn modelId="{6E7BC49C-F215-4D6A-99F3-C1AA1AA28796}" type="presParOf" srcId="{7BA0534F-7018-4291-BA4E-19E6F7EC2688}" destId="{45D42C37-BF50-4CE5-A0F6-271E117EFE81}" srcOrd="2" destOrd="0" presId="urn:microsoft.com/office/officeart/2018/2/layout/IconLabelList"/>
    <dgm:cxn modelId="{2B78BA26-2EB3-4225-8BE9-EA1831988B62}" type="presParOf" srcId="{F646FC56-864D-44F0-8384-B2D2EDF80DFE}" destId="{C56A5770-3B9F-4FD1-BC0D-06BF63A41C18}" srcOrd="7" destOrd="0" presId="urn:microsoft.com/office/officeart/2018/2/layout/IconLabelList"/>
    <dgm:cxn modelId="{570F5CA5-A998-488B-9ECC-96887EF039B8}" type="presParOf" srcId="{F646FC56-864D-44F0-8384-B2D2EDF80DFE}" destId="{847311BE-B20F-4FC5-BE99-829DCDF3B5BA}" srcOrd="8" destOrd="0" presId="urn:microsoft.com/office/officeart/2018/2/layout/IconLabelList"/>
    <dgm:cxn modelId="{87638ECA-24FA-47FB-835A-6067FBB29DBF}" type="presParOf" srcId="{847311BE-B20F-4FC5-BE99-829DCDF3B5BA}" destId="{FD0428B0-F0A0-41CC-AED9-CCBFE4EC2791}" srcOrd="0" destOrd="0" presId="urn:microsoft.com/office/officeart/2018/2/layout/IconLabelList"/>
    <dgm:cxn modelId="{CE510346-4A98-4031-BE72-E6A83D870EEA}" type="presParOf" srcId="{847311BE-B20F-4FC5-BE99-829DCDF3B5BA}" destId="{60E0911B-1B56-4723-971B-D75D958E705F}" srcOrd="1" destOrd="0" presId="urn:microsoft.com/office/officeart/2018/2/layout/IconLabelList"/>
    <dgm:cxn modelId="{19BDE7E5-DF0F-49DF-B748-62E947E478F0}" type="presParOf" srcId="{847311BE-B20F-4FC5-BE99-829DCDF3B5BA}" destId="{06F79425-6B98-4612-9F38-8891F10AE06F}"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8D0475-6093-4959-9667-FD8406C08052}">
      <dsp:nvSpPr>
        <dsp:cNvPr id="0" name=""/>
        <dsp:cNvSpPr/>
      </dsp:nvSpPr>
      <dsp:spPr>
        <a:xfrm>
          <a:off x="679050" y="176531"/>
          <a:ext cx="1887187" cy="188718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9A1DDE-7606-473D-AEB3-06D663B24C7B}">
      <dsp:nvSpPr>
        <dsp:cNvPr id="0" name=""/>
        <dsp:cNvSpPr/>
      </dsp:nvSpPr>
      <dsp:spPr>
        <a:xfrm>
          <a:off x="1081237" y="578718"/>
          <a:ext cx="1082812" cy="108281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FF267F-1425-4350-BFDE-70B8BC5771E1}">
      <dsp:nvSpPr>
        <dsp:cNvPr id="0" name=""/>
        <dsp:cNvSpPr/>
      </dsp:nvSpPr>
      <dsp:spPr>
        <a:xfrm>
          <a:off x="75768" y="2651531"/>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a:t>CHDO Set-Aside Funding </a:t>
          </a:r>
        </a:p>
      </dsp:txBody>
      <dsp:txXfrm>
        <a:off x="75768" y="2651531"/>
        <a:ext cx="3093750" cy="720000"/>
      </dsp:txXfrm>
    </dsp:sp>
    <dsp:sp modelId="{3327FBA6-D8F4-4BE4-AB8F-E1D6BA9BD8CF}">
      <dsp:nvSpPr>
        <dsp:cNvPr id="0" name=""/>
        <dsp:cNvSpPr/>
      </dsp:nvSpPr>
      <dsp:spPr>
        <a:xfrm>
          <a:off x="4314206" y="176531"/>
          <a:ext cx="1887187" cy="188718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5AFF4E-3BCB-4CB6-B2F1-C745C70F4D10}">
      <dsp:nvSpPr>
        <dsp:cNvPr id="0" name=""/>
        <dsp:cNvSpPr/>
      </dsp:nvSpPr>
      <dsp:spPr>
        <a:xfrm>
          <a:off x="4716393" y="578718"/>
          <a:ext cx="1082812" cy="108281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D6AB55-DE64-485D-A06D-D239C140666A}">
      <dsp:nvSpPr>
        <dsp:cNvPr id="0" name=""/>
        <dsp:cNvSpPr/>
      </dsp:nvSpPr>
      <dsp:spPr>
        <a:xfrm>
          <a:off x="3710925" y="2651531"/>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a:t>CHDO Operating Expenses	</a:t>
          </a:r>
        </a:p>
      </dsp:txBody>
      <dsp:txXfrm>
        <a:off x="3710925" y="2651531"/>
        <a:ext cx="3093750" cy="720000"/>
      </dsp:txXfrm>
    </dsp:sp>
    <dsp:sp modelId="{5F0B494C-1E96-47FC-93B4-05D5F290F6C6}">
      <dsp:nvSpPr>
        <dsp:cNvPr id="0" name=""/>
        <dsp:cNvSpPr/>
      </dsp:nvSpPr>
      <dsp:spPr>
        <a:xfrm>
          <a:off x="7949362" y="176531"/>
          <a:ext cx="1887187" cy="188718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F01535-FB37-46A1-97F0-766C18A1ACDC}">
      <dsp:nvSpPr>
        <dsp:cNvPr id="0" name=""/>
        <dsp:cNvSpPr/>
      </dsp:nvSpPr>
      <dsp:spPr>
        <a:xfrm>
          <a:off x="8351550" y="578718"/>
          <a:ext cx="1082812" cy="108281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2EDA95-A9D4-4C78-9732-E8435E2C4564}">
      <dsp:nvSpPr>
        <dsp:cNvPr id="0" name=""/>
        <dsp:cNvSpPr/>
      </dsp:nvSpPr>
      <dsp:spPr>
        <a:xfrm>
          <a:off x="7346081" y="2651531"/>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a:t>CHDO Certification </a:t>
          </a:r>
        </a:p>
      </dsp:txBody>
      <dsp:txXfrm>
        <a:off x="7346081" y="2651531"/>
        <a:ext cx="3093750" cy="72000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67DEF5-A318-46C1-BE2B-9395F5F80AE3}">
      <dsp:nvSpPr>
        <dsp:cNvPr id="0" name=""/>
        <dsp:cNvSpPr/>
      </dsp:nvSpPr>
      <dsp:spPr>
        <a:xfrm>
          <a:off x="0" y="1681"/>
          <a:ext cx="10515600" cy="8521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3E8CE34-BFBE-45E7-BD7A-79C569F6F15C}">
      <dsp:nvSpPr>
        <dsp:cNvPr id="0" name=""/>
        <dsp:cNvSpPr/>
      </dsp:nvSpPr>
      <dsp:spPr>
        <a:xfrm>
          <a:off x="257770" y="193411"/>
          <a:ext cx="468674" cy="46867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80B3CD-F5C9-487E-B448-626A00A3A60E}">
      <dsp:nvSpPr>
        <dsp:cNvPr id="0" name=""/>
        <dsp:cNvSpPr/>
      </dsp:nvSpPr>
      <dsp:spPr>
        <a:xfrm>
          <a:off x="984215" y="1681"/>
          <a:ext cx="9531384" cy="852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4" tIns="90184" rIns="90184" bIns="90184" numCol="1" spcCol="1270" anchor="ctr" anchorCtr="0">
          <a:noAutofit/>
        </a:bodyPr>
        <a:lstStyle/>
        <a:p>
          <a:pPr marL="0" lvl="0" indent="0" algn="l" defTabSz="1244600">
            <a:lnSpc>
              <a:spcPct val="100000"/>
            </a:lnSpc>
            <a:spcBef>
              <a:spcPct val="0"/>
            </a:spcBef>
            <a:spcAft>
              <a:spcPct val="35000"/>
            </a:spcAft>
            <a:buNone/>
          </a:pPr>
          <a:r>
            <a:rPr lang="en-US" sz="2800" kern="1200" dirty="0"/>
            <a:t>Local Zoning &amp; Development Conditions</a:t>
          </a:r>
        </a:p>
      </dsp:txBody>
      <dsp:txXfrm>
        <a:off x="984215" y="1681"/>
        <a:ext cx="9531384" cy="852135"/>
      </dsp:txXfrm>
    </dsp:sp>
    <dsp:sp modelId="{CE7123C6-9AFB-4639-959E-B998588F2288}">
      <dsp:nvSpPr>
        <dsp:cNvPr id="0" name=""/>
        <dsp:cNvSpPr/>
      </dsp:nvSpPr>
      <dsp:spPr>
        <a:xfrm>
          <a:off x="0" y="1066850"/>
          <a:ext cx="10515600" cy="8521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4572B7-6D23-482D-9368-C54EA6F33DEA}">
      <dsp:nvSpPr>
        <dsp:cNvPr id="0" name=""/>
        <dsp:cNvSpPr/>
      </dsp:nvSpPr>
      <dsp:spPr>
        <a:xfrm>
          <a:off x="257770" y="1258580"/>
          <a:ext cx="468674" cy="46867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C6944D-0CF3-4074-B4C4-5F8343446031}">
      <dsp:nvSpPr>
        <dsp:cNvPr id="0" name=""/>
        <dsp:cNvSpPr/>
      </dsp:nvSpPr>
      <dsp:spPr>
        <a:xfrm>
          <a:off x="984215" y="1066850"/>
          <a:ext cx="9531384" cy="852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4" tIns="90184" rIns="90184" bIns="90184" numCol="1" spcCol="1270" anchor="ctr" anchorCtr="0">
          <a:noAutofit/>
        </a:bodyPr>
        <a:lstStyle/>
        <a:p>
          <a:pPr marL="0" lvl="0" indent="0" algn="l" defTabSz="1244600">
            <a:lnSpc>
              <a:spcPct val="100000"/>
            </a:lnSpc>
            <a:spcBef>
              <a:spcPct val="0"/>
            </a:spcBef>
            <a:spcAft>
              <a:spcPct val="35000"/>
            </a:spcAft>
            <a:buNone/>
          </a:pPr>
          <a:r>
            <a:rPr lang="en-US" sz="2800" kern="1200" dirty="0"/>
            <a:t>Site Control</a:t>
          </a:r>
        </a:p>
      </dsp:txBody>
      <dsp:txXfrm>
        <a:off x="984215" y="1066850"/>
        <a:ext cx="9531384" cy="852135"/>
      </dsp:txXfrm>
    </dsp:sp>
    <dsp:sp modelId="{551E2CDB-DA45-446C-99EC-29CA1E4A71AC}">
      <dsp:nvSpPr>
        <dsp:cNvPr id="0" name=""/>
        <dsp:cNvSpPr/>
      </dsp:nvSpPr>
      <dsp:spPr>
        <a:xfrm>
          <a:off x="0" y="2132018"/>
          <a:ext cx="10515600" cy="8521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CAF862-8C76-4FFE-917B-4ACB9B649977}">
      <dsp:nvSpPr>
        <dsp:cNvPr id="0" name=""/>
        <dsp:cNvSpPr/>
      </dsp:nvSpPr>
      <dsp:spPr>
        <a:xfrm>
          <a:off x="257770" y="2323749"/>
          <a:ext cx="468674" cy="46867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BB9A75-8526-428E-893F-6D69A4D17189}">
      <dsp:nvSpPr>
        <dsp:cNvPr id="0" name=""/>
        <dsp:cNvSpPr/>
      </dsp:nvSpPr>
      <dsp:spPr>
        <a:xfrm>
          <a:off x="984215" y="2132018"/>
          <a:ext cx="9531384" cy="852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4" tIns="90184" rIns="90184" bIns="90184" numCol="1" spcCol="1270" anchor="ctr" anchorCtr="0">
          <a:noAutofit/>
        </a:bodyPr>
        <a:lstStyle/>
        <a:p>
          <a:pPr marL="0" lvl="0" indent="0" algn="l" defTabSz="1244600">
            <a:lnSpc>
              <a:spcPct val="100000"/>
            </a:lnSpc>
            <a:spcBef>
              <a:spcPct val="0"/>
            </a:spcBef>
            <a:spcAft>
              <a:spcPct val="35000"/>
            </a:spcAft>
            <a:buNone/>
          </a:pPr>
          <a:r>
            <a:rPr lang="en-US" sz="2800" kern="1200" dirty="0"/>
            <a:t>URA &amp; Real Property Acquisition</a:t>
          </a:r>
        </a:p>
      </dsp:txBody>
      <dsp:txXfrm>
        <a:off x="984215" y="2132018"/>
        <a:ext cx="9531384" cy="852135"/>
      </dsp:txXfrm>
    </dsp:sp>
    <dsp:sp modelId="{567C66F9-3DD8-45DD-B936-292A79FFEAB2}">
      <dsp:nvSpPr>
        <dsp:cNvPr id="0" name=""/>
        <dsp:cNvSpPr/>
      </dsp:nvSpPr>
      <dsp:spPr>
        <a:xfrm>
          <a:off x="0" y="3197187"/>
          <a:ext cx="10515600" cy="8521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135980-226D-4128-9140-92546E743004}">
      <dsp:nvSpPr>
        <dsp:cNvPr id="0" name=""/>
        <dsp:cNvSpPr/>
      </dsp:nvSpPr>
      <dsp:spPr>
        <a:xfrm>
          <a:off x="257770" y="3388918"/>
          <a:ext cx="468674" cy="468674"/>
        </a:xfrm>
        <a:prstGeom prst="rect">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E0E8BF-3015-4F12-8458-7179DE1943BA}">
      <dsp:nvSpPr>
        <dsp:cNvPr id="0" name=""/>
        <dsp:cNvSpPr/>
      </dsp:nvSpPr>
      <dsp:spPr>
        <a:xfrm>
          <a:off x="984215" y="3197187"/>
          <a:ext cx="9531384" cy="852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4" tIns="90184" rIns="90184" bIns="90184" numCol="1" spcCol="1270" anchor="ctr" anchorCtr="0">
          <a:noAutofit/>
        </a:bodyPr>
        <a:lstStyle/>
        <a:p>
          <a:pPr marL="0" lvl="0" indent="0" algn="l" defTabSz="1244600">
            <a:lnSpc>
              <a:spcPct val="100000"/>
            </a:lnSpc>
            <a:spcBef>
              <a:spcPct val="0"/>
            </a:spcBef>
            <a:spcAft>
              <a:spcPct val="35000"/>
            </a:spcAft>
            <a:buNone/>
          </a:pPr>
          <a:r>
            <a:rPr lang="en-US" sz="2800" kern="1200" dirty="0"/>
            <a:t>Development Size Requirements</a:t>
          </a:r>
        </a:p>
      </dsp:txBody>
      <dsp:txXfrm>
        <a:off x="984215" y="3197187"/>
        <a:ext cx="9531384" cy="85213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299624-973F-47BC-BF23-8D54D69F0425}">
      <dsp:nvSpPr>
        <dsp:cNvPr id="0" name=""/>
        <dsp:cNvSpPr/>
      </dsp:nvSpPr>
      <dsp:spPr>
        <a:xfrm>
          <a:off x="0" y="494"/>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1B6C43-CFE7-498F-AD2D-E9960680F62B}">
      <dsp:nvSpPr>
        <dsp:cNvPr id="0" name=""/>
        <dsp:cNvSpPr/>
      </dsp:nvSpPr>
      <dsp:spPr>
        <a:xfrm>
          <a:off x="0" y="494"/>
          <a:ext cx="10515600" cy="810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dirty="0"/>
            <a:t>Off-site infrastructure costs not related to utility hookups</a:t>
          </a:r>
        </a:p>
      </dsp:txBody>
      <dsp:txXfrm>
        <a:off x="0" y="494"/>
        <a:ext cx="10515600" cy="810062"/>
      </dsp:txXfrm>
    </dsp:sp>
    <dsp:sp modelId="{B78A0FDE-A105-4E26-A2F5-BB88E9AE00A2}">
      <dsp:nvSpPr>
        <dsp:cNvPr id="0" name=""/>
        <dsp:cNvSpPr/>
      </dsp:nvSpPr>
      <dsp:spPr>
        <a:xfrm>
          <a:off x="0" y="810556"/>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C9310D-C480-4CAC-9B4D-E40E13D04FB2}">
      <dsp:nvSpPr>
        <dsp:cNvPr id="0" name=""/>
        <dsp:cNvSpPr/>
      </dsp:nvSpPr>
      <dsp:spPr>
        <a:xfrm>
          <a:off x="0" y="810556"/>
          <a:ext cx="10515600" cy="810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dirty="0"/>
            <a:t>Ongoing operating and maintenance funding</a:t>
          </a:r>
        </a:p>
      </dsp:txBody>
      <dsp:txXfrm>
        <a:off x="0" y="810556"/>
        <a:ext cx="10515600" cy="810062"/>
      </dsp:txXfrm>
    </dsp:sp>
    <dsp:sp modelId="{A1E721CC-9736-4E3D-A5D0-6787001190AD}">
      <dsp:nvSpPr>
        <dsp:cNvPr id="0" name=""/>
        <dsp:cNvSpPr/>
      </dsp:nvSpPr>
      <dsp:spPr>
        <a:xfrm>
          <a:off x="0" y="1620618"/>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D6F763-FA79-4B25-B2B0-4883801D43D9}">
      <dsp:nvSpPr>
        <dsp:cNvPr id="0" name=""/>
        <dsp:cNvSpPr/>
      </dsp:nvSpPr>
      <dsp:spPr>
        <a:xfrm>
          <a:off x="0" y="1620618"/>
          <a:ext cx="10515600" cy="810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a:t>Rental assistance (project or tenant-based)</a:t>
          </a:r>
        </a:p>
      </dsp:txBody>
      <dsp:txXfrm>
        <a:off x="0" y="1620618"/>
        <a:ext cx="10515600" cy="810062"/>
      </dsp:txXfrm>
    </dsp:sp>
    <dsp:sp modelId="{DD094BE3-DBC3-422B-A3B1-F181FC79F790}">
      <dsp:nvSpPr>
        <dsp:cNvPr id="0" name=""/>
        <dsp:cNvSpPr/>
      </dsp:nvSpPr>
      <dsp:spPr>
        <a:xfrm>
          <a:off x="0" y="2430681"/>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37734B-5F20-4399-81C8-35B8F0AC55F3}">
      <dsp:nvSpPr>
        <dsp:cNvPr id="0" name=""/>
        <dsp:cNvSpPr/>
      </dsp:nvSpPr>
      <dsp:spPr>
        <a:xfrm>
          <a:off x="0" y="2430681"/>
          <a:ext cx="10515600" cy="810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dirty="0"/>
            <a:t>Delinquent taxes or fees</a:t>
          </a:r>
        </a:p>
      </dsp:txBody>
      <dsp:txXfrm>
        <a:off x="0" y="2430681"/>
        <a:ext cx="10515600" cy="810062"/>
      </dsp:txXfrm>
    </dsp:sp>
    <dsp:sp modelId="{FFE8A60C-57EA-46A1-AE7C-2397B9084252}">
      <dsp:nvSpPr>
        <dsp:cNvPr id="0" name=""/>
        <dsp:cNvSpPr/>
      </dsp:nvSpPr>
      <dsp:spPr>
        <a:xfrm>
          <a:off x="0" y="3240743"/>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E12582-DCD2-4A6B-9D3F-42E02C53F00C}">
      <dsp:nvSpPr>
        <dsp:cNvPr id="0" name=""/>
        <dsp:cNvSpPr/>
      </dsp:nvSpPr>
      <dsp:spPr>
        <a:xfrm>
          <a:off x="0" y="3240743"/>
          <a:ext cx="10515600" cy="810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dirty="0"/>
            <a:t>Equipment purchases</a:t>
          </a:r>
        </a:p>
      </dsp:txBody>
      <dsp:txXfrm>
        <a:off x="0" y="3240743"/>
        <a:ext cx="10515600" cy="81006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7062C7-1EF3-4025-9042-F69DEAF26EEF}">
      <dsp:nvSpPr>
        <dsp:cNvPr id="0" name=""/>
        <dsp:cNvSpPr/>
      </dsp:nvSpPr>
      <dsp:spPr>
        <a:xfrm>
          <a:off x="0" y="0"/>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0FE754-679F-4BC3-991B-16324773D14D}">
      <dsp:nvSpPr>
        <dsp:cNvPr id="0" name=""/>
        <dsp:cNvSpPr/>
      </dsp:nvSpPr>
      <dsp:spPr>
        <a:xfrm>
          <a:off x="0" y="0"/>
          <a:ext cx="10515600" cy="1012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Refinancing (payoff of bridge financing is allowable if costs are eligible)</a:t>
          </a:r>
        </a:p>
      </dsp:txBody>
      <dsp:txXfrm>
        <a:off x="0" y="0"/>
        <a:ext cx="10515600" cy="1012825"/>
      </dsp:txXfrm>
    </dsp:sp>
    <dsp:sp modelId="{E8277BCF-B3D2-4ADD-AFB4-6D657CC1C1AF}">
      <dsp:nvSpPr>
        <dsp:cNvPr id="0" name=""/>
        <dsp:cNvSpPr/>
      </dsp:nvSpPr>
      <dsp:spPr>
        <a:xfrm>
          <a:off x="0" y="1012825"/>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047CD3-5E2F-4B10-A7F7-0574F57B5B96}">
      <dsp:nvSpPr>
        <dsp:cNvPr id="0" name=""/>
        <dsp:cNvSpPr/>
      </dsp:nvSpPr>
      <dsp:spPr>
        <a:xfrm>
          <a:off x="0" y="1012825"/>
          <a:ext cx="10515600" cy="1012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A project already assisted with HOME funds during the affordability period</a:t>
          </a:r>
        </a:p>
      </dsp:txBody>
      <dsp:txXfrm>
        <a:off x="0" y="1012825"/>
        <a:ext cx="10515600" cy="1012825"/>
      </dsp:txXfrm>
    </dsp:sp>
    <dsp:sp modelId="{2017AF5B-B6D8-4AC1-BA3E-45839C504915}">
      <dsp:nvSpPr>
        <dsp:cNvPr id="0" name=""/>
        <dsp:cNvSpPr/>
      </dsp:nvSpPr>
      <dsp:spPr>
        <a:xfrm>
          <a:off x="0" y="2025650"/>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8FE51B-D259-45A7-AA85-E8536ACAA9A5}">
      <dsp:nvSpPr>
        <dsp:cNvPr id="0" name=""/>
        <dsp:cNvSpPr/>
      </dsp:nvSpPr>
      <dsp:spPr>
        <a:xfrm>
          <a:off x="0" y="2025650"/>
          <a:ext cx="10515600" cy="1012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Capitalization of operating or replacement reserves</a:t>
          </a:r>
        </a:p>
      </dsp:txBody>
      <dsp:txXfrm>
        <a:off x="0" y="2025650"/>
        <a:ext cx="10515600" cy="1012825"/>
      </dsp:txXfrm>
    </dsp:sp>
    <dsp:sp modelId="{ECAFD143-5540-4B82-88B8-34DBE340E1B4}">
      <dsp:nvSpPr>
        <dsp:cNvPr id="0" name=""/>
        <dsp:cNvSpPr/>
      </dsp:nvSpPr>
      <dsp:spPr>
        <a:xfrm>
          <a:off x="0" y="3038475"/>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642664-45B8-4ED8-B4EE-196B8A6DF6B5}">
      <dsp:nvSpPr>
        <dsp:cNvPr id="0" name=""/>
        <dsp:cNvSpPr/>
      </dsp:nvSpPr>
      <dsp:spPr>
        <a:xfrm>
          <a:off x="0" y="3038475"/>
          <a:ext cx="10515600" cy="1012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Pay for the acquisition of property owned by the applicant.</a:t>
          </a:r>
          <a:endParaRPr lang="en-US" sz="2800" kern="1200" dirty="0"/>
        </a:p>
      </dsp:txBody>
      <dsp:txXfrm>
        <a:off x="0" y="3038475"/>
        <a:ext cx="10515600" cy="101282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C3396D-375C-45E9-83ED-2A34DE24F0DD}">
      <dsp:nvSpPr>
        <dsp:cNvPr id="0" name=""/>
        <dsp:cNvSpPr/>
      </dsp:nvSpPr>
      <dsp:spPr>
        <a:xfrm>
          <a:off x="0" y="246324"/>
          <a:ext cx="11049000" cy="4032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7332B0-8988-4EFD-B077-0A4B21D38A77}">
      <dsp:nvSpPr>
        <dsp:cNvPr id="0" name=""/>
        <dsp:cNvSpPr/>
      </dsp:nvSpPr>
      <dsp:spPr>
        <a:xfrm>
          <a:off x="552450" y="10164"/>
          <a:ext cx="8470218" cy="4723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38" tIns="0" rIns="292338" bIns="0" numCol="1" spcCol="1270" anchor="ctr" anchorCtr="0">
          <a:noAutofit/>
        </a:bodyPr>
        <a:lstStyle/>
        <a:p>
          <a:pPr marL="0" lvl="0" indent="0" algn="l" defTabSz="1244600">
            <a:lnSpc>
              <a:spcPct val="90000"/>
            </a:lnSpc>
            <a:spcBef>
              <a:spcPct val="0"/>
            </a:spcBef>
            <a:spcAft>
              <a:spcPct val="35000"/>
            </a:spcAft>
            <a:buNone/>
          </a:pPr>
          <a:r>
            <a:rPr lang="en-US" sz="2800" kern="1200" dirty="0"/>
            <a:t>Minimum of </a:t>
          </a:r>
          <a:r>
            <a:rPr lang="en-US" sz="2800" b="1" kern="1200" dirty="0"/>
            <a:t>2</a:t>
          </a:r>
          <a:r>
            <a:rPr lang="en-US" sz="2800" kern="1200" dirty="0"/>
            <a:t> services from </a:t>
          </a:r>
          <a:r>
            <a:rPr lang="en-US" sz="2800" b="1" kern="1200" dirty="0"/>
            <a:t>2</a:t>
          </a:r>
          <a:r>
            <a:rPr lang="en-US" sz="2800" kern="1200" dirty="0"/>
            <a:t> unrelated areas</a:t>
          </a:r>
        </a:p>
      </dsp:txBody>
      <dsp:txXfrm>
        <a:off x="575507" y="33221"/>
        <a:ext cx="8424104" cy="426206"/>
      </dsp:txXfrm>
    </dsp:sp>
    <dsp:sp modelId="{87260DC6-1C6B-4D74-B36A-7680047BFC28}">
      <dsp:nvSpPr>
        <dsp:cNvPr id="0" name=""/>
        <dsp:cNvSpPr/>
      </dsp:nvSpPr>
      <dsp:spPr>
        <a:xfrm>
          <a:off x="0" y="972084"/>
          <a:ext cx="11049000" cy="4032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3B77364-F8A3-42B1-ADBA-11BDA6AC98FE}">
      <dsp:nvSpPr>
        <dsp:cNvPr id="0" name=""/>
        <dsp:cNvSpPr/>
      </dsp:nvSpPr>
      <dsp:spPr>
        <a:xfrm>
          <a:off x="552450" y="735924"/>
          <a:ext cx="8493034" cy="4723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38" tIns="0" rIns="292338" bIns="0" numCol="1" spcCol="1270" anchor="ctr" anchorCtr="0">
          <a:noAutofit/>
        </a:bodyPr>
        <a:lstStyle/>
        <a:p>
          <a:pPr marL="0" lvl="0" indent="0" algn="l" defTabSz="1244600">
            <a:lnSpc>
              <a:spcPct val="90000"/>
            </a:lnSpc>
            <a:spcBef>
              <a:spcPct val="0"/>
            </a:spcBef>
            <a:spcAft>
              <a:spcPct val="35000"/>
            </a:spcAft>
            <a:buNone/>
          </a:pPr>
          <a:r>
            <a:rPr lang="en-US" sz="2800" b="1" kern="1200" dirty="0"/>
            <a:t>TWO</a:t>
          </a:r>
          <a:r>
            <a:rPr lang="en-US" sz="2800" kern="1200" dirty="0"/>
            <a:t> certification forms</a:t>
          </a:r>
        </a:p>
      </dsp:txBody>
      <dsp:txXfrm>
        <a:off x="575507" y="758981"/>
        <a:ext cx="8446920" cy="426206"/>
      </dsp:txXfrm>
    </dsp:sp>
    <dsp:sp modelId="{0DEBA14A-1189-431D-9423-E8CF78546419}">
      <dsp:nvSpPr>
        <dsp:cNvPr id="0" name=""/>
        <dsp:cNvSpPr/>
      </dsp:nvSpPr>
      <dsp:spPr>
        <a:xfrm>
          <a:off x="0" y="1697844"/>
          <a:ext cx="11049000" cy="23184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7525" tIns="333248" rIns="857525" bIns="199136" numCol="1" spcCol="1270" anchor="t" anchorCtr="0">
          <a:noAutofit/>
        </a:bodyPr>
        <a:lstStyle/>
        <a:p>
          <a:pPr marL="285750" lvl="1" indent="-285750" algn="l" defTabSz="1244600">
            <a:lnSpc>
              <a:spcPct val="90000"/>
            </a:lnSpc>
            <a:spcBef>
              <a:spcPct val="0"/>
            </a:spcBef>
            <a:spcAft>
              <a:spcPct val="15000"/>
            </a:spcAft>
            <a:buChar char="•"/>
          </a:pPr>
          <a:r>
            <a:rPr lang="en-US" sz="2800" kern="1200" dirty="0"/>
            <a:t>Personal development</a:t>
          </a:r>
        </a:p>
        <a:p>
          <a:pPr marL="285750" lvl="1" indent="-285750" algn="l" defTabSz="1244600">
            <a:lnSpc>
              <a:spcPct val="90000"/>
            </a:lnSpc>
            <a:spcBef>
              <a:spcPct val="0"/>
            </a:spcBef>
            <a:spcAft>
              <a:spcPct val="15000"/>
            </a:spcAft>
            <a:buChar char="•"/>
          </a:pPr>
          <a:r>
            <a:rPr lang="en-US" sz="2800" kern="1200"/>
            <a:t>Child development</a:t>
          </a:r>
        </a:p>
        <a:p>
          <a:pPr marL="285750" lvl="1" indent="-285750" algn="l" defTabSz="1244600">
            <a:lnSpc>
              <a:spcPct val="90000"/>
            </a:lnSpc>
            <a:spcBef>
              <a:spcPct val="0"/>
            </a:spcBef>
            <a:spcAft>
              <a:spcPct val="15000"/>
            </a:spcAft>
            <a:buChar char="•"/>
          </a:pPr>
          <a:r>
            <a:rPr lang="en-US" sz="2800" kern="1200" dirty="0"/>
            <a:t>Counseling programs</a:t>
          </a:r>
        </a:p>
        <a:p>
          <a:pPr marL="285750" lvl="1" indent="-285750" algn="l" defTabSz="1244600">
            <a:lnSpc>
              <a:spcPct val="90000"/>
            </a:lnSpc>
            <a:spcBef>
              <a:spcPct val="0"/>
            </a:spcBef>
            <a:spcAft>
              <a:spcPct val="15000"/>
            </a:spcAft>
            <a:buChar char="•"/>
          </a:pPr>
          <a:r>
            <a:rPr lang="en-US" sz="2800" kern="1200"/>
            <a:t>Community awareness events/activities</a:t>
          </a:r>
        </a:p>
      </dsp:txBody>
      <dsp:txXfrm>
        <a:off x="0" y="1697844"/>
        <a:ext cx="11049000" cy="2318400"/>
      </dsp:txXfrm>
    </dsp:sp>
    <dsp:sp modelId="{8A41EF1F-C59A-4A45-AE76-FDA2E4ACB48F}">
      <dsp:nvSpPr>
        <dsp:cNvPr id="0" name=""/>
        <dsp:cNvSpPr/>
      </dsp:nvSpPr>
      <dsp:spPr>
        <a:xfrm>
          <a:off x="552450" y="1461684"/>
          <a:ext cx="8493034" cy="4723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38" tIns="0" rIns="292338" bIns="0" numCol="1" spcCol="1270" anchor="ctr" anchorCtr="0">
          <a:noAutofit/>
        </a:bodyPr>
        <a:lstStyle/>
        <a:p>
          <a:pPr marL="0" lvl="0" indent="0" algn="l" defTabSz="1244600">
            <a:lnSpc>
              <a:spcPct val="90000"/>
            </a:lnSpc>
            <a:spcBef>
              <a:spcPct val="0"/>
            </a:spcBef>
            <a:spcAft>
              <a:spcPct val="35000"/>
            </a:spcAft>
            <a:buNone/>
          </a:pPr>
          <a:r>
            <a:rPr lang="en-US" sz="2800" kern="1200" dirty="0"/>
            <a:t>Samples of service areas</a:t>
          </a:r>
        </a:p>
      </dsp:txBody>
      <dsp:txXfrm>
        <a:off x="575507" y="1484741"/>
        <a:ext cx="8446920" cy="42620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4DFDCD-C435-48D1-A889-6F6F27EEFABD}">
      <dsp:nvSpPr>
        <dsp:cNvPr id="0" name=""/>
        <dsp:cNvSpPr/>
      </dsp:nvSpPr>
      <dsp:spPr>
        <a:xfrm>
          <a:off x="0" y="0"/>
          <a:ext cx="8925636" cy="403101"/>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Letter of Commitment from Approved Service Provider Required </a:t>
          </a:r>
        </a:p>
      </dsp:txBody>
      <dsp:txXfrm>
        <a:off x="19678" y="19678"/>
        <a:ext cx="8886280" cy="36374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5949D6-0C17-4AB1-AE93-0DDF74B33438}">
      <dsp:nvSpPr>
        <dsp:cNvPr id="0" name=""/>
        <dsp:cNvSpPr/>
      </dsp:nvSpPr>
      <dsp:spPr>
        <a:xfrm>
          <a:off x="55857" y="935112"/>
          <a:ext cx="4672458" cy="233622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58420" rIns="87630" bIns="58420" numCol="1" spcCol="1270" anchor="ctr" anchorCtr="0">
          <a:noAutofit/>
        </a:bodyPr>
        <a:lstStyle/>
        <a:p>
          <a:pPr marL="0" lvl="0" indent="0" algn="ctr" defTabSz="2044700">
            <a:lnSpc>
              <a:spcPct val="90000"/>
            </a:lnSpc>
            <a:spcBef>
              <a:spcPct val="0"/>
            </a:spcBef>
            <a:spcAft>
              <a:spcPct val="35000"/>
            </a:spcAft>
            <a:buNone/>
          </a:pPr>
          <a:r>
            <a:rPr lang="en-US" sz="4600" kern="1200"/>
            <a:t>On letterhead</a:t>
          </a:r>
        </a:p>
      </dsp:txBody>
      <dsp:txXfrm>
        <a:off x="124283" y="1003538"/>
        <a:ext cx="4535606" cy="2199377"/>
      </dsp:txXfrm>
    </dsp:sp>
    <dsp:sp modelId="{8365C108-40D2-47A1-BC8F-A568906EB9DE}">
      <dsp:nvSpPr>
        <dsp:cNvPr id="0" name=""/>
        <dsp:cNvSpPr/>
      </dsp:nvSpPr>
      <dsp:spPr>
        <a:xfrm>
          <a:off x="5841857" y="921468"/>
          <a:ext cx="4672458" cy="233622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58420" rIns="87630" bIns="58420" numCol="1" spcCol="1270" anchor="ctr" anchorCtr="0">
          <a:noAutofit/>
        </a:bodyPr>
        <a:lstStyle/>
        <a:p>
          <a:pPr marL="0" lvl="0" indent="0" algn="ctr" defTabSz="2044700">
            <a:lnSpc>
              <a:spcPct val="90000"/>
            </a:lnSpc>
            <a:spcBef>
              <a:spcPct val="0"/>
            </a:spcBef>
            <a:spcAft>
              <a:spcPct val="35000"/>
            </a:spcAft>
            <a:buNone/>
          </a:pPr>
          <a:r>
            <a:rPr lang="en-US" sz="4600" kern="1200" dirty="0"/>
            <a:t>Signed by the owner or authorized signer</a:t>
          </a:r>
        </a:p>
      </dsp:txBody>
      <dsp:txXfrm>
        <a:off x="5910283" y="989894"/>
        <a:ext cx="4535606" cy="219937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6AECDB-3BC2-47E8-8DDF-3483B7A9DC77}">
      <dsp:nvSpPr>
        <dsp:cNvPr id="0" name=""/>
        <dsp:cNvSpPr/>
      </dsp:nvSpPr>
      <dsp:spPr>
        <a:xfrm>
          <a:off x="0" y="1883"/>
          <a:ext cx="10515600" cy="9543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EE6811-5E77-4B7F-9D95-3304CA2550EC}">
      <dsp:nvSpPr>
        <dsp:cNvPr id="0" name=""/>
        <dsp:cNvSpPr/>
      </dsp:nvSpPr>
      <dsp:spPr>
        <a:xfrm>
          <a:off x="288700" y="216618"/>
          <a:ext cx="524909" cy="52490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72777A-1F5C-4981-960D-17CDDAD6CA24}">
      <dsp:nvSpPr>
        <dsp:cNvPr id="0" name=""/>
        <dsp:cNvSpPr/>
      </dsp:nvSpPr>
      <dsp:spPr>
        <a:xfrm>
          <a:off x="1102309" y="1883"/>
          <a:ext cx="9413290" cy="9543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005" tIns="101005" rIns="101005" bIns="101005" numCol="1" spcCol="1270" anchor="ctr" anchorCtr="0">
          <a:noAutofit/>
        </a:bodyPr>
        <a:lstStyle/>
        <a:p>
          <a:pPr marL="0" lvl="0" indent="0" algn="l" defTabSz="977900">
            <a:lnSpc>
              <a:spcPct val="100000"/>
            </a:lnSpc>
            <a:spcBef>
              <a:spcPct val="0"/>
            </a:spcBef>
            <a:spcAft>
              <a:spcPct val="35000"/>
            </a:spcAft>
            <a:buNone/>
          </a:pPr>
          <a:r>
            <a:rPr lang="en-US" sz="2200" kern="1200"/>
            <a:t>Rental housing needs of low to very-low-income households.</a:t>
          </a:r>
        </a:p>
      </dsp:txBody>
      <dsp:txXfrm>
        <a:off x="1102309" y="1883"/>
        <a:ext cx="9413290" cy="954380"/>
      </dsp:txXfrm>
    </dsp:sp>
    <dsp:sp modelId="{D1B37422-80B5-4A1E-9DA8-E24889451AD4}">
      <dsp:nvSpPr>
        <dsp:cNvPr id="0" name=""/>
        <dsp:cNvSpPr/>
      </dsp:nvSpPr>
      <dsp:spPr>
        <a:xfrm>
          <a:off x="0" y="1194859"/>
          <a:ext cx="10515600" cy="9543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6E00AF-DED9-48F9-B5B4-9814EAA30A42}">
      <dsp:nvSpPr>
        <dsp:cNvPr id="0" name=""/>
        <dsp:cNvSpPr/>
      </dsp:nvSpPr>
      <dsp:spPr>
        <a:xfrm>
          <a:off x="288700" y="1409594"/>
          <a:ext cx="524909" cy="524909"/>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ACB786-7BE3-4C82-B448-7D1B09CDB1BE}">
      <dsp:nvSpPr>
        <dsp:cNvPr id="0" name=""/>
        <dsp:cNvSpPr/>
      </dsp:nvSpPr>
      <dsp:spPr>
        <a:xfrm>
          <a:off x="1102309" y="1194859"/>
          <a:ext cx="9413290" cy="9543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005" tIns="101005" rIns="101005" bIns="101005" numCol="1" spcCol="1270" anchor="ctr" anchorCtr="0">
          <a:noAutofit/>
        </a:bodyPr>
        <a:lstStyle/>
        <a:p>
          <a:pPr marL="0" lvl="0" indent="0" algn="l" defTabSz="977900">
            <a:lnSpc>
              <a:spcPct val="100000"/>
            </a:lnSpc>
            <a:spcBef>
              <a:spcPct val="0"/>
            </a:spcBef>
            <a:spcAft>
              <a:spcPct val="35000"/>
            </a:spcAft>
            <a:buNone/>
          </a:pPr>
          <a:r>
            <a:rPr lang="en-US" sz="2200" kern="1200" dirty="0"/>
            <a:t>Leveraging of funds from other sources</a:t>
          </a:r>
        </a:p>
      </dsp:txBody>
      <dsp:txXfrm>
        <a:off x="1102309" y="1194859"/>
        <a:ext cx="9413290" cy="954380"/>
      </dsp:txXfrm>
    </dsp:sp>
    <dsp:sp modelId="{4E1188E1-D83C-493D-80B6-A69FE9E78323}">
      <dsp:nvSpPr>
        <dsp:cNvPr id="0" name=""/>
        <dsp:cNvSpPr/>
      </dsp:nvSpPr>
      <dsp:spPr>
        <a:xfrm>
          <a:off x="0" y="2387835"/>
          <a:ext cx="10515600" cy="9543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45A476-D6CE-4AF2-83EA-EB46005848B2}">
      <dsp:nvSpPr>
        <dsp:cNvPr id="0" name=""/>
        <dsp:cNvSpPr/>
      </dsp:nvSpPr>
      <dsp:spPr>
        <a:xfrm>
          <a:off x="288700" y="2602570"/>
          <a:ext cx="524909" cy="52490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4C1165-931F-436C-9F76-5F342DCDDF7C}">
      <dsp:nvSpPr>
        <dsp:cNvPr id="0" name=""/>
        <dsp:cNvSpPr/>
      </dsp:nvSpPr>
      <dsp:spPr>
        <a:xfrm>
          <a:off x="1102309" y="2387835"/>
          <a:ext cx="9413290" cy="9543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005" tIns="101005" rIns="101005" bIns="101005" numCol="1" spcCol="1270" anchor="ctr" anchorCtr="0">
          <a:noAutofit/>
        </a:bodyPr>
        <a:lstStyle/>
        <a:p>
          <a:pPr marL="0" lvl="0" indent="0" algn="l" defTabSz="977900">
            <a:lnSpc>
              <a:spcPct val="100000"/>
            </a:lnSpc>
            <a:spcBef>
              <a:spcPct val="0"/>
            </a:spcBef>
            <a:spcAft>
              <a:spcPct val="35000"/>
            </a:spcAft>
            <a:buNone/>
          </a:pPr>
          <a:r>
            <a:rPr lang="en-US" sz="2200" kern="1200"/>
            <a:t>Be located within priority areas defined by the State’s Consolidated Plan and/or low- and high-opportunity areas.</a:t>
          </a:r>
        </a:p>
      </dsp:txBody>
      <dsp:txXfrm>
        <a:off x="1102309" y="2387835"/>
        <a:ext cx="9413290" cy="954380"/>
      </dsp:txXfrm>
    </dsp:sp>
    <dsp:sp modelId="{B9BFCC73-EE53-4F86-AA8E-62AC412F731F}">
      <dsp:nvSpPr>
        <dsp:cNvPr id="0" name=""/>
        <dsp:cNvSpPr/>
      </dsp:nvSpPr>
      <dsp:spPr>
        <a:xfrm>
          <a:off x="0" y="3580811"/>
          <a:ext cx="10515600" cy="9543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90A3BB-DA3F-4B9D-AC15-D266B0962D46}">
      <dsp:nvSpPr>
        <dsp:cNvPr id="0" name=""/>
        <dsp:cNvSpPr/>
      </dsp:nvSpPr>
      <dsp:spPr>
        <a:xfrm>
          <a:off x="288700" y="3795546"/>
          <a:ext cx="524909" cy="52490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B630F9-3625-4C98-BE7D-4E6946300551}">
      <dsp:nvSpPr>
        <dsp:cNvPr id="0" name=""/>
        <dsp:cNvSpPr/>
      </dsp:nvSpPr>
      <dsp:spPr>
        <a:xfrm>
          <a:off x="1102309" y="3580811"/>
          <a:ext cx="9413290" cy="9543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005" tIns="101005" rIns="101005" bIns="101005" numCol="1" spcCol="1270" anchor="ctr" anchorCtr="0">
          <a:noAutofit/>
        </a:bodyPr>
        <a:lstStyle/>
        <a:p>
          <a:pPr marL="0" lvl="0" indent="0" algn="l" defTabSz="977900">
            <a:lnSpc>
              <a:spcPct val="100000"/>
            </a:lnSpc>
            <a:spcBef>
              <a:spcPct val="0"/>
            </a:spcBef>
            <a:spcAft>
              <a:spcPct val="35000"/>
            </a:spcAft>
            <a:buNone/>
          </a:pPr>
          <a:r>
            <a:rPr lang="en-US" sz="2200" kern="1200"/>
            <a:t>Documented need for housing affordable to lower-income households in the market area served by the project.</a:t>
          </a:r>
        </a:p>
      </dsp:txBody>
      <dsp:txXfrm>
        <a:off x="1102309" y="3580811"/>
        <a:ext cx="9413290" cy="95438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4DCE5A-CB9C-4B2E-9F31-A4961FA0C621}">
      <dsp:nvSpPr>
        <dsp:cNvPr id="0" name=""/>
        <dsp:cNvSpPr/>
      </dsp:nvSpPr>
      <dsp:spPr>
        <a:xfrm>
          <a:off x="0" y="0"/>
          <a:ext cx="10515600" cy="129599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269C1E-9BC3-4CC8-A173-204BBA094202}">
      <dsp:nvSpPr>
        <dsp:cNvPr id="0" name=""/>
        <dsp:cNvSpPr/>
      </dsp:nvSpPr>
      <dsp:spPr>
        <a:xfrm>
          <a:off x="392037" y="292151"/>
          <a:ext cx="712794" cy="71279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BA0D70-4745-471C-A3A8-580D9FF0BB45}">
      <dsp:nvSpPr>
        <dsp:cNvPr id="0" name=""/>
        <dsp:cNvSpPr/>
      </dsp:nvSpPr>
      <dsp:spPr>
        <a:xfrm>
          <a:off x="1496869" y="553"/>
          <a:ext cx="9018730" cy="12959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59" tIns="137159" rIns="137159" bIns="137159" numCol="1" spcCol="1270" anchor="ctr" anchorCtr="0">
          <a:noAutofit/>
        </a:bodyPr>
        <a:lstStyle/>
        <a:p>
          <a:pPr marL="0" lvl="0" indent="0" algn="l" defTabSz="1111250">
            <a:lnSpc>
              <a:spcPct val="100000"/>
            </a:lnSpc>
            <a:spcBef>
              <a:spcPct val="0"/>
            </a:spcBef>
            <a:spcAft>
              <a:spcPct val="35000"/>
            </a:spcAft>
            <a:buNone/>
          </a:pPr>
          <a:r>
            <a:rPr lang="en-US" sz="2500" kern="1200"/>
            <a:t>Final award will be determined by performing a subsidy layering review</a:t>
          </a:r>
        </a:p>
      </dsp:txBody>
      <dsp:txXfrm>
        <a:off x="1496869" y="553"/>
        <a:ext cx="9018730" cy="1295990"/>
      </dsp:txXfrm>
    </dsp:sp>
    <dsp:sp modelId="{FC029023-9B75-4312-B96C-AA8C4859A782}">
      <dsp:nvSpPr>
        <dsp:cNvPr id="0" name=""/>
        <dsp:cNvSpPr/>
      </dsp:nvSpPr>
      <dsp:spPr>
        <a:xfrm>
          <a:off x="0" y="1620542"/>
          <a:ext cx="10515600" cy="129599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F014B8-EC23-45D6-BE52-54A5A14A57AC}">
      <dsp:nvSpPr>
        <dsp:cNvPr id="0" name=""/>
        <dsp:cNvSpPr/>
      </dsp:nvSpPr>
      <dsp:spPr>
        <a:xfrm>
          <a:off x="392037" y="1912140"/>
          <a:ext cx="712794" cy="71279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84AD49-753C-4E71-A96C-D3238EEDE747}">
      <dsp:nvSpPr>
        <dsp:cNvPr id="0" name=""/>
        <dsp:cNvSpPr/>
      </dsp:nvSpPr>
      <dsp:spPr>
        <a:xfrm>
          <a:off x="1496869" y="1620542"/>
          <a:ext cx="9018730" cy="12959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59" tIns="137159" rIns="137159" bIns="137159" numCol="1" spcCol="1270" anchor="ctr" anchorCtr="0">
          <a:noAutofit/>
        </a:bodyPr>
        <a:lstStyle/>
        <a:p>
          <a:pPr marL="0" lvl="0" indent="0" algn="l" defTabSz="1111250">
            <a:lnSpc>
              <a:spcPct val="100000"/>
            </a:lnSpc>
            <a:spcBef>
              <a:spcPct val="0"/>
            </a:spcBef>
            <a:spcAft>
              <a:spcPct val="35000"/>
            </a:spcAft>
            <a:buNone/>
          </a:pPr>
          <a:r>
            <a:rPr lang="en-US" sz="2500" kern="1200"/>
            <a:t>Funds serve as gap financing between committed sources and the total development cost</a:t>
          </a:r>
        </a:p>
      </dsp:txBody>
      <dsp:txXfrm>
        <a:off x="1496869" y="1620542"/>
        <a:ext cx="9018730" cy="1295990"/>
      </dsp:txXfrm>
    </dsp:sp>
    <dsp:sp modelId="{B087A25F-B152-43E0-B4C2-50B34BCF3721}">
      <dsp:nvSpPr>
        <dsp:cNvPr id="0" name=""/>
        <dsp:cNvSpPr/>
      </dsp:nvSpPr>
      <dsp:spPr>
        <a:xfrm>
          <a:off x="0" y="3240530"/>
          <a:ext cx="10515600" cy="129599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5BD41D-51C8-4853-8CDA-3C432A7AD128}">
      <dsp:nvSpPr>
        <dsp:cNvPr id="0" name=""/>
        <dsp:cNvSpPr/>
      </dsp:nvSpPr>
      <dsp:spPr>
        <a:xfrm>
          <a:off x="392037" y="3532128"/>
          <a:ext cx="712794" cy="71279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6BF400-E28B-48FC-988F-A63984E672B3}">
      <dsp:nvSpPr>
        <dsp:cNvPr id="0" name=""/>
        <dsp:cNvSpPr/>
      </dsp:nvSpPr>
      <dsp:spPr>
        <a:xfrm>
          <a:off x="1496869" y="3240530"/>
          <a:ext cx="9018730" cy="12959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59" tIns="137159" rIns="137159" bIns="137159" numCol="1" spcCol="1270" anchor="ctr" anchorCtr="0">
          <a:noAutofit/>
        </a:bodyPr>
        <a:lstStyle/>
        <a:p>
          <a:pPr marL="0" lvl="0" indent="0" algn="l" defTabSz="1111250">
            <a:lnSpc>
              <a:spcPct val="100000"/>
            </a:lnSpc>
            <a:spcBef>
              <a:spcPct val="0"/>
            </a:spcBef>
            <a:spcAft>
              <a:spcPct val="35000"/>
            </a:spcAft>
            <a:buNone/>
          </a:pPr>
          <a:r>
            <a:rPr lang="en-US" sz="2500" kern="1200" dirty="0"/>
            <a:t>Awards are loans with 15-year terms and amortization with payments limited to 20% of cash flow; 1.75% interest rate</a:t>
          </a:r>
        </a:p>
      </dsp:txBody>
      <dsp:txXfrm>
        <a:off x="1496869" y="3240530"/>
        <a:ext cx="9018730" cy="129599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06C1B8-91EC-421C-AA31-0E206F4E6F63}">
      <dsp:nvSpPr>
        <dsp:cNvPr id="0" name=""/>
        <dsp:cNvSpPr/>
      </dsp:nvSpPr>
      <dsp:spPr>
        <a:xfrm>
          <a:off x="212335" y="345374"/>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CB82F9-F8B0-4EA9-A9B4-63B38FA80BEA}">
      <dsp:nvSpPr>
        <dsp:cNvPr id="0" name=""/>
        <dsp:cNvSpPr/>
      </dsp:nvSpPr>
      <dsp:spPr>
        <a:xfrm>
          <a:off x="492877" y="625916"/>
          <a:ext cx="774830" cy="7748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5A94B9-51F2-445F-B36D-30B9D703E375}">
      <dsp:nvSpPr>
        <dsp:cNvPr id="0" name=""/>
        <dsp:cNvSpPr/>
      </dsp:nvSpPr>
      <dsp:spPr>
        <a:xfrm>
          <a:off x="1834517" y="345374"/>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a:t>Ensures that the program does not invest more funds than what is necessary for the project</a:t>
          </a:r>
        </a:p>
      </dsp:txBody>
      <dsp:txXfrm>
        <a:off x="1834517" y="345374"/>
        <a:ext cx="3148942" cy="1335915"/>
      </dsp:txXfrm>
    </dsp:sp>
    <dsp:sp modelId="{D894B664-D5F5-45D1-95B9-DCDE8AB5B64E}">
      <dsp:nvSpPr>
        <dsp:cNvPr id="0" name=""/>
        <dsp:cNvSpPr/>
      </dsp:nvSpPr>
      <dsp:spPr>
        <a:xfrm>
          <a:off x="5532139" y="345374"/>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6BF22E-E4EE-4950-A3F9-1A15283C5CC8}">
      <dsp:nvSpPr>
        <dsp:cNvPr id="0" name=""/>
        <dsp:cNvSpPr/>
      </dsp:nvSpPr>
      <dsp:spPr>
        <a:xfrm>
          <a:off x="5812681" y="625916"/>
          <a:ext cx="774830" cy="7748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0F889B-774B-4B0E-A34D-879CBBCD688A}">
      <dsp:nvSpPr>
        <dsp:cNvPr id="0" name=""/>
        <dsp:cNvSpPr/>
      </dsp:nvSpPr>
      <dsp:spPr>
        <a:xfrm>
          <a:off x="7154322" y="345374"/>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a:t>Ensure that the owner’s/developer’s profit or return on investment is appropriate and reasonable</a:t>
          </a:r>
        </a:p>
      </dsp:txBody>
      <dsp:txXfrm>
        <a:off x="7154322" y="345374"/>
        <a:ext cx="3148942" cy="1335915"/>
      </dsp:txXfrm>
    </dsp:sp>
    <dsp:sp modelId="{31D22CF9-6DCE-41A8-AF1B-668DC0114305}">
      <dsp:nvSpPr>
        <dsp:cNvPr id="0" name=""/>
        <dsp:cNvSpPr/>
      </dsp:nvSpPr>
      <dsp:spPr>
        <a:xfrm>
          <a:off x="212335" y="2370010"/>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DACE9B-D5BB-4BB1-B2FF-14FF54F7B696}">
      <dsp:nvSpPr>
        <dsp:cNvPr id="0" name=""/>
        <dsp:cNvSpPr/>
      </dsp:nvSpPr>
      <dsp:spPr>
        <a:xfrm>
          <a:off x="492877" y="2650552"/>
          <a:ext cx="774830" cy="7748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AEB273-A9F2-4222-96C1-6C34350D4740}">
      <dsp:nvSpPr>
        <dsp:cNvPr id="0" name=""/>
        <dsp:cNvSpPr/>
      </dsp:nvSpPr>
      <dsp:spPr>
        <a:xfrm>
          <a:off x="1834517" y="237001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a:t>Verifiable sources and uses of funds </a:t>
          </a:r>
        </a:p>
      </dsp:txBody>
      <dsp:txXfrm>
        <a:off x="1834517" y="2370010"/>
        <a:ext cx="3148942" cy="1335915"/>
      </dsp:txXfrm>
    </dsp:sp>
    <dsp:sp modelId="{AA1A6E83-1CB4-497C-8553-7328ACD5256A}">
      <dsp:nvSpPr>
        <dsp:cNvPr id="0" name=""/>
        <dsp:cNvSpPr/>
      </dsp:nvSpPr>
      <dsp:spPr>
        <a:xfrm>
          <a:off x="5532139" y="2370010"/>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8D83DC-BB88-4F64-AFA6-3142FD753BFC}">
      <dsp:nvSpPr>
        <dsp:cNvPr id="0" name=""/>
        <dsp:cNvSpPr/>
      </dsp:nvSpPr>
      <dsp:spPr>
        <a:xfrm>
          <a:off x="5812681" y="2650552"/>
          <a:ext cx="774830" cy="7748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1BCF11-AF0E-4244-A4E3-4A57B5E27273}">
      <dsp:nvSpPr>
        <dsp:cNvPr id="0" name=""/>
        <dsp:cNvSpPr/>
      </dsp:nvSpPr>
      <dsp:spPr>
        <a:xfrm>
          <a:off x="7154322" y="237001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a:t>Assess, at minimum, the current market demand in the neighborhood in which the project will be located</a:t>
          </a:r>
        </a:p>
      </dsp:txBody>
      <dsp:txXfrm>
        <a:off x="7154322" y="2370010"/>
        <a:ext cx="3148942" cy="1335915"/>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47D626-CFEB-4A1E-90FE-7420B4E444AE}">
      <dsp:nvSpPr>
        <dsp:cNvPr id="0" name=""/>
        <dsp:cNvSpPr/>
      </dsp:nvSpPr>
      <dsp:spPr>
        <a:xfrm>
          <a:off x="0" y="494"/>
          <a:ext cx="10515600" cy="115723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69E1EC5-FBF3-41DF-805F-21CE542CA049}">
      <dsp:nvSpPr>
        <dsp:cNvPr id="0" name=""/>
        <dsp:cNvSpPr/>
      </dsp:nvSpPr>
      <dsp:spPr>
        <a:xfrm>
          <a:off x="350062" y="260871"/>
          <a:ext cx="636477" cy="63647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65AF26-C82A-48DD-A940-B97394455AD9}">
      <dsp:nvSpPr>
        <dsp:cNvPr id="0" name=""/>
        <dsp:cNvSpPr/>
      </dsp:nvSpPr>
      <dsp:spPr>
        <a:xfrm>
          <a:off x="1336602" y="494"/>
          <a:ext cx="9178997" cy="11572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74" tIns="122474" rIns="122474" bIns="122474" numCol="1" spcCol="1270" anchor="ctr" anchorCtr="0">
          <a:noAutofit/>
        </a:bodyPr>
        <a:lstStyle/>
        <a:p>
          <a:pPr marL="0" lvl="0" indent="0" algn="l" defTabSz="1111250">
            <a:lnSpc>
              <a:spcPct val="100000"/>
            </a:lnSpc>
            <a:spcBef>
              <a:spcPct val="0"/>
            </a:spcBef>
            <a:spcAft>
              <a:spcPct val="35000"/>
            </a:spcAft>
            <a:buNone/>
          </a:pPr>
          <a:r>
            <a:rPr lang="en-US" sz="2500" kern="1200"/>
            <a:t>Evaluates the qualifications of the developer, including experience and financial capacity</a:t>
          </a:r>
        </a:p>
      </dsp:txBody>
      <dsp:txXfrm>
        <a:off x="1336602" y="494"/>
        <a:ext cx="9178997" cy="1157231"/>
      </dsp:txXfrm>
    </dsp:sp>
    <dsp:sp modelId="{92CAFAD1-ADB1-489D-A1BC-D5B97E69CB48}">
      <dsp:nvSpPr>
        <dsp:cNvPr id="0" name=""/>
        <dsp:cNvSpPr/>
      </dsp:nvSpPr>
      <dsp:spPr>
        <a:xfrm>
          <a:off x="0" y="1447034"/>
          <a:ext cx="10515600" cy="115723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8F35E8-BCF8-4BDC-B8B7-A220289F1368}">
      <dsp:nvSpPr>
        <dsp:cNvPr id="0" name=""/>
        <dsp:cNvSpPr/>
      </dsp:nvSpPr>
      <dsp:spPr>
        <a:xfrm>
          <a:off x="350062" y="1707411"/>
          <a:ext cx="636477" cy="63647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358EFC-05D1-4EAF-B59D-550A63B8E742}">
      <dsp:nvSpPr>
        <dsp:cNvPr id="0" name=""/>
        <dsp:cNvSpPr/>
      </dsp:nvSpPr>
      <dsp:spPr>
        <a:xfrm>
          <a:off x="1336602" y="1447034"/>
          <a:ext cx="9178997" cy="11572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74" tIns="122474" rIns="122474" bIns="122474" numCol="1" spcCol="1270" anchor="ctr" anchorCtr="0">
          <a:noAutofit/>
        </a:bodyPr>
        <a:lstStyle/>
        <a:p>
          <a:pPr marL="0" lvl="0" indent="0" algn="l" defTabSz="1111250">
            <a:lnSpc>
              <a:spcPct val="100000"/>
            </a:lnSpc>
            <a:spcBef>
              <a:spcPct val="0"/>
            </a:spcBef>
            <a:spcAft>
              <a:spcPct val="35000"/>
            </a:spcAft>
            <a:buNone/>
          </a:pPr>
          <a:r>
            <a:rPr lang="en-US" sz="2500" kern="1200"/>
            <a:t>Verifies the firm written financial commitments for the project</a:t>
          </a:r>
        </a:p>
      </dsp:txBody>
      <dsp:txXfrm>
        <a:off x="1336602" y="1447034"/>
        <a:ext cx="9178997" cy="1157231"/>
      </dsp:txXfrm>
    </dsp:sp>
    <dsp:sp modelId="{4D87F7C9-8BA6-44C8-8C3B-7EE2A4C51F5D}">
      <dsp:nvSpPr>
        <dsp:cNvPr id="0" name=""/>
        <dsp:cNvSpPr/>
      </dsp:nvSpPr>
      <dsp:spPr>
        <a:xfrm>
          <a:off x="0" y="2893573"/>
          <a:ext cx="10515600" cy="115723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8BC6A0-A2C0-46DD-B2A1-3087FAACA3EA}">
      <dsp:nvSpPr>
        <dsp:cNvPr id="0" name=""/>
        <dsp:cNvSpPr/>
      </dsp:nvSpPr>
      <dsp:spPr>
        <a:xfrm>
          <a:off x="350062" y="3153950"/>
          <a:ext cx="636477" cy="63647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027D14-A4B4-416C-A01E-0B0AAB1DCC33}">
      <dsp:nvSpPr>
        <dsp:cNvPr id="0" name=""/>
        <dsp:cNvSpPr/>
      </dsp:nvSpPr>
      <dsp:spPr>
        <a:xfrm>
          <a:off x="1336602" y="2893573"/>
          <a:ext cx="9178997" cy="11572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74" tIns="122474" rIns="122474" bIns="122474" numCol="1" spcCol="1270" anchor="ctr" anchorCtr="0">
          <a:noAutofit/>
        </a:bodyPr>
        <a:lstStyle/>
        <a:p>
          <a:pPr marL="0" lvl="0" indent="0" algn="l" defTabSz="1111250">
            <a:lnSpc>
              <a:spcPct val="100000"/>
            </a:lnSpc>
            <a:spcBef>
              <a:spcPct val="0"/>
            </a:spcBef>
            <a:spcAft>
              <a:spcPct val="35000"/>
            </a:spcAft>
            <a:buNone/>
          </a:pPr>
          <a:r>
            <a:rPr lang="en-US" sz="2500" kern="1200"/>
            <a:t>Meets statutory maximum per unit subsidy as determined by HUD</a:t>
          </a:r>
        </a:p>
      </dsp:txBody>
      <dsp:txXfrm>
        <a:off x="1336602" y="2893573"/>
        <a:ext cx="9178997" cy="11572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DF091E-FF14-487E-B526-5999C3BCB29D}">
      <dsp:nvSpPr>
        <dsp:cNvPr id="0" name=""/>
        <dsp:cNvSpPr/>
      </dsp:nvSpPr>
      <dsp:spPr>
        <a:xfrm>
          <a:off x="0" y="0"/>
          <a:ext cx="6906491"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1779F8-AFB8-420D-8D1C-5E11DCEBE7D9}">
      <dsp:nvSpPr>
        <dsp:cNvPr id="0" name=""/>
        <dsp:cNvSpPr/>
      </dsp:nvSpPr>
      <dsp:spPr>
        <a:xfrm>
          <a:off x="0" y="0"/>
          <a:ext cx="6906491" cy="12250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CHDO = Community Housing Development Organization</a:t>
          </a:r>
        </a:p>
      </dsp:txBody>
      <dsp:txXfrm>
        <a:off x="0" y="0"/>
        <a:ext cx="6906491" cy="1225063"/>
      </dsp:txXfrm>
    </dsp:sp>
    <dsp:sp modelId="{CC8D25EE-5F83-45E2-8458-65552A4036B6}">
      <dsp:nvSpPr>
        <dsp:cNvPr id="0" name=""/>
        <dsp:cNvSpPr/>
      </dsp:nvSpPr>
      <dsp:spPr>
        <a:xfrm>
          <a:off x="0" y="1225063"/>
          <a:ext cx="6906491"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1C8D8C-555E-4A58-AE88-A763242616ED}">
      <dsp:nvSpPr>
        <dsp:cNvPr id="0" name=""/>
        <dsp:cNvSpPr/>
      </dsp:nvSpPr>
      <dsp:spPr>
        <a:xfrm>
          <a:off x="0" y="1225063"/>
          <a:ext cx="6906491" cy="12250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0" i="0" kern="1200" baseline="0"/>
            <a:t>Are non-profits with demonstrated development and capacity experience with creating, rehabilitating, and/or preserving affordable housing.</a:t>
          </a:r>
          <a:endParaRPr lang="en-US" sz="2300" kern="1200"/>
        </a:p>
      </dsp:txBody>
      <dsp:txXfrm>
        <a:off x="0" y="1225063"/>
        <a:ext cx="6906491" cy="1225063"/>
      </dsp:txXfrm>
    </dsp:sp>
    <dsp:sp modelId="{0BC6D631-E300-4EC2-A1A8-B8DFA2518184}">
      <dsp:nvSpPr>
        <dsp:cNvPr id="0" name=""/>
        <dsp:cNvSpPr/>
      </dsp:nvSpPr>
      <dsp:spPr>
        <a:xfrm>
          <a:off x="0" y="2450127"/>
          <a:ext cx="6906491"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90D737-4C82-4D19-885B-4E7D4846421B}">
      <dsp:nvSpPr>
        <dsp:cNvPr id="0" name=""/>
        <dsp:cNvSpPr/>
      </dsp:nvSpPr>
      <dsp:spPr>
        <a:xfrm>
          <a:off x="0" y="2450127"/>
          <a:ext cx="6906491" cy="12250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Non-profit organizations must be certified through the State to receive </a:t>
          </a:r>
          <a:r>
            <a:rPr lang="en-US" sz="2300" kern="1200" dirty="0" err="1"/>
            <a:t>CHDO</a:t>
          </a:r>
          <a:r>
            <a:rPr lang="en-US" sz="2300" kern="1200" dirty="0"/>
            <a:t> set-aside funding. </a:t>
          </a:r>
        </a:p>
      </dsp:txBody>
      <dsp:txXfrm>
        <a:off x="0" y="2450127"/>
        <a:ext cx="6906491" cy="1225063"/>
      </dsp:txXfrm>
    </dsp:sp>
    <dsp:sp modelId="{43D6370B-0E37-4C2E-A8E6-A3A2F861BB89}">
      <dsp:nvSpPr>
        <dsp:cNvPr id="0" name=""/>
        <dsp:cNvSpPr/>
      </dsp:nvSpPr>
      <dsp:spPr>
        <a:xfrm>
          <a:off x="0" y="3675190"/>
          <a:ext cx="6906491"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C10E61-9080-4461-A2F8-679F649F8C80}">
      <dsp:nvSpPr>
        <dsp:cNvPr id="0" name=""/>
        <dsp:cNvSpPr/>
      </dsp:nvSpPr>
      <dsp:spPr>
        <a:xfrm>
          <a:off x="0" y="3675190"/>
          <a:ext cx="6906491" cy="12250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15% of the State’s HOME program is allocated as a set-aside for the </a:t>
          </a:r>
          <a:r>
            <a:rPr lang="en-US" sz="2300" kern="1200" dirty="0" err="1"/>
            <a:t>CHDO</a:t>
          </a:r>
          <a:r>
            <a:rPr lang="en-US" sz="2300" kern="1200" dirty="0"/>
            <a:t> program for projects that are owned, developed or sponsored by </a:t>
          </a:r>
          <a:r>
            <a:rPr lang="en-US" sz="2300" kern="1200" dirty="0" err="1"/>
            <a:t>CHDOs</a:t>
          </a:r>
          <a:r>
            <a:rPr lang="en-US" sz="2300" kern="1200" dirty="0"/>
            <a:t>.</a:t>
          </a:r>
        </a:p>
      </dsp:txBody>
      <dsp:txXfrm>
        <a:off x="0" y="3675190"/>
        <a:ext cx="6906491" cy="1225063"/>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1823D6-37C2-4A95-8CA2-308D2FB3FDEE}">
      <dsp:nvSpPr>
        <dsp:cNvPr id="0" name=""/>
        <dsp:cNvSpPr/>
      </dsp:nvSpPr>
      <dsp:spPr>
        <a:xfrm>
          <a:off x="1407300" y="466893"/>
          <a:ext cx="1908562" cy="1908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2F6C9D-59F1-437D-BE5C-5218E89AB617}">
      <dsp:nvSpPr>
        <dsp:cNvPr id="0" name=""/>
        <dsp:cNvSpPr/>
      </dsp:nvSpPr>
      <dsp:spPr>
        <a:xfrm>
          <a:off x="35213" y="2839514"/>
          <a:ext cx="465273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US" sz="2300" kern="1200" dirty="0"/>
            <a:t>Documents are located online at:</a:t>
          </a:r>
        </a:p>
      </dsp:txBody>
      <dsp:txXfrm>
        <a:off x="35213" y="2839514"/>
        <a:ext cx="4652736" cy="720000"/>
      </dsp:txXfrm>
    </dsp:sp>
    <dsp:sp modelId="{4FE1D2DF-D33E-4FFC-A4FF-29312EAE6C57}">
      <dsp:nvSpPr>
        <dsp:cNvPr id="0" name=""/>
        <dsp:cNvSpPr/>
      </dsp:nvSpPr>
      <dsp:spPr>
        <a:xfrm>
          <a:off x="7542417" y="466893"/>
          <a:ext cx="1908562" cy="1908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C02044-3CD2-4EDB-A2CB-D82C9D8811A7}">
      <dsp:nvSpPr>
        <dsp:cNvPr id="0" name=""/>
        <dsp:cNvSpPr/>
      </dsp:nvSpPr>
      <dsp:spPr>
        <a:xfrm>
          <a:off x="5430168" y="2839514"/>
          <a:ext cx="613305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US" sz="2300" kern="1200" dirty="0"/>
            <a:t>www.mshomecorp.com/federal-programs/</a:t>
          </a:r>
        </a:p>
      </dsp:txBody>
      <dsp:txXfrm>
        <a:off x="5430168" y="2839514"/>
        <a:ext cx="6133059" cy="72000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9C06E1-C7D6-427A-B179-AC360EA95615}">
      <dsp:nvSpPr>
        <dsp:cNvPr id="0" name=""/>
        <dsp:cNvSpPr/>
      </dsp:nvSpPr>
      <dsp:spPr>
        <a:xfrm>
          <a:off x="0" y="682"/>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563084-22E2-481C-9CAC-B6DC6E46E1FE}">
      <dsp:nvSpPr>
        <dsp:cNvPr id="0" name=""/>
        <dsp:cNvSpPr/>
      </dsp:nvSpPr>
      <dsp:spPr>
        <a:xfrm>
          <a:off x="482961" y="359909"/>
          <a:ext cx="878111" cy="8781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08792C-8749-4037-BB95-99AEFED3950E}">
      <dsp:nvSpPr>
        <dsp:cNvPr id="0" name=""/>
        <dsp:cNvSpPr/>
      </dsp:nvSpPr>
      <dsp:spPr>
        <a:xfrm>
          <a:off x="1844034" y="682"/>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100000"/>
            </a:lnSpc>
            <a:spcBef>
              <a:spcPct val="0"/>
            </a:spcBef>
            <a:spcAft>
              <a:spcPct val="35000"/>
            </a:spcAft>
            <a:buNone/>
          </a:pPr>
          <a:r>
            <a:rPr lang="en-US" sz="2500" kern="1200"/>
            <a:t>Legal Status</a:t>
          </a:r>
        </a:p>
      </dsp:txBody>
      <dsp:txXfrm>
        <a:off x="1844034" y="682"/>
        <a:ext cx="4401230" cy="1596566"/>
      </dsp:txXfrm>
    </dsp:sp>
    <dsp:sp modelId="{CE91243A-7420-457A-9CD7-3812C851770C}">
      <dsp:nvSpPr>
        <dsp:cNvPr id="0" name=""/>
        <dsp:cNvSpPr/>
      </dsp:nvSpPr>
      <dsp:spPr>
        <a:xfrm>
          <a:off x="0" y="1996390"/>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C29C63-1ACF-4731-B92D-731D8E82DFD4}">
      <dsp:nvSpPr>
        <dsp:cNvPr id="0" name=""/>
        <dsp:cNvSpPr/>
      </dsp:nvSpPr>
      <dsp:spPr>
        <a:xfrm>
          <a:off x="482961" y="2355617"/>
          <a:ext cx="878111" cy="8781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9AC401C-5FF6-47D7-B120-FA761499516B}">
      <dsp:nvSpPr>
        <dsp:cNvPr id="0" name=""/>
        <dsp:cNvSpPr/>
      </dsp:nvSpPr>
      <dsp:spPr>
        <a:xfrm>
          <a:off x="1844034" y="1996390"/>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100000"/>
            </a:lnSpc>
            <a:spcBef>
              <a:spcPct val="0"/>
            </a:spcBef>
            <a:spcAft>
              <a:spcPct val="35000"/>
            </a:spcAft>
            <a:buNone/>
          </a:pPr>
          <a:r>
            <a:rPr lang="en-US" sz="2500" kern="1200"/>
            <a:t>Organizational Structure</a:t>
          </a:r>
        </a:p>
      </dsp:txBody>
      <dsp:txXfrm>
        <a:off x="1844034" y="1996390"/>
        <a:ext cx="4401230" cy="1596566"/>
      </dsp:txXfrm>
    </dsp:sp>
    <dsp:sp modelId="{CFD90367-022D-4CD3-B52D-EBCACA01F2C4}">
      <dsp:nvSpPr>
        <dsp:cNvPr id="0" name=""/>
        <dsp:cNvSpPr/>
      </dsp:nvSpPr>
      <dsp:spPr>
        <a:xfrm>
          <a:off x="0" y="3992098"/>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41F272-8753-4ED7-A80A-1E47005D9FE4}">
      <dsp:nvSpPr>
        <dsp:cNvPr id="0" name=""/>
        <dsp:cNvSpPr/>
      </dsp:nvSpPr>
      <dsp:spPr>
        <a:xfrm>
          <a:off x="482961" y="4351325"/>
          <a:ext cx="878111" cy="8781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CA2264D-1324-4A75-9653-5FCC7ACA6586}">
      <dsp:nvSpPr>
        <dsp:cNvPr id="0" name=""/>
        <dsp:cNvSpPr/>
      </dsp:nvSpPr>
      <dsp:spPr>
        <a:xfrm>
          <a:off x="1844034" y="3992098"/>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100000"/>
            </a:lnSpc>
            <a:spcBef>
              <a:spcPct val="0"/>
            </a:spcBef>
            <a:spcAft>
              <a:spcPct val="35000"/>
            </a:spcAft>
            <a:buNone/>
          </a:pPr>
          <a:r>
            <a:rPr lang="en-US" sz="2500" kern="1200"/>
            <a:t>Capacity and Experience </a:t>
          </a:r>
        </a:p>
      </dsp:txBody>
      <dsp:txXfrm>
        <a:off x="1844034" y="3992098"/>
        <a:ext cx="4401230" cy="159656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8FFEF1-E707-4710-8ADB-45AF446BA248}">
      <dsp:nvSpPr>
        <dsp:cNvPr id="0" name=""/>
        <dsp:cNvSpPr/>
      </dsp:nvSpPr>
      <dsp:spPr>
        <a:xfrm>
          <a:off x="0" y="1681"/>
          <a:ext cx="10515600" cy="8521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3685AE-959A-403D-978E-DFF33C852521}">
      <dsp:nvSpPr>
        <dsp:cNvPr id="0" name=""/>
        <dsp:cNvSpPr/>
      </dsp:nvSpPr>
      <dsp:spPr>
        <a:xfrm>
          <a:off x="257770" y="193411"/>
          <a:ext cx="468674" cy="46867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1A026C-C086-44A1-9267-C3278851E3F3}">
      <dsp:nvSpPr>
        <dsp:cNvPr id="0" name=""/>
        <dsp:cNvSpPr/>
      </dsp:nvSpPr>
      <dsp:spPr>
        <a:xfrm>
          <a:off x="984215" y="1681"/>
          <a:ext cx="9531384" cy="852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4" tIns="90184" rIns="90184" bIns="90184" numCol="1" spcCol="1270" anchor="ctr" anchorCtr="0">
          <a:noAutofit/>
        </a:bodyPr>
        <a:lstStyle/>
        <a:p>
          <a:pPr marL="0" lvl="0" indent="0" algn="l" defTabSz="977900">
            <a:lnSpc>
              <a:spcPct val="100000"/>
            </a:lnSpc>
            <a:spcBef>
              <a:spcPct val="0"/>
            </a:spcBef>
            <a:spcAft>
              <a:spcPct val="35000"/>
            </a:spcAft>
            <a:buNone/>
          </a:pPr>
          <a:r>
            <a:rPr lang="en-US" sz="2200" kern="1200"/>
            <a:t>Board composition must be comprised as follows: </a:t>
          </a:r>
          <a:endParaRPr lang="en-US" sz="2200" kern="1200" dirty="0"/>
        </a:p>
      </dsp:txBody>
      <dsp:txXfrm>
        <a:off x="984215" y="1681"/>
        <a:ext cx="9531384" cy="852135"/>
      </dsp:txXfrm>
    </dsp:sp>
    <dsp:sp modelId="{95C68A92-EAC5-47EA-A0A3-CEBCF5D2E955}">
      <dsp:nvSpPr>
        <dsp:cNvPr id="0" name=""/>
        <dsp:cNvSpPr/>
      </dsp:nvSpPr>
      <dsp:spPr>
        <a:xfrm>
          <a:off x="0" y="1066850"/>
          <a:ext cx="10515600" cy="8521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E4AF4C-3492-47EA-A04D-9A8A2A2AE0DC}">
      <dsp:nvSpPr>
        <dsp:cNvPr id="0" name=""/>
        <dsp:cNvSpPr/>
      </dsp:nvSpPr>
      <dsp:spPr>
        <a:xfrm>
          <a:off x="257770" y="1258580"/>
          <a:ext cx="468674" cy="46867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8DE97F-B5BC-45EB-B1BF-5D272EAC27F0}">
      <dsp:nvSpPr>
        <dsp:cNvPr id="0" name=""/>
        <dsp:cNvSpPr/>
      </dsp:nvSpPr>
      <dsp:spPr>
        <a:xfrm>
          <a:off x="984215" y="1066850"/>
          <a:ext cx="9531384" cy="852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4" tIns="90184" rIns="90184" bIns="90184" numCol="1" spcCol="1270" anchor="ctr" anchorCtr="0">
          <a:noAutofit/>
        </a:bodyPr>
        <a:lstStyle/>
        <a:p>
          <a:pPr marL="0" lvl="0" indent="0" algn="l" defTabSz="977900">
            <a:lnSpc>
              <a:spcPct val="100000"/>
            </a:lnSpc>
            <a:spcBef>
              <a:spcPct val="0"/>
            </a:spcBef>
            <a:spcAft>
              <a:spcPct val="35000"/>
            </a:spcAft>
            <a:buNone/>
          </a:pPr>
          <a:r>
            <a:rPr lang="en-US" sz="2200" b="1" kern="1200"/>
            <a:t>At least 1/3</a:t>
          </a:r>
          <a:r>
            <a:rPr lang="en-US" sz="2200" b="1" kern="1200" baseline="30000"/>
            <a:t>rd</a:t>
          </a:r>
          <a:r>
            <a:rPr lang="en-US" sz="2200" b="1" kern="1200"/>
            <a:t> </a:t>
          </a:r>
          <a:r>
            <a:rPr lang="en-US" sz="2200" kern="1200"/>
            <a:t>must represent the low-income community</a:t>
          </a:r>
          <a:endParaRPr lang="en-US" sz="2200" kern="1200" dirty="0"/>
        </a:p>
      </dsp:txBody>
      <dsp:txXfrm>
        <a:off x="984215" y="1066850"/>
        <a:ext cx="9531384" cy="852135"/>
      </dsp:txXfrm>
    </dsp:sp>
    <dsp:sp modelId="{DBF4564F-088A-44AE-AA6E-1BED4BBC0C37}">
      <dsp:nvSpPr>
        <dsp:cNvPr id="0" name=""/>
        <dsp:cNvSpPr/>
      </dsp:nvSpPr>
      <dsp:spPr>
        <a:xfrm>
          <a:off x="0" y="2132018"/>
          <a:ext cx="10515600" cy="8521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CEFAA6-DE7C-4D2F-B93A-C55F5B6A1A27}">
      <dsp:nvSpPr>
        <dsp:cNvPr id="0" name=""/>
        <dsp:cNvSpPr/>
      </dsp:nvSpPr>
      <dsp:spPr>
        <a:xfrm>
          <a:off x="257770" y="2323749"/>
          <a:ext cx="468674" cy="46867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9A81EE-2705-422E-BBDC-2E83285D95C2}">
      <dsp:nvSpPr>
        <dsp:cNvPr id="0" name=""/>
        <dsp:cNvSpPr/>
      </dsp:nvSpPr>
      <dsp:spPr>
        <a:xfrm>
          <a:off x="984215" y="2132018"/>
          <a:ext cx="9531384" cy="852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4" tIns="90184" rIns="90184" bIns="90184" numCol="1" spcCol="1270" anchor="ctr" anchorCtr="0">
          <a:noAutofit/>
        </a:bodyPr>
        <a:lstStyle/>
        <a:p>
          <a:pPr marL="0" lvl="0" indent="0" algn="l" defTabSz="977900">
            <a:lnSpc>
              <a:spcPct val="100000"/>
            </a:lnSpc>
            <a:spcBef>
              <a:spcPct val="0"/>
            </a:spcBef>
            <a:spcAft>
              <a:spcPct val="35000"/>
            </a:spcAft>
            <a:buNone/>
          </a:pPr>
          <a:r>
            <a:rPr lang="en-US" sz="2200" b="1" kern="1200"/>
            <a:t>No more than 1/3</a:t>
          </a:r>
          <a:r>
            <a:rPr lang="en-US" sz="2200" b="1" kern="1200" baseline="30000"/>
            <a:t>rd</a:t>
          </a:r>
          <a:r>
            <a:rPr lang="en-US" sz="2200" b="1" kern="1200"/>
            <a:t> </a:t>
          </a:r>
          <a:r>
            <a:rPr lang="en-US" sz="2200" kern="1200"/>
            <a:t>must be public officials or employees</a:t>
          </a:r>
        </a:p>
      </dsp:txBody>
      <dsp:txXfrm>
        <a:off x="984215" y="2132018"/>
        <a:ext cx="9531384" cy="852135"/>
      </dsp:txXfrm>
    </dsp:sp>
    <dsp:sp modelId="{A38F3B44-04D3-4D10-BB82-E59548BED1FF}">
      <dsp:nvSpPr>
        <dsp:cNvPr id="0" name=""/>
        <dsp:cNvSpPr/>
      </dsp:nvSpPr>
      <dsp:spPr>
        <a:xfrm>
          <a:off x="0" y="3197187"/>
          <a:ext cx="10515600" cy="8521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A388EFC-0FDE-4CA2-9DB0-D8D53AEFDE4F}">
      <dsp:nvSpPr>
        <dsp:cNvPr id="0" name=""/>
        <dsp:cNvSpPr/>
      </dsp:nvSpPr>
      <dsp:spPr>
        <a:xfrm>
          <a:off x="257770" y="3388918"/>
          <a:ext cx="468674" cy="46867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4FDAED-3BD1-49A2-A241-4BFC1C8E2D54}">
      <dsp:nvSpPr>
        <dsp:cNvPr id="0" name=""/>
        <dsp:cNvSpPr/>
      </dsp:nvSpPr>
      <dsp:spPr>
        <a:xfrm>
          <a:off x="984215" y="3197187"/>
          <a:ext cx="9531384" cy="852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4" tIns="90184" rIns="90184" bIns="90184" numCol="1" spcCol="1270" anchor="ctr" anchorCtr="0">
          <a:noAutofit/>
        </a:bodyPr>
        <a:lstStyle/>
        <a:p>
          <a:pPr marL="0" lvl="0" indent="0" algn="l" defTabSz="977900">
            <a:lnSpc>
              <a:spcPct val="100000"/>
            </a:lnSpc>
            <a:spcBef>
              <a:spcPct val="0"/>
            </a:spcBef>
            <a:spcAft>
              <a:spcPct val="35000"/>
            </a:spcAft>
            <a:buNone/>
          </a:pPr>
          <a:r>
            <a:rPr lang="en-US" sz="2200" kern="1200"/>
            <a:t>The remaining board balance is </a:t>
          </a:r>
          <a:r>
            <a:rPr lang="en-US" sz="2200" b="1" kern="1200"/>
            <a:t>unrestricted </a:t>
          </a:r>
          <a:r>
            <a:rPr lang="en-US" sz="2200" kern="1200"/>
            <a:t>(ex: for-profit). </a:t>
          </a:r>
        </a:p>
      </dsp:txBody>
      <dsp:txXfrm>
        <a:off x="984215" y="3197187"/>
        <a:ext cx="9531384" cy="852135"/>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ED2CB4-DBC9-4061-A683-424F9E423E3A}">
      <dsp:nvSpPr>
        <dsp:cNvPr id="0" name=""/>
        <dsp:cNvSpPr/>
      </dsp:nvSpPr>
      <dsp:spPr>
        <a:xfrm>
          <a:off x="0" y="1768"/>
          <a:ext cx="10515600" cy="89656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BCFD14-0DD6-4DAB-852D-B88CEC34EF3C}">
      <dsp:nvSpPr>
        <dsp:cNvPr id="0" name=""/>
        <dsp:cNvSpPr/>
      </dsp:nvSpPr>
      <dsp:spPr>
        <a:xfrm>
          <a:off x="271211" y="203496"/>
          <a:ext cx="493111" cy="4931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1976E8-21BC-47B5-909F-4D2AE2C10E16}">
      <dsp:nvSpPr>
        <dsp:cNvPr id="0" name=""/>
        <dsp:cNvSpPr/>
      </dsp:nvSpPr>
      <dsp:spPr>
        <a:xfrm>
          <a:off x="1035533" y="1768"/>
          <a:ext cx="9480066" cy="8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887" tIns="94887" rIns="94887" bIns="94887" numCol="1" spcCol="1270" anchor="ctr" anchorCtr="0">
          <a:noAutofit/>
        </a:bodyPr>
        <a:lstStyle/>
        <a:p>
          <a:pPr marL="0" lvl="0" indent="0" algn="l" defTabSz="933450">
            <a:lnSpc>
              <a:spcPct val="100000"/>
            </a:lnSpc>
            <a:spcBef>
              <a:spcPct val="0"/>
            </a:spcBef>
            <a:spcAft>
              <a:spcPct val="35000"/>
            </a:spcAft>
            <a:buNone/>
          </a:pPr>
          <a:r>
            <a:rPr lang="en-US" sz="2100" kern="1200"/>
            <a:t>There are three ways to meet this requirement:</a:t>
          </a:r>
        </a:p>
      </dsp:txBody>
      <dsp:txXfrm>
        <a:off x="1035533" y="1768"/>
        <a:ext cx="9480066" cy="896566"/>
      </dsp:txXfrm>
    </dsp:sp>
    <dsp:sp modelId="{4E563B79-3FB8-46DB-808A-B5BCA53B4D0C}">
      <dsp:nvSpPr>
        <dsp:cNvPr id="0" name=""/>
        <dsp:cNvSpPr/>
      </dsp:nvSpPr>
      <dsp:spPr>
        <a:xfrm>
          <a:off x="0" y="1122476"/>
          <a:ext cx="10515600" cy="89656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386195-743A-46E1-8E2C-B225F9F51C20}">
      <dsp:nvSpPr>
        <dsp:cNvPr id="0" name=""/>
        <dsp:cNvSpPr/>
      </dsp:nvSpPr>
      <dsp:spPr>
        <a:xfrm>
          <a:off x="271211" y="1324204"/>
          <a:ext cx="493111" cy="4931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7D572D-E286-4249-A914-F4ADC0EDCDD7}">
      <dsp:nvSpPr>
        <dsp:cNvPr id="0" name=""/>
        <dsp:cNvSpPr/>
      </dsp:nvSpPr>
      <dsp:spPr>
        <a:xfrm>
          <a:off x="1035533" y="1122476"/>
          <a:ext cx="4732020" cy="8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887" tIns="94887" rIns="94887" bIns="94887" numCol="1" spcCol="1270" anchor="ctr" anchorCtr="0">
          <a:noAutofit/>
        </a:bodyPr>
        <a:lstStyle/>
        <a:p>
          <a:pPr marL="0" lvl="0" indent="0" algn="l" defTabSz="933450">
            <a:lnSpc>
              <a:spcPct val="100000"/>
            </a:lnSpc>
            <a:spcBef>
              <a:spcPct val="0"/>
            </a:spcBef>
            <a:spcAft>
              <a:spcPct val="35000"/>
            </a:spcAft>
            <a:buNone/>
          </a:pPr>
          <a:r>
            <a:rPr lang="en-US" sz="2100" b="1" kern="1200"/>
            <a:t>Residents of a low-income neighborhood in the community</a:t>
          </a:r>
          <a:endParaRPr lang="en-US" sz="2100" kern="1200"/>
        </a:p>
      </dsp:txBody>
      <dsp:txXfrm>
        <a:off x="1035533" y="1122476"/>
        <a:ext cx="4732020" cy="896566"/>
      </dsp:txXfrm>
    </dsp:sp>
    <dsp:sp modelId="{B5018E6F-1443-4C98-BDDD-119F9FCA8585}">
      <dsp:nvSpPr>
        <dsp:cNvPr id="0" name=""/>
        <dsp:cNvSpPr/>
      </dsp:nvSpPr>
      <dsp:spPr>
        <a:xfrm>
          <a:off x="5767553" y="1122476"/>
          <a:ext cx="4748046" cy="8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887" tIns="94887" rIns="94887" bIns="94887" numCol="1" spcCol="1270" anchor="ctr" anchorCtr="0">
          <a:noAutofit/>
        </a:bodyPr>
        <a:lstStyle/>
        <a:p>
          <a:pPr marL="0" lvl="0" indent="0" algn="l" defTabSz="666750">
            <a:lnSpc>
              <a:spcPct val="100000"/>
            </a:lnSpc>
            <a:spcBef>
              <a:spcPct val="0"/>
            </a:spcBef>
            <a:spcAft>
              <a:spcPct val="35000"/>
            </a:spcAft>
            <a:buNone/>
          </a:pPr>
          <a:r>
            <a:rPr lang="en-US" sz="1500" kern="1200"/>
            <a:t>Low-income neighborhoods are defined as neighborhoods where 51% or more of the residents are low-income. </a:t>
          </a:r>
        </a:p>
      </dsp:txBody>
      <dsp:txXfrm>
        <a:off x="5767553" y="1122476"/>
        <a:ext cx="4748046" cy="896566"/>
      </dsp:txXfrm>
    </dsp:sp>
    <dsp:sp modelId="{B34D004C-9469-43BB-B4B6-DBB94CB65511}">
      <dsp:nvSpPr>
        <dsp:cNvPr id="0" name=""/>
        <dsp:cNvSpPr/>
      </dsp:nvSpPr>
      <dsp:spPr>
        <a:xfrm>
          <a:off x="0" y="2243184"/>
          <a:ext cx="10515600" cy="89656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00B083-930A-4F6B-973C-34E061AD5136}">
      <dsp:nvSpPr>
        <dsp:cNvPr id="0" name=""/>
        <dsp:cNvSpPr/>
      </dsp:nvSpPr>
      <dsp:spPr>
        <a:xfrm>
          <a:off x="271211" y="2444911"/>
          <a:ext cx="493111" cy="4931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879B7D-6F8F-45C8-A114-AFA1F146F125}">
      <dsp:nvSpPr>
        <dsp:cNvPr id="0" name=""/>
        <dsp:cNvSpPr/>
      </dsp:nvSpPr>
      <dsp:spPr>
        <a:xfrm>
          <a:off x="1035533" y="2243184"/>
          <a:ext cx="4732020" cy="8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887" tIns="94887" rIns="94887" bIns="94887" numCol="1" spcCol="1270" anchor="ctr" anchorCtr="0">
          <a:noAutofit/>
        </a:bodyPr>
        <a:lstStyle/>
        <a:p>
          <a:pPr marL="0" lvl="0" indent="0" algn="l" defTabSz="933450">
            <a:lnSpc>
              <a:spcPct val="100000"/>
            </a:lnSpc>
            <a:spcBef>
              <a:spcPct val="0"/>
            </a:spcBef>
            <a:spcAft>
              <a:spcPct val="35000"/>
            </a:spcAft>
            <a:buNone/>
          </a:pPr>
          <a:r>
            <a:rPr lang="en-US" sz="2100" b="1" kern="1200"/>
            <a:t>Low-income residents of the community</a:t>
          </a:r>
          <a:endParaRPr lang="en-US" sz="2100" kern="1200"/>
        </a:p>
      </dsp:txBody>
      <dsp:txXfrm>
        <a:off x="1035533" y="2243184"/>
        <a:ext cx="4732020" cy="896566"/>
      </dsp:txXfrm>
    </dsp:sp>
    <dsp:sp modelId="{1B976B25-5D4C-46BB-8009-270D3AB83B13}">
      <dsp:nvSpPr>
        <dsp:cNvPr id="0" name=""/>
        <dsp:cNvSpPr/>
      </dsp:nvSpPr>
      <dsp:spPr>
        <a:xfrm>
          <a:off x="5767553" y="2243184"/>
          <a:ext cx="4748046" cy="8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887" tIns="94887" rIns="94887" bIns="94887" numCol="1" spcCol="1270" anchor="ctr" anchorCtr="0">
          <a:noAutofit/>
        </a:bodyPr>
        <a:lstStyle/>
        <a:p>
          <a:pPr marL="0" lvl="0" indent="0" algn="l" defTabSz="666750">
            <a:lnSpc>
              <a:spcPct val="100000"/>
            </a:lnSpc>
            <a:spcBef>
              <a:spcPct val="0"/>
            </a:spcBef>
            <a:spcAft>
              <a:spcPct val="35000"/>
            </a:spcAft>
            <a:buNone/>
          </a:pPr>
          <a:r>
            <a:rPr lang="en-US" sz="1500" kern="1200"/>
            <a:t>Low-income resident of low-income neighborhood (household income is below 80% of AMI)</a:t>
          </a:r>
        </a:p>
      </dsp:txBody>
      <dsp:txXfrm>
        <a:off x="5767553" y="2243184"/>
        <a:ext cx="4748046" cy="896566"/>
      </dsp:txXfrm>
    </dsp:sp>
    <dsp:sp modelId="{283A2A30-BCE3-4FCE-A792-247EE68BCE3A}">
      <dsp:nvSpPr>
        <dsp:cNvPr id="0" name=""/>
        <dsp:cNvSpPr/>
      </dsp:nvSpPr>
      <dsp:spPr>
        <a:xfrm>
          <a:off x="0" y="3363891"/>
          <a:ext cx="10515600" cy="89656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63811B-E359-40A2-9CD9-621FDCA7FBCA}">
      <dsp:nvSpPr>
        <dsp:cNvPr id="0" name=""/>
        <dsp:cNvSpPr/>
      </dsp:nvSpPr>
      <dsp:spPr>
        <a:xfrm>
          <a:off x="271211" y="3565619"/>
          <a:ext cx="493111" cy="4931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12534E-B01E-4DBD-873D-6B3F2537D873}">
      <dsp:nvSpPr>
        <dsp:cNvPr id="0" name=""/>
        <dsp:cNvSpPr/>
      </dsp:nvSpPr>
      <dsp:spPr>
        <a:xfrm>
          <a:off x="1035533" y="3363891"/>
          <a:ext cx="4732020" cy="8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887" tIns="94887" rIns="94887" bIns="94887" numCol="1" spcCol="1270" anchor="ctr" anchorCtr="0">
          <a:noAutofit/>
        </a:bodyPr>
        <a:lstStyle/>
        <a:p>
          <a:pPr marL="0" lvl="0" indent="0" algn="l" defTabSz="933450">
            <a:lnSpc>
              <a:spcPct val="100000"/>
            </a:lnSpc>
            <a:spcBef>
              <a:spcPct val="0"/>
            </a:spcBef>
            <a:spcAft>
              <a:spcPct val="35000"/>
            </a:spcAft>
            <a:buNone/>
          </a:pPr>
          <a:r>
            <a:rPr lang="en-US" sz="2100" b="1" kern="1200"/>
            <a:t>Elected representative of low-income neighborhood organizations</a:t>
          </a:r>
          <a:endParaRPr lang="en-US" sz="2100" kern="1200"/>
        </a:p>
      </dsp:txBody>
      <dsp:txXfrm>
        <a:off x="1035533" y="3363891"/>
        <a:ext cx="4732020" cy="896566"/>
      </dsp:txXfrm>
    </dsp:sp>
    <dsp:sp modelId="{25772C5A-8C65-477A-BC63-18E68D8A4903}">
      <dsp:nvSpPr>
        <dsp:cNvPr id="0" name=""/>
        <dsp:cNvSpPr/>
      </dsp:nvSpPr>
      <dsp:spPr>
        <a:xfrm>
          <a:off x="5767553" y="3363891"/>
          <a:ext cx="4748046" cy="8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887" tIns="94887" rIns="94887" bIns="94887" numCol="1" spcCol="1270" anchor="ctr" anchorCtr="0">
          <a:noAutofit/>
        </a:bodyPr>
        <a:lstStyle/>
        <a:p>
          <a:pPr marL="0" lvl="0" indent="0" algn="l" defTabSz="666750">
            <a:lnSpc>
              <a:spcPct val="100000"/>
            </a:lnSpc>
            <a:spcBef>
              <a:spcPct val="0"/>
            </a:spcBef>
            <a:spcAft>
              <a:spcPct val="35000"/>
            </a:spcAft>
            <a:buNone/>
          </a:pPr>
          <a:r>
            <a:rPr lang="en-US" sz="1500" kern="1200"/>
            <a:t>Organization is composed of residents of a low-income neighborhood. </a:t>
          </a:r>
        </a:p>
      </dsp:txBody>
      <dsp:txXfrm>
        <a:off x="5767553" y="3363891"/>
        <a:ext cx="4748046" cy="89656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6314D6-EC5E-47BA-8733-6F1D826CBE58}">
      <dsp:nvSpPr>
        <dsp:cNvPr id="0" name=""/>
        <dsp:cNvSpPr/>
      </dsp:nvSpPr>
      <dsp:spPr>
        <a:xfrm>
          <a:off x="0" y="584581"/>
          <a:ext cx="10336762" cy="107922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4F037A-BFF9-4949-BE8A-C861E9D5B8F3}">
      <dsp:nvSpPr>
        <dsp:cNvPr id="0" name=""/>
        <dsp:cNvSpPr/>
      </dsp:nvSpPr>
      <dsp:spPr>
        <a:xfrm>
          <a:off x="326466" y="827407"/>
          <a:ext cx="593574" cy="59357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C4EF37-C562-48BB-A607-8BC3307AE3D6}">
      <dsp:nvSpPr>
        <dsp:cNvPr id="0" name=""/>
        <dsp:cNvSpPr/>
      </dsp:nvSpPr>
      <dsp:spPr>
        <a:xfrm>
          <a:off x="1246506" y="584581"/>
          <a:ext cx="9090255" cy="1079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218" tIns="114218" rIns="114218" bIns="114218" numCol="1" spcCol="1270" anchor="ctr" anchorCtr="0">
          <a:noAutofit/>
        </a:bodyPr>
        <a:lstStyle/>
        <a:p>
          <a:pPr marL="0" lvl="0" indent="0" algn="l" defTabSz="1066800">
            <a:lnSpc>
              <a:spcPct val="100000"/>
            </a:lnSpc>
            <a:spcBef>
              <a:spcPct val="0"/>
            </a:spcBef>
            <a:spcAft>
              <a:spcPct val="35000"/>
            </a:spcAft>
            <a:buNone/>
          </a:pPr>
          <a:r>
            <a:rPr lang="en-US" sz="2400" kern="1200" dirty="0" err="1">
              <a:latin typeface="Google Sans"/>
            </a:rPr>
            <a:t>CHDO’s</a:t>
          </a:r>
          <a:r>
            <a:rPr lang="en-US" sz="2400" kern="1200" dirty="0">
              <a:latin typeface="Google Sans"/>
            </a:rPr>
            <a:t> are not to be controlled, nor receive directions from individuals or entities seeking to profit from the </a:t>
          </a:r>
          <a:r>
            <a:rPr lang="en-US" sz="2400" kern="1200" dirty="0" err="1">
              <a:latin typeface="Google Sans"/>
            </a:rPr>
            <a:t>CHDO</a:t>
          </a:r>
          <a:r>
            <a:rPr lang="en-US" sz="2400" kern="1200" dirty="0">
              <a:latin typeface="Google Sans"/>
            </a:rPr>
            <a:t>. </a:t>
          </a:r>
        </a:p>
      </dsp:txBody>
      <dsp:txXfrm>
        <a:off x="1246506" y="584581"/>
        <a:ext cx="9090255" cy="1079226"/>
      </dsp:txXfrm>
    </dsp:sp>
    <dsp:sp modelId="{5464ED0A-482C-4179-89C3-178FBDEE7B1C}">
      <dsp:nvSpPr>
        <dsp:cNvPr id="0" name=""/>
        <dsp:cNvSpPr/>
      </dsp:nvSpPr>
      <dsp:spPr>
        <a:xfrm>
          <a:off x="0" y="1974614"/>
          <a:ext cx="10336762" cy="107922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9B2358-3695-4533-8272-3E096198B81C}">
      <dsp:nvSpPr>
        <dsp:cNvPr id="0" name=""/>
        <dsp:cNvSpPr/>
      </dsp:nvSpPr>
      <dsp:spPr>
        <a:xfrm>
          <a:off x="326466" y="2176440"/>
          <a:ext cx="593574" cy="59357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D291D2-486B-4063-8FC1-58C58795170D}">
      <dsp:nvSpPr>
        <dsp:cNvPr id="0" name=""/>
        <dsp:cNvSpPr/>
      </dsp:nvSpPr>
      <dsp:spPr>
        <a:xfrm>
          <a:off x="1246506" y="1933614"/>
          <a:ext cx="9090255" cy="1079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218" tIns="114218" rIns="114218" bIns="114218" numCol="1" spcCol="1270" anchor="ctr" anchorCtr="0">
          <a:noAutofit/>
        </a:bodyPr>
        <a:lstStyle/>
        <a:p>
          <a:pPr marL="0" lvl="0" indent="0" algn="l" defTabSz="1066800">
            <a:lnSpc>
              <a:spcPct val="100000"/>
            </a:lnSpc>
            <a:spcBef>
              <a:spcPct val="0"/>
            </a:spcBef>
            <a:spcAft>
              <a:spcPct val="35000"/>
            </a:spcAft>
            <a:buNone/>
          </a:pPr>
          <a:r>
            <a:rPr lang="en-US" sz="2400" kern="1200" dirty="0">
              <a:latin typeface="Google Sans"/>
            </a:rPr>
            <a:t>Must be evidenced by the </a:t>
          </a:r>
          <a:r>
            <a:rPr lang="en-US" sz="2400" kern="1200" dirty="0" err="1">
              <a:latin typeface="Google Sans"/>
            </a:rPr>
            <a:t>CHDO’s</a:t>
          </a:r>
          <a:r>
            <a:rPr lang="en-US" sz="2400" kern="1200" dirty="0">
              <a:latin typeface="Google Sans"/>
            </a:rPr>
            <a:t> by-laws, or Memorandum of Understanding. </a:t>
          </a:r>
        </a:p>
      </dsp:txBody>
      <dsp:txXfrm>
        <a:off x="1246506" y="1933614"/>
        <a:ext cx="9090255" cy="107922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8D33FC-861D-404F-A89A-2DA7A91FEFBA}">
      <dsp:nvSpPr>
        <dsp:cNvPr id="0" name=""/>
        <dsp:cNvSpPr/>
      </dsp:nvSpPr>
      <dsp:spPr>
        <a:xfrm>
          <a:off x="0" y="871661"/>
          <a:ext cx="3073451" cy="195164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875417-45C1-4518-A186-7FEEB9A7FBED}">
      <dsp:nvSpPr>
        <dsp:cNvPr id="0" name=""/>
        <dsp:cNvSpPr/>
      </dsp:nvSpPr>
      <dsp:spPr>
        <a:xfrm>
          <a:off x="341494" y="1196080"/>
          <a:ext cx="3073451" cy="1951641"/>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The </a:t>
          </a:r>
          <a:r>
            <a:rPr lang="en-US" sz="2400" kern="1200" dirty="0" err="1"/>
            <a:t>CHDO</a:t>
          </a:r>
          <a:r>
            <a:rPr lang="en-US" sz="2400" kern="1200" dirty="0"/>
            <a:t> must be a separate secular entity from the religious organization </a:t>
          </a:r>
        </a:p>
      </dsp:txBody>
      <dsp:txXfrm>
        <a:off x="398656" y="1253242"/>
        <a:ext cx="2959127" cy="1837317"/>
      </dsp:txXfrm>
    </dsp:sp>
    <dsp:sp modelId="{A4AB7F94-EA87-474F-99DB-B57A3807E858}">
      <dsp:nvSpPr>
        <dsp:cNvPr id="0" name=""/>
        <dsp:cNvSpPr/>
      </dsp:nvSpPr>
      <dsp:spPr>
        <a:xfrm>
          <a:off x="3756441" y="871661"/>
          <a:ext cx="3073451" cy="195164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85F707-BC17-4978-8443-C081AFDE2F3B}">
      <dsp:nvSpPr>
        <dsp:cNvPr id="0" name=""/>
        <dsp:cNvSpPr/>
      </dsp:nvSpPr>
      <dsp:spPr>
        <a:xfrm>
          <a:off x="4097935" y="1196080"/>
          <a:ext cx="3073451" cy="1951641"/>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Membership available to all persons regardless of religion or membership criteria</a:t>
          </a:r>
        </a:p>
      </dsp:txBody>
      <dsp:txXfrm>
        <a:off x="4155097" y="1253242"/>
        <a:ext cx="2959127" cy="1837317"/>
      </dsp:txXfrm>
    </dsp:sp>
    <dsp:sp modelId="{F394587D-6690-4DEE-9B9E-30EC814A134F}">
      <dsp:nvSpPr>
        <dsp:cNvPr id="0" name=""/>
        <dsp:cNvSpPr/>
      </dsp:nvSpPr>
      <dsp:spPr>
        <a:xfrm>
          <a:off x="7512882" y="871661"/>
          <a:ext cx="3073451" cy="195164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4A3D58-EB45-4D51-8D11-41A5A15DD114}">
      <dsp:nvSpPr>
        <dsp:cNvPr id="0" name=""/>
        <dsp:cNvSpPr/>
      </dsp:nvSpPr>
      <dsp:spPr>
        <a:xfrm>
          <a:off x="7854377" y="1196080"/>
          <a:ext cx="3073451" cy="1951641"/>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Must be evidenced by its by-laws, charter or articles of incorporation </a:t>
          </a:r>
        </a:p>
      </dsp:txBody>
      <dsp:txXfrm>
        <a:off x="7911539" y="1253242"/>
        <a:ext cx="2959127" cy="1837317"/>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E8D89D-B0AF-4D2C-AD9F-4B19CAE2BB4E}">
      <dsp:nvSpPr>
        <dsp:cNvPr id="0" name=""/>
        <dsp:cNvSpPr/>
      </dsp:nvSpPr>
      <dsp:spPr>
        <a:xfrm>
          <a:off x="0" y="1080567"/>
          <a:ext cx="2957512" cy="187802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1CEC94-44F5-4575-9C52-469910B84CC2}">
      <dsp:nvSpPr>
        <dsp:cNvPr id="0" name=""/>
        <dsp:cNvSpPr/>
      </dsp:nvSpPr>
      <dsp:spPr>
        <a:xfrm>
          <a:off x="328612" y="1392749"/>
          <a:ext cx="2957512" cy="187802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latin typeface="Google Sans"/>
            </a:rPr>
            <a:t>CHDO’s standards must comply with:</a:t>
          </a:r>
        </a:p>
      </dsp:txBody>
      <dsp:txXfrm>
        <a:off x="383617" y="1447754"/>
        <a:ext cx="2847502" cy="1768010"/>
      </dsp:txXfrm>
    </dsp:sp>
    <dsp:sp modelId="{7825E3E1-46FF-4B9C-9793-B82AAA1D2C8A}">
      <dsp:nvSpPr>
        <dsp:cNvPr id="0" name=""/>
        <dsp:cNvSpPr/>
      </dsp:nvSpPr>
      <dsp:spPr>
        <a:xfrm>
          <a:off x="3614737" y="1080567"/>
          <a:ext cx="2957512" cy="187802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D65F78-3D7B-4832-81AB-45E84F7953E2}">
      <dsp:nvSpPr>
        <dsp:cNvPr id="0" name=""/>
        <dsp:cNvSpPr/>
      </dsp:nvSpPr>
      <dsp:spPr>
        <a:xfrm>
          <a:off x="3943350" y="1392749"/>
          <a:ext cx="2957512" cy="187802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latin typeface="Google Sans"/>
            </a:rPr>
            <a:t>2 CFR 200.302 (Financial Management) </a:t>
          </a:r>
        </a:p>
      </dsp:txBody>
      <dsp:txXfrm>
        <a:off x="3998355" y="1447754"/>
        <a:ext cx="2847502" cy="1768010"/>
      </dsp:txXfrm>
    </dsp:sp>
    <dsp:sp modelId="{7DB42424-E777-4E3B-90DB-9079D7978325}">
      <dsp:nvSpPr>
        <dsp:cNvPr id="0" name=""/>
        <dsp:cNvSpPr/>
      </dsp:nvSpPr>
      <dsp:spPr>
        <a:xfrm>
          <a:off x="7229475" y="1080567"/>
          <a:ext cx="2957512" cy="187802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F519C7-EA88-4643-B735-4604E666CA30}">
      <dsp:nvSpPr>
        <dsp:cNvPr id="0" name=""/>
        <dsp:cNvSpPr/>
      </dsp:nvSpPr>
      <dsp:spPr>
        <a:xfrm>
          <a:off x="7558087" y="1392749"/>
          <a:ext cx="2957512" cy="187802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latin typeface="Google Sans"/>
            </a:rPr>
            <a:t>2 CFR 200.303 (Internal Controls)</a:t>
          </a:r>
        </a:p>
      </dsp:txBody>
      <dsp:txXfrm>
        <a:off x="7613092" y="1447754"/>
        <a:ext cx="2847502" cy="1768010"/>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32C710-8052-47B1-A8F9-697D34ECEAD8}">
      <dsp:nvSpPr>
        <dsp:cNvPr id="0" name=""/>
        <dsp:cNvSpPr/>
      </dsp:nvSpPr>
      <dsp:spPr>
        <a:xfrm>
          <a:off x="0" y="1514"/>
          <a:ext cx="10521689"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5E7822-3C41-49A6-B8D2-BC4FB4899EC5}">
      <dsp:nvSpPr>
        <dsp:cNvPr id="0" name=""/>
        <dsp:cNvSpPr/>
      </dsp:nvSpPr>
      <dsp:spPr>
        <a:xfrm>
          <a:off x="0" y="1514"/>
          <a:ext cx="10521689" cy="10329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r>
            <a:rPr lang="en-US" sz="4700" kern="1200" dirty="0">
              <a:latin typeface="Arial" panose="020B0604020202020204" pitchFamily="34" charset="0"/>
              <a:cs typeface="Arial" panose="020B0604020202020204" pitchFamily="34" charset="0"/>
            </a:rPr>
            <a:t>Owner</a:t>
          </a:r>
        </a:p>
      </dsp:txBody>
      <dsp:txXfrm>
        <a:off x="0" y="1514"/>
        <a:ext cx="10521689" cy="1032990"/>
      </dsp:txXfrm>
    </dsp:sp>
    <dsp:sp modelId="{343A354A-DC10-42D0-99A8-7D4B51213617}">
      <dsp:nvSpPr>
        <dsp:cNvPr id="0" name=""/>
        <dsp:cNvSpPr/>
      </dsp:nvSpPr>
      <dsp:spPr>
        <a:xfrm>
          <a:off x="0" y="1034505"/>
          <a:ext cx="10521689"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BEDAD4-03A5-4CE1-96FC-5EC849D641D0}">
      <dsp:nvSpPr>
        <dsp:cNvPr id="0" name=""/>
        <dsp:cNvSpPr/>
      </dsp:nvSpPr>
      <dsp:spPr>
        <a:xfrm>
          <a:off x="0" y="1034505"/>
          <a:ext cx="10521689" cy="10329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r>
            <a:rPr lang="en-US" sz="4700" kern="1200" dirty="0">
              <a:latin typeface="Arial" panose="020B0604020202020204" pitchFamily="34" charset="0"/>
              <a:cs typeface="Arial" panose="020B0604020202020204" pitchFamily="34" charset="0"/>
            </a:rPr>
            <a:t>Developer</a:t>
          </a:r>
        </a:p>
      </dsp:txBody>
      <dsp:txXfrm>
        <a:off x="0" y="1034505"/>
        <a:ext cx="10521689" cy="1032990"/>
      </dsp:txXfrm>
    </dsp:sp>
    <dsp:sp modelId="{B0BC4825-49C6-41EE-A31F-BD0DF7867D73}">
      <dsp:nvSpPr>
        <dsp:cNvPr id="0" name=""/>
        <dsp:cNvSpPr/>
      </dsp:nvSpPr>
      <dsp:spPr>
        <a:xfrm>
          <a:off x="0" y="2067496"/>
          <a:ext cx="10521689"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F8C8DD-70D8-4E76-9335-CD7054ADC6F6}">
      <dsp:nvSpPr>
        <dsp:cNvPr id="0" name=""/>
        <dsp:cNvSpPr/>
      </dsp:nvSpPr>
      <dsp:spPr>
        <a:xfrm>
          <a:off x="0" y="2067496"/>
          <a:ext cx="10521689" cy="10329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r>
            <a:rPr lang="en-US" sz="4700" kern="1200" dirty="0"/>
            <a:t>Sponsor</a:t>
          </a:r>
        </a:p>
      </dsp:txBody>
      <dsp:txXfrm>
        <a:off x="0" y="2067496"/>
        <a:ext cx="10521689" cy="1032990"/>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61A72C-615A-485E-8AF8-CC3C8A324D79}">
      <dsp:nvSpPr>
        <dsp:cNvPr id="0" name=""/>
        <dsp:cNvSpPr/>
      </dsp:nvSpPr>
      <dsp:spPr>
        <a:xfrm>
          <a:off x="0" y="0"/>
          <a:ext cx="10515600" cy="115714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960BD9-8CBC-41C8-A3C5-CCBA4E340E36}">
      <dsp:nvSpPr>
        <dsp:cNvPr id="0" name=""/>
        <dsp:cNvSpPr/>
      </dsp:nvSpPr>
      <dsp:spPr>
        <a:xfrm>
          <a:off x="350037" y="260852"/>
          <a:ext cx="636430" cy="6364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4BE53C-C00B-4775-8A92-FC74998E4E32}">
      <dsp:nvSpPr>
        <dsp:cNvPr id="0" name=""/>
        <dsp:cNvSpPr/>
      </dsp:nvSpPr>
      <dsp:spPr>
        <a:xfrm>
          <a:off x="1336504" y="494"/>
          <a:ext cx="4732020" cy="11571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65" tIns="122465" rIns="122465" bIns="122465" numCol="1" spcCol="1270" anchor="ctr" anchorCtr="0">
          <a:noAutofit/>
        </a:bodyPr>
        <a:lstStyle/>
        <a:p>
          <a:pPr marL="0" lvl="0" indent="0" algn="l" defTabSz="1111250">
            <a:lnSpc>
              <a:spcPct val="100000"/>
            </a:lnSpc>
            <a:spcBef>
              <a:spcPct val="0"/>
            </a:spcBef>
            <a:spcAft>
              <a:spcPct val="35000"/>
            </a:spcAft>
            <a:buNone/>
          </a:pPr>
          <a:r>
            <a:rPr lang="en-US" sz="2500" kern="1200"/>
            <a:t>Owner</a:t>
          </a:r>
        </a:p>
      </dsp:txBody>
      <dsp:txXfrm>
        <a:off x="1336504" y="494"/>
        <a:ext cx="4732020" cy="1157147"/>
      </dsp:txXfrm>
    </dsp:sp>
    <dsp:sp modelId="{05DEFCF1-CBE0-45B1-96E4-0C3EE6B9F02A}">
      <dsp:nvSpPr>
        <dsp:cNvPr id="0" name=""/>
        <dsp:cNvSpPr/>
      </dsp:nvSpPr>
      <dsp:spPr>
        <a:xfrm>
          <a:off x="6068524" y="494"/>
          <a:ext cx="4447075" cy="11571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65" tIns="122465" rIns="122465" bIns="122465" numCol="1" spcCol="1270" anchor="ctr" anchorCtr="0">
          <a:noAutofit/>
        </a:bodyPr>
        <a:lstStyle/>
        <a:p>
          <a:pPr marL="0" lvl="0" indent="0" algn="l" defTabSz="800100">
            <a:lnSpc>
              <a:spcPct val="100000"/>
            </a:lnSpc>
            <a:spcBef>
              <a:spcPct val="0"/>
            </a:spcBef>
            <a:spcAft>
              <a:spcPct val="35000"/>
            </a:spcAft>
            <a:buNone/>
          </a:pPr>
          <a:r>
            <a:rPr lang="en-US" sz="1800" kern="1200"/>
            <a:t>Rental</a:t>
          </a:r>
        </a:p>
      </dsp:txBody>
      <dsp:txXfrm>
        <a:off x="6068524" y="494"/>
        <a:ext cx="4447075" cy="1157147"/>
      </dsp:txXfrm>
    </dsp:sp>
    <dsp:sp modelId="{03717DE4-5A49-439B-9863-B1EDFF9A1C87}">
      <dsp:nvSpPr>
        <dsp:cNvPr id="0" name=""/>
        <dsp:cNvSpPr/>
      </dsp:nvSpPr>
      <dsp:spPr>
        <a:xfrm>
          <a:off x="0" y="1446928"/>
          <a:ext cx="10515600" cy="115714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1B7947-E1F9-4ADF-B77E-27784B247A72}">
      <dsp:nvSpPr>
        <dsp:cNvPr id="0" name=""/>
        <dsp:cNvSpPr/>
      </dsp:nvSpPr>
      <dsp:spPr>
        <a:xfrm>
          <a:off x="350037" y="1707286"/>
          <a:ext cx="636430" cy="6364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5AA2B8-F35D-40DB-8928-B2E462C21B98}">
      <dsp:nvSpPr>
        <dsp:cNvPr id="0" name=""/>
        <dsp:cNvSpPr/>
      </dsp:nvSpPr>
      <dsp:spPr>
        <a:xfrm>
          <a:off x="1336504" y="1446928"/>
          <a:ext cx="4732020" cy="11571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65" tIns="122465" rIns="122465" bIns="122465" numCol="1" spcCol="1270" anchor="ctr" anchorCtr="0">
          <a:noAutofit/>
        </a:bodyPr>
        <a:lstStyle/>
        <a:p>
          <a:pPr marL="0" lvl="0" indent="0" algn="l" defTabSz="1111250">
            <a:lnSpc>
              <a:spcPct val="100000"/>
            </a:lnSpc>
            <a:spcBef>
              <a:spcPct val="0"/>
            </a:spcBef>
            <a:spcAft>
              <a:spcPct val="35000"/>
            </a:spcAft>
            <a:buNone/>
          </a:pPr>
          <a:r>
            <a:rPr lang="en-US" sz="2500" kern="1200"/>
            <a:t>Developer</a:t>
          </a:r>
        </a:p>
      </dsp:txBody>
      <dsp:txXfrm>
        <a:off x="1336504" y="1446928"/>
        <a:ext cx="4732020" cy="1157147"/>
      </dsp:txXfrm>
    </dsp:sp>
    <dsp:sp modelId="{C0D78C2B-0F4E-43F6-BA19-1EE3489AC6F2}">
      <dsp:nvSpPr>
        <dsp:cNvPr id="0" name=""/>
        <dsp:cNvSpPr/>
      </dsp:nvSpPr>
      <dsp:spPr>
        <a:xfrm>
          <a:off x="6068524" y="1446928"/>
          <a:ext cx="4447075" cy="11571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65" tIns="122465" rIns="122465" bIns="122465" numCol="1" spcCol="1270" anchor="ctr" anchorCtr="0">
          <a:noAutofit/>
        </a:bodyPr>
        <a:lstStyle/>
        <a:p>
          <a:pPr marL="0" lvl="0" indent="0" algn="l" defTabSz="800100">
            <a:lnSpc>
              <a:spcPct val="100000"/>
            </a:lnSpc>
            <a:spcBef>
              <a:spcPct val="0"/>
            </a:spcBef>
            <a:spcAft>
              <a:spcPct val="35000"/>
            </a:spcAft>
            <a:buNone/>
          </a:pPr>
          <a:r>
            <a:rPr lang="en-US" sz="1800" kern="1200"/>
            <a:t>Rental</a:t>
          </a:r>
        </a:p>
        <a:p>
          <a:pPr marL="0" lvl="0" indent="0" algn="l" defTabSz="800100">
            <a:lnSpc>
              <a:spcPct val="100000"/>
            </a:lnSpc>
            <a:spcBef>
              <a:spcPct val="0"/>
            </a:spcBef>
            <a:spcAft>
              <a:spcPct val="35000"/>
            </a:spcAft>
            <a:buNone/>
          </a:pPr>
          <a:r>
            <a:rPr lang="en-US" sz="1800" kern="1200"/>
            <a:t>Homeownership</a:t>
          </a:r>
        </a:p>
      </dsp:txBody>
      <dsp:txXfrm>
        <a:off x="6068524" y="1446928"/>
        <a:ext cx="4447075" cy="1157147"/>
      </dsp:txXfrm>
    </dsp:sp>
    <dsp:sp modelId="{74AC6E7B-47EA-4460-A834-CD5612FFC843}">
      <dsp:nvSpPr>
        <dsp:cNvPr id="0" name=""/>
        <dsp:cNvSpPr/>
      </dsp:nvSpPr>
      <dsp:spPr>
        <a:xfrm>
          <a:off x="0" y="2893362"/>
          <a:ext cx="10515600" cy="115714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0F0578D-362A-4AE2-9C7D-80E35AAEA3E8}">
      <dsp:nvSpPr>
        <dsp:cNvPr id="0" name=""/>
        <dsp:cNvSpPr/>
      </dsp:nvSpPr>
      <dsp:spPr>
        <a:xfrm>
          <a:off x="350037" y="3153720"/>
          <a:ext cx="636430" cy="6364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FA2919-9C09-4496-924E-CDE614650BD2}">
      <dsp:nvSpPr>
        <dsp:cNvPr id="0" name=""/>
        <dsp:cNvSpPr/>
      </dsp:nvSpPr>
      <dsp:spPr>
        <a:xfrm>
          <a:off x="1336504" y="2893362"/>
          <a:ext cx="4732020" cy="11571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65" tIns="122465" rIns="122465" bIns="122465" numCol="1" spcCol="1270" anchor="ctr" anchorCtr="0">
          <a:noAutofit/>
        </a:bodyPr>
        <a:lstStyle/>
        <a:p>
          <a:pPr marL="0" lvl="0" indent="0" algn="l" defTabSz="1111250">
            <a:lnSpc>
              <a:spcPct val="100000"/>
            </a:lnSpc>
            <a:spcBef>
              <a:spcPct val="0"/>
            </a:spcBef>
            <a:spcAft>
              <a:spcPct val="35000"/>
            </a:spcAft>
            <a:buNone/>
          </a:pPr>
          <a:r>
            <a:rPr lang="en-US" sz="2500" kern="1200"/>
            <a:t>Sponsor</a:t>
          </a:r>
        </a:p>
      </dsp:txBody>
      <dsp:txXfrm>
        <a:off x="1336504" y="2893362"/>
        <a:ext cx="4732020" cy="1157147"/>
      </dsp:txXfrm>
    </dsp:sp>
    <dsp:sp modelId="{70FA6AE6-7F8D-46E8-B484-291EC06FC448}">
      <dsp:nvSpPr>
        <dsp:cNvPr id="0" name=""/>
        <dsp:cNvSpPr/>
      </dsp:nvSpPr>
      <dsp:spPr>
        <a:xfrm>
          <a:off x="6068524" y="2893362"/>
          <a:ext cx="4447075" cy="11571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65" tIns="122465" rIns="122465" bIns="122465" numCol="1" spcCol="1270" anchor="ctr" anchorCtr="0">
          <a:noAutofit/>
        </a:bodyPr>
        <a:lstStyle/>
        <a:p>
          <a:pPr marL="0" lvl="0" indent="0" algn="l" defTabSz="800100">
            <a:lnSpc>
              <a:spcPct val="100000"/>
            </a:lnSpc>
            <a:spcBef>
              <a:spcPct val="0"/>
            </a:spcBef>
            <a:spcAft>
              <a:spcPct val="35000"/>
            </a:spcAft>
            <a:buNone/>
          </a:pPr>
          <a:r>
            <a:rPr lang="en-US" sz="1800" kern="1200"/>
            <a:t>Rental</a:t>
          </a:r>
        </a:p>
      </dsp:txBody>
      <dsp:txXfrm>
        <a:off x="6068524" y="2893362"/>
        <a:ext cx="4447075" cy="11571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CA3F37-951B-4DA4-A800-89FA676714CD}">
      <dsp:nvSpPr>
        <dsp:cNvPr id="0" name=""/>
        <dsp:cNvSpPr/>
      </dsp:nvSpPr>
      <dsp:spPr>
        <a:xfrm>
          <a:off x="0" y="0"/>
          <a:ext cx="10515600" cy="136071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BD8ACB-6FBF-4228-939B-E463ACF2D0E1}">
      <dsp:nvSpPr>
        <dsp:cNvPr id="0" name=""/>
        <dsp:cNvSpPr/>
      </dsp:nvSpPr>
      <dsp:spPr>
        <a:xfrm>
          <a:off x="411615" y="306742"/>
          <a:ext cx="748392" cy="74839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9DD3F4-0FCE-4331-94F4-5A4C950B6326}">
      <dsp:nvSpPr>
        <dsp:cNvPr id="0" name=""/>
        <dsp:cNvSpPr/>
      </dsp:nvSpPr>
      <dsp:spPr>
        <a:xfrm>
          <a:off x="1571624" y="581"/>
          <a:ext cx="8943975" cy="13607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009" tIns="144009" rIns="144009" bIns="144009" numCol="1" spcCol="1270" anchor="ctr" anchorCtr="0">
          <a:noAutofit/>
        </a:bodyPr>
        <a:lstStyle/>
        <a:p>
          <a:pPr marL="0" lvl="0" indent="0" algn="l" defTabSz="1111250">
            <a:lnSpc>
              <a:spcPct val="100000"/>
            </a:lnSpc>
            <a:spcBef>
              <a:spcPct val="0"/>
            </a:spcBef>
            <a:spcAft>
              <a:spcPct val="35000"/>
            </a:spcAft>
            <a:buNone/>
          </a:pPr>
          <a:r>
            <a:rPr lang="en-US" sz="2500" kern="1200" dirty="0">
              <a:latin typeface="Arial" panose="020B0604020202020204" pitchFamily="34" charset="0"/>
              <a:cs typeface="Arial" panose="020B0604020202020204" pitchFamily="34" charset="0"/>
            </a:rPr>
            <a:t>HOME-CHDO Program 2026 Allocation: $1,407,229.86</a:t>
          </a:r>
        </a:p>
      </dsp:txBody>
      <dsp:txXfrm>
        <a:off x="1571624" y="581"/>
        <a:ext cx="8943975" cy="1360713"/>
      </dsp:txXfrm>
    </dsp:sp>
    <dsp:sp modelId="{8176ED57-09CC-49AA-9B21-53E3AC564F55}">
      <dsp:nvSpPr>
        <dsp:cNvPr id="0" name=""/>
        <dsp:cNvSpPr/>
      </dsp:nvSpPr>
      <dsp:spPr>
        <a:xfrm>
          <a:off x="0" y="1701474"/>
          <a:ext cx="10515600" cy="136071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6E0A5F-9538-4434-96EB-5510EFE93EEF}">
      <dsp:nvSpPr>
        <dsp:cNvPr id="0" name=""/>
        <dsp:cNvSpPr/>
      </dsp:nvSpPr>
      <dsp:spPr>
        <a:xfrm>
          <a:off x="411615" y="2007634"/>
          <a:ext cx="748392" cy="74839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5196E8-05EF-45E6-BC73-FF3287329ECF}">
      <dsp:nvSpPr>
        <dsp:cNvPr id="0" name=""/>
        <dsp:cNvSpPr/>
      </dsp:nvSpPr>
      <dsp:spPr>
        <a:xfrm>
          <a:off x="1571624" y="1701474"/>
          <a:ext cx="8943975" cy="13607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009" tIns="144009" rIns="144009" bIns="144009" numCol="1" spcCol="1270" anchor="ctr" anchorCtr="0">
          <a:noAutofit/>
        </a:bodyPr>
        <a:lstStyle/>
        <a:p>
          <a:pPr marL="0" lvl="0" indent="0" algn="l" defTabSz="1111250">
            <a:lnSpc>
              <a:spcPct val="100000"/>
            </a:lnSpc>
            <a:spcBef>
              <a:spcPct val="0"/>
            </a:spcBef>
            <a:spcAft>
              <a:spcPct val="35000"/>
            </a:spcAft>
            <a:buNone/>
          </a:pPr>
          <a:r>
            <a:rPr lang="en-US" sz="2500" kern="1200" dirty="0">
              <a:latin typeface="Arial" panose="020B0604020202020204" pitchFamily="34" charset="0"/>
              <a:cs typeface="Arial" panose="020B0604020202020204" pitchFamily="34" charset="0"/>
            </a:rPr>
            <a:t>Total CHDO Program Funds Available: $3,655,761.13 </a:t>
          </a:r>
        </a:p>
      </dsp:txBody>
      <dsp:txXfrm>
        <a:off x="1571624" y="1701474"/>
        <a:ext cx="8943975" cy="1360713"/>
      </dsp:txXfrm>
    </dsp:sp>
    <dsp:sp modelId="{765FA575-696D-4877-8F22-47F672282B69}">
      <dsp:nvSpPr>
        <dsp:cNvPr id="0" name=""/>
        <dsp:cNvSpPr/>
      </dsp:nvSpPr>
      <dsp:spPr>
        <a:xfrm>
          <a:off x="0" y="3402948"/>
          <a:ext cx="10515600" cy="136071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EEA4DA-730C-4832-A4AE-649ABE90470A}">
      <dsp:nvSpPr>
        <dsp:cNvPr id="0" name=""/>
        <dsp:cNvSpPr/>
      </dsp:nvSpPr>
      <dsp:spPr>
        <a:xfrm>
          <a:off x="411615" y="3708527"/>
          <a:ext cx="748392" cy="74839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186B0E-7273-417E-B939-F7808779CA87}">
      <dsp:nvSpPr>
        <dsp:cNvPr id="0" name=""/>
        <dsp:cNvSpPr/>
      </dsp:nvSpPr>
      <dsp:spPr>
        <a:xfrm>
          <a:off x="1571624" y="3402366"/>
          <a:ext cx="8943975" cy="13607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009" tIns="144009" rIns="144009" bIns="144009" numCol="1" spcCol="1270" anchor="ctr" anchorCtr="0">
          <a:noAutofit/>
        </a:bodyPr>
        <a:lstStyle/>
        <a:p>
          <a:pPr marL="0" lvl="0" indent="0" algn="l" defTabSz="1111250">
            <a:lnSpc>
              <a:spcPct val="100000"/>
            </a:lnSpc>
            <a:spcBef>
              <a:spcPct val="0"/>
            </a:spcBef>
            <a:spcAft>
              <a:spcPct val="35000"/>
            </a:spcAft>
            <a:buNone/>
          </a:pPr>
          <a:r>
            <a:rPr lang="en-US" sz="2500" kern="1200" dirty="0">
              <a:latin typeface="Arial" panose="020B0604020202020204" pitchFamily="34" charset="0"/>
              <a:cs typeface="Arial" panose="020B0604020202020204" pitchFamily="34" charset="0"/>
            </a:rPr>
            <a:t>Total CHDO Operating Funds Available: $889,000.00 </a:t>
          </a:r>
        </a:p>
      </dsp:txBody>
      <dsp:txXfrm>
        <a:off x="1571624" y="3402366"/>
        <a:ext cx="8943975" cy="136071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75309-11C9-42CF-952A-A1EA0660DB53}">
      <dsp:nvSpPr>
        <dsp:cNvPr id="0" name=""/>
        <dsp:cNvSpPr/>
      </dsp:nvSpPr>
      <dsp:spPr>
        <a:xfrm>
          <a:off x="0" y="1805"/>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344131-891A-46D9-B4DC-219BD64E5996}">
      <dsp:nvSpPr>
        <dsp:cNvPr id="0" name=""/>
        <dsp:cNvSpPr/>
      </dsp:nvSpPr>
      <dsp:spPr>
        <a:xfrm>
          <a:off x="276881" y="207750"/>
          <a:ext cx="503420" cy="5034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8D840-F0C5-46A9-8F10-33A48BB40270}">
      <dsp:nvSpPr>
        <dsp:cNvPr id="0" name=""/>
        <dsp:cNvSpPr/>
      </dsp:nvSpPr>
      <dsp:spPr>
        <a:xfrm>
          <a:off x="1057183" y="1805"/>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Maximum award: $1,500,000</a:t>
          </a:r>
        </a:p>
      </dsp:txBody>
      <dsp:txXfrm>
        <a:off x="1057183" y="1805"/>
        <a:ext cx="9458416" cy="915310"/>
      </dsp:txXfrm>
    </dsp:sp>
    <dsp:sp modelId="{D3226E12-AC68-4F8D-BFA3-312334FDB60F}">
      <dsp:nvSpPr>
        <dsp:cNvPr id="0" name=""/>
        <dsp:cNvSpPr/>
      </dsp:nvSpPr>
      <dsp:spPr>
        <a:xfrm>
          <a:off x="0" y="1145944"/>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5E8403-C021-4F23-A933-601867FB917D}">
      <dsp:nvSpPr>
        <dsp:cNvPr id="0" name=""/>
        <dsp:cNvSpPr/>
      </dsp:nvSpPr>
      <dsp:spPr>
        <a:xfrm>
          <a:off x="276881" y="1351889"/>
          <a:ext cx="503420" cy="5034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452C2F-AC6D-4573-AD92-7A1E33B0C016}">
      <dsp:nvSpPr>
        <dsp:cNvPr id="0" name=""/>
        <dsp:cNvSpPr/>
      </dsp:nvSpPr>
      <dsp:spPr>
        <a:xfrm>
          <a:off x="1057183" y="1145944"/>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Gap Funds: To be used with funding from other sources</a:t>
          </a:r>
        </a:p>
      </dsp:txBody>
      <dsp:txXfrm>
        <a:off x="1057183" y="1145944"/>
        <a:ext cx="9458416" cy="915310"/>
      </dsp:txXfrm>
    </dsp:sp>
    <dsp:sp modelId="{995A2FCB-42FC-4546-AD0F-1834B7B0353D}">
      <dsp:nvSpPr>
        <dsp:cNvPr id="0" name=""/>
        <dsp:cNvSpPr/>
      </dsp:nvSpPr>
      <dsp:spPr>
        <a:xfrm>
          <a:off x="0" y="2290082"/>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60B6E1-610C-4FD6-9365-2073B4782254}">
      <dsp:nvSpPr>
        <dsp:cNvPr id="0" name=""/>
        <dsp:cNvSpPr/>
      </dsp:nvSpPr>
      <dsp:spPr>
        <a:xfrm>
          <a:off x="276881" y="2496027"/>
          <a:ext cx="503420" cy="5034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89C226-93F8-4F5A-8F6A-463BF104429D}">
      <dsp:nvSpPr>
        <dsp:cNvPr id="0" name=""/>
        <dsp:cNvSpPr/>
      </dsp:nvSpPr>
      <dsp:spPr>
        <a:xfrm>
          <a:off x="1057183" y="2290082"/>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CHDO HOME funds can be in the form of a loan or a grant</a:t>
          </a:r>
        </a:p>
      </dsp:txBody>
      <dsp:txXfrm>
        <a:off x="1057183" y="2290082"/>
        <a:ext cx="4732020" cy="915310"/>
      </dsp:txXfrm>
    </dsp:sp>
    <dsp:sp modelId="{B41388E5-2A70-4132-B314-B1B2B684EC32}">
      <dsp:nvSpPr>
        <dsp:cNvPr id="0" name=""/>
        <dsp:cNvSpPr/>
      </dsp:nvSpPr>
      <dsp:spPr>
        <a:xfrm>
          <a:off x="5789203" y="2290082"/>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00100">
            <a:lnSpc>
              <a:spcPct val="100000"/>
            </a:lnSpc>
            <a:spcBef>
              <a:spcPct val="0"/>
            </a:spcBef>
            <a:spcAft>
              <a:spcPct val="35000"/>
            </a:spcAft>
            <a:buNone/>
          </a:pPr>
          <a:r>
            <a:rPr lang="en-US" sz="1800" kern="1200"/>
            <a:t>Grant requests must be submitted on letterhead (submit with application)</a:t>
          </a:r>
        </a:p>
      </dsp:txBody>
      <dsp:txXfrm>
        <a:off x="5789203" y="2290082"/>
        <a:ext cx="4726396" cy="915310"/>
      </dsp:txXfrm>
    </dsp:sp>
    <dsp:sp modelId="{AB035BC7-8BC3-4215-B450-DD188522E005}">
      <dsp:nvSpPr>
        <dsp:cNvPr id="0" name=""/>
        <dsp:cNvSpPr/>
      </dsp:nvSpPr>
      <dsp:spPr>
        <a:xfrm>
          <a:off x="0" y="3434221"/>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91836C-A282-4B39-8E86-F62CDB1C4C9B}">
      <dsp:nvSpPr>
        <dsp:cNvPr id="0" name=""/>
        <dsp:cNvSpPr/>
      </dsp:nvSpPr>
      <dsp:spPr>
        <a:xfrm>
          <a:off x="276881" y="3640166"/>
          <a:ext cx="503420" cy="5034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B93E74-DEF2-44FE-8C43-3AA5A2C2725B}">
      <dsp:nvSpPr>
        <dsp:cNvPr id="0" name=""/>
        <dsp:cNvSpPr/>
      </dsp:nvSpPr>
      <dsp:spPr>
        <a:xfrm>
          <a:off x="1057183" y="3434221"/>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Minimum loan terms will be 15 years. Waiver request is required for a longer loan term (30 years max.) and must be submitted at the time of application. </a:t>
          </a:r>
        </a:p>
      </dsp:txBody>
      <dsp:txXfrm>
        <a:off x="1057183" y="3434221"/>
        <a:ext cx="9458416" cy="9153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CE07A8-830D-4D01-B5DB-FC5304717583}">
      <dsp:nvSpPr>
        <dsp:cNvPr id="0" name=""/>
        <dsp:cNvSpPr/>
      </dsp:nvSpPr>
      <dsp:spPr>
        <a:xfrm>
          <a:off x="0" y="339948"/>
          <a:ext cx="10515600" cy="167254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E256B674-C5C0-4D9F-970E-1A6ABA886EE7}">
      <dsp:nvSpPr>
        <dsp:cNvPr id="0" name=""/>
        <dsp:cNvSpPr/>
      </dsp:nvSpPr>
      <dsp:spPr>
        <a:xfrm>
          <a:off x="505945" y="716271"/>
          <a:ext cx="919900" cy="9199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68B988D-6BC4-4A0D-B64F-E60C165DB252}">
      <dsp:nvSpPr>
        <dsp:cNvPr id="0" name=""/>
        <dsp:cNvSpPr/>
      </dsp:nvSpPr>
      <dsp:spPr>
        <a:xfrm>
          <a:off x="1931790" y="339948"/>
          <a:ext cx="8583809" cy="16725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011" tIns="177011" rIns="177011" bIns="177011" numCol="1" spcCol="1270" anchor="ctr" anchorCtr="0">
          <a:noAutofit/>
        </a:bodyPr>
        <a:lstStyle/>
        <a:p>
          <a:pPr marL="0" lvl="0" indent="0" algn="l" defTabSz="1244600">
            <a:lnSpc>
              <a:spcPct val="100000"/>
            </a:lnSpc>
            <a:spcBef>
              <a:spcPct val="0"/>
            </a:spcBef>
            <a:spcAft>
              <a:spcPct val="35000"/>
            </a:spcAft>
            <a:buNone/>
          </a:pPr>
          <a:r>
            <a:rPr lang="en-US" sz="2800" kern="1200" dirty="0"/>
            <a:t>Rental: Construction, acquisition (cannot be a standalone activity), and or rehabilitation of rental housing development</a:t>
          </a:r>
          <a:endParaRPr lang="en-US" sz="2800" kern="1200" dirty="0">
            <a:latin typeface="Arial" panose="020B0604020202020204" pitchFamily="34" charset="0"/>
            <a:cs typeface="Arial" panose="020B0604020202020204" pitchFamily="34" charset="0"/>
          </a:endParaRPr>
        </a:p>
      </dsp:txBody>
      <dsp:txXfrm>
        <a:off x="1931790" y="339948"/>
        <a:ext cx="8583809" cy="1672545"/>
      </dsp:txXfrm>
    </dsp:sp>
    <dsp:sp modelId="{F444E159-7416-4373-BAA9-83CB06E58C72}">
      <dsp:nvSpPr>
        <dsp:cNvPr id="0" name=""/>
        <dsp:cNvSpPr/>
      </dsp:nvSpPr>
      <dsp:spPr>
        <a:xfrm>
          <a:off x="0" y="2394004"/>
          <a:ext cx="10515600" cy="167254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0E28465C-68BB-408B-91D0-2E26792A7338}">
      <dsp:nvSpPr>
        <dsp:cNvPr id="0" name=""/>
        <dsp:cNvSpPr/>
      </dsp:nvSpPr>
      <dsp:spPr>
        <a:xfrm>
          <a:off x="505945" y="2715166"/>
          <a:ext cx="919900" cy="9199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5449C8E4-4F69-4511-9DE9-97EFF6C4B46D}">
      <dsp:nvSpPr>
        <dsp:cNvPr id="0" name=""/>
        <dsp:cNvSpPr/>
      </dsp:nvSpPr>
      <dsp:spPr>
        <a:xfrm>
          <a:off x="1931790" y="2338844"/>
          <a:ext cx="8583809" cy="16725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011" tIns="177011" rIns="177011" bIns="177011" numCol="1" spcCol="1270" anchor="ctr" anchorCtr="0">
          <a:noAutofit/>
        </a:bodyPr>
        <a:lstStyle/>
        <a:p>
          <a:pPr marL="0" lvl="0" indent="0" algn="l" defTabSz="1244600">
            <a:lnSpc>
              <a:spcPct val="100000"/>
            </a:lnSpc>
            <a:spcBef>
              <a:spcPct val="0"/>
            </a:spcBef>
            <a:spcAft>
              <a:spcPct val="35000"/>
            </a:spcAft>
            <a:buNone/>
          </a:pPr>
          <a:r>
            <a:rPr lang="en-US" sz="2800" kern="1200" dirty="0"/>
            <a:t>Homeownership: Construction of single-family housing or acquisition and construction of single-family housing</a:t>
          </a:r>
          <a:endParaRPr lang="en-US" sz="2800" kern="1200" dirty="0">
            <a:latin typeface="Arial" panose="020B0604020202020204" pitchFamily="34" charset="0"/>
            <a:cs typeface="Arial" panose="020B0604020202020204" pitchFamily="34" charset="0"/>
          </a:endParaRPr>
        </a:p>
      </dsp:txBody>
      <dsp:txXfrm>
        <a:off x="1931790" y="2338844"/>
        <a:ext cx="8583809" cy="167254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8959E0-3B38-4016-BE75-78678FD29AB1}">
      <dsp:nvSpPr>
        <dsp:cNvPr id="0" name=""/>
        <dsp:cNvSpPr/>
      </dsp:nvSpPr>
      <dsp:spPr>
        <a:xfrm>
          <a:off x="0" y="586"/>
          <a:ext cx="10515600" cy="137133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EA6175-4EBD-4884-BC8A-A5034C922BBF}">
      <dsp:nvSpPr>
        <dsp:cNvPr id="0" name=""/>
        <dsp:cNvSpPr/>
      </dsp:nvSpPr>
      <dsp:spPr>
        <a:xfrm>
          <a:off x="414828" y="309135"/>
          <a:ext cx="754232" cy="75423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48D129-9E7D-4322-A86D-EE131914825E}">
      <dsp:nvSpPr>
        <dsp:cNvPr id="0" name=""/>
        <dsp:cNvSpPr/>
      </dsp:nvSpPr>
      <dsp:spPr>
        <a:xfrm>
          <a:off x="1583889" y="586"/>
          <a:ext cx="4732020" cy="13713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133" tIns="145133" rIns="145133" bIns="145133" numCol="1" spcCol="1270" anchor="ctr" anchorCtr="0">
          <a:noAutofit/>
        </a:bodyPr>
        <a:lstStyle/>
        <a:p>
          <a:pPr marL="0" lvl="0" indent="0" algn="l" defTabSz="1022350">
            <a:lnSpc>
              <a:spcPct val="100000"/>
            </a:lnSpc>
            <a:spcBef>
              <a:spcPct val="0"/>
            </a:spcBef>
            <a:spcAft>
              <a:spcPct val="35000"/>
            </a:spcAft>
            <a:buNone/>
          </a:pPr>
          <a:r>
            <a:rPr lang="en-US" sz="2300" kern="1200"/>
            <a:t>Multifamily apartments or single-family housing units for permanent rental housing</a:t>
          </a:r>
        </a:p>
      </dsp:txBody>
      <dsp:txXfrm>
        <a:off x="1583889" y="586"/>
        <a:ext cx="4732020" cy="1371332"/>
      </dsp:txXfrm>
    </dsp:sp>
    <dsp:sp modelId="{92C50F87-7972-4096-BCDB-BCABFB7609F0}">
      <dsp:nvSpPr>
        <dsp:cNvPr id="0" name=""/>
        <dsp:cNvSpPr/>
      </dsp:nvSpPr>
      <dsp:spPr>
        <a:xfrm>
          <a:off x="6315909" y="586"/>
          <a:ext cx="4199690" cy="13713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133" tIns="145133" rIns="145133" bIns="145133" numCol="1" spcCol="1270" anchor="ctr" anchorCtr="0">
          <a:noAutofit/>
        </a:bodyPr>
        <a:lstStyle/>
        <a:p>
          <a:pPr marL="0" lvl="0" indent="0" algn="l" defTabSz="755650">
            <a:lnSpc>
              <a:spcPct val="100000"/>
            </a:lnSpc>
            <a:spcBef>
              <a:spcPct val="0"/>
            </a:spcBef>
            <a:spcAft>
              <a:spcPct val="35000"/>
            </a:spcAft>
            <a:buNone/>
          </a:pPr>
          <a:r>
            <a:rPr lang="en-US" sz="1700" kern="1200"/>
            <a:t>New Construction </a:t>
          </a:r>
        </a:p>
        <a:p>
          <a:pPr marL="0" lvl="0" indent="0" algn="l" defTabSz="755650">
            <a:lnSpc>
              <a:spcPct val="100000"/>
            </a:lnSpc>
            <a:spcBef>
              <a:spcPct val="0"/>
            </a:spcBef>
            <a:spcAft>
              <a:spcPct val="35000"/>
            </a:spcAft>
            <a:buNone/>
          </a:pPr>
          <a:r>
            <a:rPr lang="en-US" sz="1700" kern="1200"/>
            <a:t>Rehabilitation </a:t>
          </a:r>
        </a:p>
      </dsp:txBody>
      <dsp:txXfrm>
        <a:off x="6315909" y="586"/>
        <a:ext cx="4199690" cy="1371332"/>
      </dsp:txXfrm>
    </dsp:sp>
    <dsp:sp modelId="{AC2B3E30-4C06-4A74-BB4A-6D07C140A8AC}">
      <dsp:nvSpPr>
        <dsp:cNvPr id="0" name=""/>
        <dsp:cNvSpPr/>
      </dsp:nvSpPr>
      <dsp:spPr>
        <a:xfrm>
          <a:off x="0" y="1714751"/>
          <a:ext cx="10515600" cy="137133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3D321A-D8BE-4E7F-B80F-9A1FE5E727BE}">
      <dsp:nvSpPr>
        <dsp:cNvPr id="0" name=""/>
        <dsp:cNvSpPr/>
      </dsp:nvSpPr>
      <dsp:spPr>
        <a:xfrm>
          <a:off x="414828" y="2023301"/>
          <a:ext cx="754232" cy="75423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8BCA12-E6C9-4EA5-910C-487548A8CE7A}">
      <dsp:nvSpPr>
        <dsp:cNvPr id="0" name=""/>
        <dsp:cNvSpPr/>
      </dsp:nvSpPr>
      <dsp:spPr>
        <a:xfrm>
          <a:off x="1583889" y="1714751"/>
          <a:ext cx="4732020" cy="13713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133" tIns="145133" rIns="145133" bIns="145133" numCol="1" spcCol="1270" anchor="ctr" anchorCtr="0">
          <a:noAutofit/>
        </a:bodyPr>
        <a:lstStyle/>
        <a:p>
          <a:pPr marL="0" lvl="0" indent="0" algn="l" defTabSz="1022350">
            <a:lnSpc>
              <a:spcPct val="100000"/>
            </a:lnSpc>
            <a:spcBef>
              <a:spcPct val="0"/>
            </a:spcBef>
            <a:spcAft>
              <a:spcPct val="35000"/>
            </a:spcAft>
            <a:buNone/>
          </a:pPr>
          <a:r>
            <a:rPr lang="en-US" sz="2300" kern="1200"/>
            <a:t>Newly constructed manufactured homes for rental or homeownership</a:t>
          </a:r>
        </a:p>
      </dsp:txBody>
      <dsp:txXfrm>
        <a:off x="1583889" y="1714751"/>
        <a:ext cx="4732020" cy="1371332"/>
      </dsp:txXfrm>
    </dsp:sp>
    <dsp:sp modelId="{5D9FB047-528B-46B6-883C-2B9986738B00}">
      <dsp:nvSpPr>
        <dsp:cNvPr id="0" name=""/>
        <dsp:cNvSpPr/>
      </dsp:nvSpPr>
      <dsp:spPr>
        <a:xfrm>
          <a:off x="6315909" y="1714751"/>
          <a:ext cx="4199690" cy="13713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133" tIns="145133" rIns="145133" bIns="145133" numCol="1" spcCol="1270" anchor="ctr" anchorCtr="0">
          <a:noAutofit/>
        </a:bodyPr>
        <a:lstStyle/>
        <a:p>
          <a:pPr marL="0" lvl="0" indent="0" algn="l" defTabSz="755650">
            <a:lnSpc>
              <a:spcPct val="100000"/>
            </a:lnSpc>
            <a:spcBef>
              <a:spcPct val="0"/>
            </a:spcBef>
            <a:spcAft>
              <a:spcPct val="35000"/>
            </a:spcAft>
            <a:buNone/>
          </a:pPr>
          <a:r>
            <a:rPr lang="en-US" sz="1700" kern="1200"/>
            <a:t>Must be permanently affixed</a:t>
          </a:r>
        </a:p>
      </dsp:txBody>
      <dsp:txXfrm>
        <a:off x="6315909" y="1714751"/>
        <a:ext cx="4199690" cy="1371332"/>
      </dsp:txXfrm>
    </dsp:sp>
    <dsp:sp modelId="{747EA583-2685-4457-9DC9-D0B4DB0CEB05}">
      <dsp:nvSpPr>
        <dsp:cNvPr id="0" name=""/>
        <dsp:cNvSpPr/>
      </dsp:nvSpPr>
      <dsp:spPr>
        <a:xfrm>
          <a:off x="0" y="3428917"/>
          <a:ext cx="10515600" cy="137133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09A89E-B193-4133-AAE0-0EF59F47A22B}">
      <dsp:nvSpPr>
        <dsp:cNvPr id="0" name=""/>
        <dsp:cNvSpPr/>
      </dsp:nvSpPr>
      <dsp:spPr>
        <a:xfrm>
          <a:off x="414828" y="3737467"/>
          <a:ext cx="754232" cy="75423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8279B9-EB44-4B9A-B386-41BB8E33CC08}">
      <dsp:nvSpPr>
        <dsp:cNvPr id="0" name=""/>
        <dsp:cNvSpPr/>
      </dsp:nvSpPr>
      <dsp:spPr>
        <a:xfrm>
          <a:off x="1583889" y="3428917"/>
          <a:ext cx="8931710" cy="13713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133" tIns="145133" rIns="145133" bIns="145133" numCol="1" spcCol="1270" anchor="ctr" anchorCtr="0">
          <a:noAutofit/>
        </a:bodyPr>
        <a:lstStyle/>
        <a:p>
          <a:pPr marL="0" lvl="0" indent="0" algn="l" defTabSz="1022350">
            <a:lnSpc>
              <a:spcPct val="100000"/>
            </a:lnSpc>
            <a:spcBef>
              <a:spcPct val="0"/>
            </a:spcBef>
            <a:spcAft>
              <a:spcPct val="35000"/>
            </a:spcAft>
            <a:buNone/>
          </a:pPr>
          <a:r>
            <a:rPr lang="en-US" sz="2300" kern="1200"/>
            <a:t>Newly constructed single-family housing for homeownership</a:t>
          </a:r>
        </a:p>
      </dsp:txBody>
      <dsp:txXfrm>
        <a:off x="1583889" y="3428917"/>
        <a:ext cx="8931710" cy="137133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C467B3-9D1E-40CF-92FC-6BBFE3A07824}">
      <dsp:nvSpPr>
        <dsp:cNvPr id="0" name=""/>
        <dsp:cNvSpPr/>
      </dsp:nvSpPr>
      <dsp:spPr>
        <a:xfrm>
          <a:off x="1588482" y="638296"/>
          <a:ext cx="1908562" cy="1908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013FF2-A2E1-4147-AE06-0CD3F547460B}">
      <dsp:nvSpPr>
        <dsp:cNvPr id="0" name=""/>
        <dsp:cNvSpPr/>
      </dsp:nvSpPr>
      <dsp:spPr>
        <a:xfrm>
          <a:off x="322236" y="2544679"/>
          <a:ext cx="4424090" cy="740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t>Developments with 5 or more HOME assisted units must designate at least </a:t>
          </a:r>
          <a:r>
            <a:rPr lang="en-US" sz="2000" u="none" kern="1200" dirty="0"/>
            <a:t>20% of the units for households at or below 50%</a:t>
          </a:r>
        </a:p>
      </dsp:txBody>
      <dsp:txXfrm>
        <a:off x="322236" y="2544679"/>
        <a:ext cx="4424090" cy="740932"/>
      </dsp:txXfrm>
    </dsp:sp>
    <dsp:sp modelId="{24A6840E-25B8-42B6-97D4-ED33B048C0D1}">
      <dsp:nvSpPr>
        <dsp:cNvPr id="0" name=""/>
        <dsp:cNvSpPr/>
      </dsp:nvSpPr>
      <dsp:spPr>
        <a:xfrm>
          <a:off x="6886673" y="598089"/>
          <a:ext cx="1908562" cy="1908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7897C5-5E7E-430F-9BD2-19D169A824DC}">
      <dsp:nvSpPr>
        <dsp:cNvPr id="0" name=""/>
        <dsp:cNvSpPr/>
      </dsp:nvSpPr>
      <dsp:spPr>
        <a:xfrm>
          <a:off x="5497027" y="2579810"/>
          <a:ext cx="4687853" cy="9017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t>Special needs units = 10% of HOME set-aside units</a:t>
          </a:r>
        </a:p>
      </dsp:txBody>
      <dsp:txXfrm>
        <a:off x="5497027" y="2579810"/>
        <a:ext cx="4687853" cy="90176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67DEF5-A318-46C1-BE2B-9395F5F80AE3}">
      <dsp:nvSpPr>
        <dsp:cNvPr id="0" name=""/>
        <dsp:cNvSpPr/>
      </dsp:nvSpPr>
      <dsp:spPr>
        <a:xfrm>
          <a:off x="0" y="494"/>
          <a:ext cx="10515600" cy="115714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3E8CE34-BFBE-45E7-BD7A-79C569F6F15C}">
      <dsp:nvSpPr>
        <dsp:cNvPr id="0" name=""/>
        <dsp:cNvSpPr/>
      </dsp:nvSpPr>
      <dsp:spPr>
        <a:xfrm>
          <a:off x="350037" y="260852"/>
          <a:ext cx="636430" cy="6364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80B3CD-F5C9-487E-B448-626A00A3A60E}">
      <dsp:nvSpPr>
        <dsp:cNvPr id="0" name=""/>
        <dsp:cNvSpPr/>
      </dsp:nvSpPr>
      <dsp:spPr>
        <a:xfrm>
          <a:off x="1336504" y="494"/>
          <a:ext cx="9179095" cy="11571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65" tIns="122465" rIns="122465" bIns="122465" numCol="1" spcCol="1270" anchor="ctr" anchorCtr="0">
          <a:noAutofit/>
        </a:bodyPr>
        <a:lstStyle/>
        <a:p>
          <a:pPr marL="0" lvl="0" indent="0" algn="l" defTabSz="1244600">
            <a:lnSpc>
              <a:spcPct val="100000"/>
            </a:lnSpc>
            <a:spcBef>
              <a:spcPct val="0"/>
            </a:spcBef>
            <a:spcAft>
              <a:spcPct val="35000"/>
            </a:spcAft>
            <a:buNone/>
          </a:pPr>
          <a:r>
            <a:rPr lang="en-US" sz="2800" kern="1200" dirty="0">
              <a:latin typeface="Arial" panose="020B0604020202020204" pitchFamily="34" charset="0"/>
              <a:cs typeface="Arial" panose="020B0604020202020204" pitchFamily="34" charset="0"/>
            </a:rPr>
            <a:t>Owner</a:t>
          </a:r>
        </a:p>
      </dsp:txBody>
      <dsp:txXfrm>
        <a:off x="1336504" y="494"/>
        <a:ext cx="9179095" cy="1157147"/>
      </dsp:txXfrm>
    </dsp:sp>
    <dsp:sp modelId="{CE7123C6-9AFB-4639-959E-B998588F2288}">
      <dsp:nvSpPr>
        <dsp:cNvPr id="0" name=""/>
        <dsp:cNvSpPr/>
      </dsp:nvSpPr>
      <dsp:spPr>
        <a:xfrm>
          <a:off x="0" y="1453130"/>
          <a:ext cx="10515600" cy="115714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4572B7-6D23-482D-9368-C54EA6F33DEA}">
      <dsp:nvSpPr>
        <dsp:cNvPr id="0" name=""/>
        <dsp:cNvSpPr/>
      </dsp:nvSpPr>
      <dsp:spPr>
        <a:xfrm>
          <a:off x="350037" y="1707286"/>
          <a:ext cx="636430" cy="6364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C6944D-0CF3-4074-B4C4-5F8343446031}">
      <dsp:nvSpPr>
        <dsp:cNvPr id="0" name=""/>
        <dsp:cNvSpPr/>
      </dsp:nvSpPr>
      <dsp:spPr>
        <a:xfrm>
          <a:off x="1336504" y="1446928"/>
          <a:ext cx="9179095" cy="11571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65" tIns="122465" rIns="122465" bIns="122465" numCol="1" spcCol="1270" anchor="ctr" anchorCtr="0">
          <a:noAutofit/>
        </a:bodyPr>
        <a:lstStyle/>
        <a:p>
          <a:pPr marL="0" lvl="0" indent="0" algn="l" defTabSz="1244600">
            <a:lnSpc>
              <a:spcPct val="100000"/>
            </a:lnSpc>
            <a:spcBef>
              <a:spcPct val="0"/>
            </a:spcBef>
            <a:spcAft>
              <a:spcPct val="35000"/>
            </a:spcAft>
            <a:buNone/>
          </a:pPr>
          <a:r>
            <a:rPr lang="en-US" sz="2800" kern="1200" dirty="0">
              <a:latin typeface="Arial" panose="020B0604020202020204" pitchFamily="34" charset="0"/>
              <a:cs typeface="Arial" panose="020B0604020202020204" pitchFamily="34" charset="0"/>
            </a:rPr>
            <a:t>Developer</a:t>
          </a:r>
        </a:p>
      </dsp:txBody>
      <dsp:txXfrm>
        <a:off x="1336504" y="1446928"/>
        <a:ext cx="9179095" cy="1157147"/>
      </dsp:txXfrm>
    </dsp:sp>
    <dsp:sp modelId="{551E2CDB-DA45-446C-99EC-29CA1E4A71AC}">
      <dsp:nvSpPr>
        <dsp:cNvPr id="0" name=""/>
        <dsp:cNvSpPr/>
      </dsp:nvSpPr>
      <dsp:spPr>
        <a:xfrm>
          <a:off x="0" y="2893362"/>
          <a:ext cx="10515600" cy="115714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CAF862-8C76-4FFE-917B-4ACB9B649977}">
      <dsp:nvSpPr>
        <dsp:cNvPr id="0" name=""/>
        <dsp:cNvSpPr/>
      </dsp:nvSpPr>
      <dsp:spPr>
        <a:xfrm>
          <a:off x="350037" y="3153720"/>
          <a:ext cx="636430" cy="636430"/>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BB9A75-8526-428E-893F-6D69A4D17189}">
      <dsp:nvSpPr>
        <dsp:cNvPr id="0" name=""/>
        <dsp:cNvSpPr/>
      </dsp:nvSpPr>
      <dsp:spPr>
        <a:xfrm>
          <a:off x="1336504" y="2893362"/>
          <a:ext cx="9179095" cy="11571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65" tIns="122465" rIns="122465" bIns="122465" numCol="1" spcCol="1270" anchor="ctr" anchorCtr="0">
          <a:noAutofit/>
        </a:bodyPr>
        <a:lstStyle/>
        <a:p>
          <a:pPr marL="0" lvl="0" indent="0" algn="l" defTabSz="1111250">
            <a:lnSpc>
              <a:spcPct val="100000"/>
            </a:lnSpc>
            <a:spcBef>
              <a:spcPct val="0"/>
            </a:spcBef>
            <a:spcAft>
              <a:spcPct val="35000"/>
            </a:spcAft>
            <a:buNone/>
          </a:pPr>
          <a:r>
            <a:rPr lang="en-US" sz="2500" kern="1200" dirty="0">
              <a:latin typeface="Arial" panose="020B0604020202020204" pitchFamily="34" charset="0"/>
              <a:cs typeface="Arial" panose="020B0604020202020204" pitchFamily="34" charset="0"/>
            </a:rPr>
            <a:t>Sponsor</a:t>
          </a:r>
        </a:p>
      </dsp:txBody>
      <dsp:txXfrm>
        <a:off x="1336504" y="2893362"/>
        <a:ext cx="9179095" cy="115714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8EE159-E12E-4781-B44C-615FD0612E2B}">
      <dsp:nvSpPr>
        <dsp:cNvPr id="0" name=""/>
        <dsp:cNvSpPr/>
      </dsp:nvSpPr>
      <dsp:spPr>
        <a:xfrm>
          <a:off x="622800" y="912070"/>
          <a:ext cx="810000" cy="81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29D43E-B27F-49F5-946F-B4BF170283DE}">
      <dsp:nvSpPr>
        <dsp:cNvPr id="0" name=""/>
        <dsp:cNvSpPr/>
      </dsp:nvSpPr>
      <dsp:spPr>
        <a:xfrm>
          <a:off x="127800" y="199219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pPr>
          <a:r>
            <a:rPr lang="en-US" sz="2200" kern="1200"/>
            <a:t>Acquisition </a:t>
          </a:r>
        </a:p>
      </dsp:txBody>
      <dsp:txXfrm>
        <a:off x="127800" y="1992191"/>
        <a:ext cx="1800000" cy="720000"/>
      </dsp:txXfrm>
    </dsp:sp>
    <dsp:sp modelId="{8AE23202-FE0C-4F65-9DA9-A2A63CE183CB}">
      <dsp:nvSpPr>
        <dsp:cNvPr id="0" name=""/>
        <dsp:cNvSpPr/>
      </dsp:nvSpPr>
      <dsp:spPr>
        <a:xfrm>
          <a:off x="2737800" y="912070"/>
          <a:ext cx="810000" cy="81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75488D-71C1-4DDD-89F4-7593032BAA8E}">
      <dsp:nvSpPr>
        <dsp:cNvPr id="0" name=""/>
        <dsp:cNvSpPr/>
      </dsp:nvSpPr>
      <dsp:spPr>
        <a:xfrm>
          <a:off x="2242800" y="199219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pPr>
          <a:r>
            <a:rPr lang="en-US" sz="2200" kern="1200"/>
            <a:t>Development hard costs</a:t>
          </a:r>
        </a:p>
      </dsp:txBody>
      <dsp:txXfrm>
        <a:off x="2242800" y="1992191"/>
        <a:ext cx="1800000" cy="720000"/>
      </dsp:txXfrm>
    </dsp:sp>
    <dsp:sp modelId="{1A363A65-9E81-4635-AA29-CAFF2383FCAD}">
      <dsp:nvSpPr>
        <dsp:cNvPr id="0" name=""/>
        <dsp:cNvSpPr/>
      </dsp:nvSpPr>
      <dsp:spPr>
        <a:xfrm>
          <a:off x="4852800" y="912070"/>
          <a:ext cx="810000" cy="81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263545-F8DB-4315-BD0D-E41B0C5DADA2}">
      <dsp:nvSpPr>
        <dsp:cNvPr id="0" name=""/>
        <dsp:cNvSpPr/>
      </dsp:nvSpPr>
      <dsp:spPr>
        <a:xfrm>
          <a:off x="4357800" y="199219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pPr>
          <a:r>
            <a:rPr lang="en-US" sz="2200" kern="1200"/>
            <a:t>On-site improvements</a:t>
          </a:r>
        </a:p>
      </dsp:txBody>
      <dsp:txXfrm>
        <a:off x="4357800" y="1992191"/>
        <a:ext cx="1800000" cy="720000"/>
      </dsp:txXfrm>
    </dsp:sp>
    <dsp:sp modelId="{24EDCF71-AB3E-43F6-B4B4-58D1D885FB62}">
      <dsp:nvSpPr>
        <dsp:cNvPr id="0" name=""/>
        <dsp:cNvSpPr/>
      </dsp:nvSpPr>
      <dsp:spPr>
        <a:xfrm>
          <a:off x="6967800" y="912070"/>
          <a:ext cx="810000" cy="81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D42C37-BF50-4CE5-A0F6-271E117EFE81}">
      <dsp:nvSpPr>
        <dsp:cNvPr id="0" name=""/>
        <dsp:cNvSpPr/>
      </dsp:nvSpPr>
      <dsp:spPr>
        <a:xfrm>
          <a:off x="6472800" y="199219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pPr>
          <a:r>
            <a:rPr lang="en-US" sz="2200" kern="1200"/>
            <a:t>Demolition</a:t>
          </a:r>
        </a:p>
      </dsp:txBody>
      <dsp:txXfrm>
        <a:off x="6472800" y="1992191"/>
        <a:ext cx="1800000" cy="720000"/>
      </dsp:txXfrm>
    </dsp:sp>
    <dsp:sp modelId="{FD0428B0-F0A0-41CC-AED9-CCBFE4EC2791}">
      <dsp:nvSpPr>
        <dsp:cNvPr id="0" name=""/>
        <dsp:cNvSpPr/>
      </dsp:nvSpPr>
      <dsp:spPr>
        <a:xfrm>
          <a:off x="9082800" y="912070"/>
          <a:ext cx="810000" cy="81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F79425-6B98-4612-9F38-8891F10AE06F}">
      <dsp:nvSpPr>
        <dsp:cNvPr id="0" name=""/>
        <dsp:cNvSpPr/>
      </dsp:nvSpPr>
      <dsp:spPr>
        <a:xfrm>
          <a:off x="8587800" y="199219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pPr>
          <a:r>
            <a:rPr lang="en-US" sz="2200" kern="1200"/>
            <a:t>Project-related soft costs</a:t>
          </a:r>
        </a:p>
      </dsp:txBody>
      <dsp:txXfrm>
        <a:off x="8587800" y="1992191"/>
        <a:ext cx="1800000"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8.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0.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D75B1A1-7391-433D-9746-CC1496BBC2B0}" type="datetimeFigureOut">
              <a:rPr lang="en-US" smtClean="0"/>
              <a:t>8/20/2026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20FAE8D-1B56-40BD-A9B1-FD34592BC307}" type="slidenum">
              <a:rPr lang="en-US" smtClean="0"/>
              <a:t>‹#›</a:t>
            </a:fld>
            <a:endParaRPr lang="en-US"/>
          </a:p>
        </p:txBody>
      </p:sp>
    </p:spTree>
    <p:extLst>
      <p:ext uri="{BB962C8B-B14F-4D97-AF65-F5344CB8AC3E}">
        <p14:creationId xmlns:p14="http://schemas.microsoft.com/office/powerpoint/2010/main" val="1207880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028AE-3B79-4B05-C7B0-C45BDEC840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2BFF27-08D7-FF97-82CB-22ED0AF912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C98EAF-32D5-6112-7171-BA9F6A9ABB5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52FBFD-E047-1721-5565-752FCFA551FB}"/>
              </a:ext>
            </a:extLst>
          </p:cNvPr>
          <p:cNvSpPr>
            <a:spLocks noGrp="1"/>
          </p:cNvSpPr>
          <p:nvPr>
            <p:ph type="sldNum" sz="quarter" idx="5"/>
          </p:nvPr>
        </p:nvSpPr>
        <p:spPr/>
        <p:txBody>
          <a:bodyPr/>
          <a:lstStyle/>
          <a:p>
            <a:fld id="{3E48B83E-9A2A-4AAF-82D1-08009330A68D}" type="slidenum">
              <a:rPr lang="en-US" smtClean="0"/>
              <a:t>35</a:t>
            </a:fld>
            <a:endParaRPr lang="en-US"/>
          </a:p>
        </p:txBody>
      </p:sp>
    </p:spTree>
    <p:extLst>
      <p:ext uri="{BB962C8B-B14F-4D97-AF65-F5344CB8AC3E}">
        <p14:creationId xmlns:p14="http://schemas.microsoft.com/office/powerpoint/2010/main" val="39339134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29566" indent="-279856" eaLnBrk="0" hangingPunct="0">
              <a:spcBef>
                <a:spcPct val="30000"/>
              </a:spcBef>
              <a:defRPr sz="1200">
                <a:solidFill>
                  <a:schemeClr val="tx1"/>
                </a:solidFill>
                <a:latin typeface="Calibri" panose="020F0502020204030204" pitchFamily="34" charset="0"/>
              </a:defRPr>
            </a:lvl2pPr>
            <a:lvl3pPr marL="1122658" indent="-223237" eaLnBrk="0" hangingPunct="0">
              <a:spcBef>
                <a:spcPct val="30000"/>
              </a:spcBef>
              <a:defRPr sz="1200">
                <a:solidFill>
                  <a:schemeClr val="tx1"/>
                </a:solidFill>
                <a:latin typeface="Calibri" panose="020F0502020204030204" pitchFamily="34" charset="0"/>
              </a:defRPr>
            </a:lvl3pPr>
            <a:lvl4pPr marL="1570751" indent="-223237" eaLnBrk="0" hangingPunct="0">
              <a:spcBef>
                <a:spcPct val="30000"/>
              </a:spcBef>
              <a:defRPr sz="1200">
                <a:solidFill>
                  <a:schemeClr val="tx1"/>
                </a:solidFill>
                <a:latin typeface="Calibri" panose="020F0502020204030204" pitchFamily="34" charset="0"/>
              </a:defRPr>
            </a:lvl4pPr>
            <a:lvl5pPr marL="2020461" indent="-223237" eaLnBrk="0" hangingPunct="0">
              <a:spcBef>
                <a:spcPct val="30000"/>
              </a:spcBef>
              <a:defRPr sz="1200">
                <a:solidFill>
                  <a:schemeClr val="tx1"/>
                </a:solidFill>
                <a:latin typeface="Calibri" panose="020F0502020204030204" pitchFamily="34" charset="0"/>
              </a:defRPr>
            </a:lvl5pPr>
            <a:lvl6pPr marL="2486348" indent="-223237" eaLnBrk="0" fontAlgn="base" hangingPunct="0">
              <a:spcBef>
                <a:spcPct val="30000"/>
              </a:spcBef>
              <a:spcAft>
                <a:spcPct val="0"/>
              </a:spcAft>
              <a:defRPr sz="1200">
                <a:solidFill>
                  <a:schemeClr val="tx1"/>
                </a:solidFill>
                <a:latin typeface="Calibri" panose="020F0502020204030204" pitchFamily="34" charset="0"/>
              </a:defRPr>
            </a:lvl6pPr>
            <a:lvl7pPr marL="2952235" indent="-223237" eaLnBrk="0" fontAlgn="base" hangingPunct="0">
              <a:spcBef>
                <a:spcPct val="30000"/>
              </a:spcBef>
              <a:spcAft>
                <a:spcPct val="0"/>
              </a:spcAft>
              <a:defRPr sz="1200">
                <a:solidFill>
                  <a:schemeClr val="tx1"/>
                </a:solidFill>
                <a:latin typeface="Calibri" panose="020F0502020204030204" pitchFamily="34" charset="0"/>
              </a:defRPr>
            </a:lvl7pPr>
            <a:lvl8pPr marL="3418121" indent="-223237" eaLnBrk="0" fontAlgn="base" hangingPunct="0">
              <a:spcBef>
                <a:spcPct val="30000"/>
              </a:spcBef>
              <a:spcAft>
                <a:spcPct val="0"/>
              </a:spcAft>
              <a:defRPr sz="1200">
                <a:solidFill>
                  <a:schemeClr val="tx1"/>
                </a:solidFill>
                <a:latin typeface="Calibri" panose="020F0502020204030204" pitchFamily="34" charset="0"/>
              </a:defRPr>
            </a:lvl8pPr>
            <a:lvl9pPr marL="3884008" indent="-223237"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55FA50CE-B0D0-4561-AAD8-526E759C2E84}" type="slidenum">
              <a:rPr lang="en-US" altLang="en-US" sz="1300">
                <a:latin typeface="Franklin Gothic Medium" panose="020B0603020102020204" pitchFamily="34" charset="0"/>
              </a:rPr>
              <a:pPr eaLnBrk="1" hangingPunct="1">
                <a:spcBef>
                  <a:spcPct val="0"/>
                </a:spcBef>
              </a:pPr>
              <a:t>102</a:t>
            </a:fld>
            <a:endParaRPr lang="en-US" altLang="en-US" sz="1300" dirty="0">
              <a:latin typeface="Franklin Gothic Medium" panose="020B0603020102020204" pitchFamily="34" charset="0"/>
            </a:endParaRPr>
          </a:p>
        </p:txBody>
      </p:sp>
    </p:spTree>
    <p:extLst>
      <p:ext uri="{BB962C8B-B14F-4D97-AF65-F5344CB8AC3E}">
        <p14:creationId xmlns:p14="http://schemas.microsoft.com/office/powerpoint/2010/main" val="24908929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CF4532-F23C-49B9-8EAE-42880FA9A5F1}" type="datetimeFigureOut">
              <a:rPr lang="en-US" smtClean="0"/>
              <a:t>8/20/2026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D608FC8-DCEF-42F8-9173-0E50C0A7D663}" type="slidenum">
              <a:rPr lang="en-US" smtClean="0"/>
              <a:t>‹#›</a:t>
            </a:fld>
            <a:endParaRPr lang="en-US" dirty="0"/>
          </a:p>
        </p:txBody>
      </p:sp>
      <p:pic>
        <p:nvPicPr>
          <p:cNvPr id="7" name="Graphic 6">
            <a:extLst>
              <a:ext uri="{FF2B5EF4-FFF2-40B4-BE49-F238E27FC236}">
                <a16:creationId xmlns:a16="http://schemas.microsoft.com/office/drawing/2014/main" id="{E3020CE5-46EC-BC88-67D2-A259A3B3F55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4185" y="-17375"/>
            <a:ext cx="12254669" cy="3397529"/>
          </a:xfrm>
          <a:prstGeom prst="rect">
            <a:avLst/>
          </a:prstGeom>
        </p:spPr>
      </p:pic>
    </p:spTree>
    <p:extLst>
      <p:ext uri="{BB962C8B-B14F-4D97-AF65-F5344CB8AC3E}">
        <p14:creationId xmlns:p14="http://schemas.microsoft.com/office/powerpoint/2010/main" val="1799304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F4532-F23C-49B9-8EAE-42880FA9A5F1}"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608FC8-DCEF-42F8-9173-0E50C0A7D663}" type="slidenum">
              <a:rPr lang="en-US" smtClean="0"/>
              <a:t>‹#›</a:t>
            </a:fld>
            <a:endParaRPr lang="en-US"/>
          </a:p>
        </p:txBody>
      </p:sp>
      <p:pic>
        <p:nvPicPr>
          <p:cNvPr id="7" name="Graphic 6">
            <a:extLst>
              <a:ext uri="{FF2B5EF4-FFF2-40B4-BE49-F238E27FC236}">
                <a16:creationId xmlns:a16="http://schemas.microsoft.com/office/drawing/2014/main" id="{C3803FEC-53B7-AACD-6FA1-53ADA117C3A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73439"/>
          <a:stretch/>
        </p:blipFill>
        <p:spPr>
          <a:xfrm>
            <a:off x="-34182" y="0"/>
            <a:ext cx="12260366" cy="904270"/>
          </a:xfrm>
          <a:prstGeom prst="rect">
            <a:avLst/>
          </a:prstGeom>
        </p:spPr>
      </p:pic>
    </p:spTree>
    <p:extLst>
      <p:ext uri="{BB962C8B-B14F-4D97-AF65-F5344CB8AC3E}">
        <p14:creationId xmlns:p14="http://schemas.microsoft.com/office/powerpoint/2010/main" val="1195432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F4532-F23C-49B9-8EAE-42880FA9A5F1}"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608FC8-DCEF-42F8-9173-0E50C0A7D663}" type="slidenum">
              <a:rPr lang="en-US" smtClean="0"/>
              <a:t>‹#›</a:t>
            </a:fld>
            <a:endParaRPr lang="en-US"/>
          </a:p>
        </p:txBody>
      </p:sp>
    </p:spTree>
    <p:extLst>
      <p:ext uri="{BB962C8B-B14F-4D97-AF65-F5344CB8AC3E}">
        <p14:creationId xmlns:p14="http://schemas.microsoft.com/office/powerpoint/2010/main" val="15242840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6710960E-AF3E-1327-2E7D-5492DA0E62F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4185" y="-17375"/>
            <a:ext cx="12254669" cy="3397529"/>
          </a:xfrm>
          <a:prstGeom prst="rect">
            <a:avLst/>
          </a:prstGeom>
        </p:spPr>
      </p:pic>
      <p:sp>
        <p:nvSpPr>
          <p:cNvPr id="2" name="Title 1">
            <a:extLst>
              <a:ext uri="{FF2B5EF4-FFF2-40B4-BE49-F238E27FC236}">
                <a16:creationId xmlns:a16="http://schemas.microsoft.com/office/drawing/2014/main" id="{37C4BADF-64A8-32C0-DD37-D930126B1E47}"/>
              </a:ext>
            </a:extLst>
          </p:cNvPr>
          <p:cNvSpPr>
            <a:spLocks noGrp="1"/>
          </p:cNvSpPr>
          <p:nvPr>
            <p:ph type="ctrTitle" hasCustomPrompt="1"/>
          </p:nvPr>
        </p:nvSpPr>
        <p:spPr>
          <a:xfrm>
            <a:off x="1524000" y="3477846"/>
            <a:ext cx="9144000" cy="1852371"/>
          </a:xfrm>
        </p:spPr>
        <p:txBody>
          <a:bodyPr anchor="b"/>
          <a:lstStyle>
            <a:lvl1pPr algn="ctr">
              <a:defRPr sz="6000">
                <a:solidFill>
                  <a:srgbClr val="253746"/>
                </a:solidFill>
              </a:defRPr>
            </a:lvl1pPr>
          </a:lstStyle>
          <a:p>
            <a:r>
              <a:rPr lang="en-US" dirty="0"/>
              <a:t>Click to edit Master </a:t>
            </a:r>
            <a:br>
              <a:rPr lang="en-US" dirty="0"/>
            </a:br>
            <a:r>
              <a:rPr lang="en-US" dirty="0"/>
              <a:t>title style</a:t>
            </a:r>
          </a:p>
        </p:txBody>
      </p:sp>
      <p:sp>
        <p:nvSpPr>
          <p:cNvPr id="3" name="Subtitle 2">
            <a:extLst>
              <a:ext uri="{FF2B5EF4-FFF2-40B4-BE49-F238E27FC236}">
                <a16:creationId xmlns:a16="http://schemas.microsoft.com/office/drawing/2014/main" id="{873B354C-9E76-C874-C89A-358F2C40E5D1}"/>
              </a:ext>
            </a:extLst>
          </p:cNvPr>
          <p:cNvSpPr>
            <a:spLocks noGrp="1"/>
          </p:cNvSpPr>
          <p:nvPr>
            <p:ph type="subTitle" idx="1"/>
          </p:nvPr>
        </p:nvSpPr>
        <p:spPr>
          <a:xfrm>
            <a:off x="1524000" y="5392737"/>
            <a:ext cx="9144000" cy="685800"/>
          </a:xfrm>
        </p:spPr>
        <p:txBody>
          <a:bodyPr/>
          <a:lstStyle>
            <a:lvl1pPr marL="0" indent="0" algn="ctr">
              <a:buNone/>
              <a:defRPr sz="2400">
                <a:solidFill>
                  <a:schemeClr val="accent5">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3AE0A094-5303-2FBF-6199-36AC38791EFB}"/>
              </a:ext>
            </a:extLst>
          </p:cNvPr>
          <p:cNvSpPr>
            <a:spLocks noGrp="1"/>
          </p:cNvSpPr>
          <p:nvPr>
            <p:ph type="dt" sz="half" idx="10"/>
          </p:nvPr>
        </p:nvSpPr>
        <p:spPr/>
        <p:txBody>
          <a:bodyPr/>
          <a:lstStyle/>
          <a:p>
            <a:fld id="{55CF4532-F23C-49B9-8EAE-42880FA9A5F1}" type="datetimeFigureOut">
              <a:rPr lang="en-US" smtClean="0"/>
              <a:t>8/20/2026</a:t>
            </a:fld>
            <a:endParaRPr lang="en-US" dirty="0"/>
          </a:p>
        </p:txBody>
      </p:sp>
      <p:sp>
        <p:nvSpPr>
          <p:cNvPr id="5" name="Footer Placeholder 4">
            <a:extLst>
              <a:ext uri="{FF2B5EF4-FFF2-40B4-BE49-F238E27FC236}">
                <a16:creationId xmlns:a16="http://schemas.microsoft.com/office/drawing/2014/main" id="{46C717A5-D03E-DF49-FBF4-09AE192AB50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6C6CB1F-8E10-ADB6-5701-1AA66B4218CE}"/>
              </a:ext>
            </a:extLst>
          </p:cNvPr>
          <p:cNvSpPr>
            <a:spLocks noGrp="1"/>
          </p:cNvSpPr>
          <p:nvPr>
            <p:ph type="sldNum" sz="quarter" idx="12"/>
          </p:nvPr>
        </p:nvSpPr>
        <p:spPr/>
        <p:txBody>
          <a:bodyPr/>
          <a:lstStyle/>
          <a:p>
            <a:fld id="{2D608FC8-DCEF-42F8-9173-0E50C0A7D663}" type="slidenum">
              <a:rPr lang="en-US" smtClean="0"/>
              <a:t>‹#›</a:t>
            </a:fld>
            <a:endParaRPr lang="en-US" dirty="0"/>
          </a:p>
        </p:txBody>
      </p:sp>
    </p:spTree>
    <p:extLst>
      <p:ext uri="{BB962C8B-B14F-4D97-AF65-F5344CB8AC3E}">
        <p14:creationId xmlns:p14="http://schemas.microsoft.com/office/powerpoint/2010/main" val="692156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F4532-F23C-49B9-8EAE-42880FA9A5F1}"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608FC8-DCEF-42F8-9173-0E50C0A7D663}" type="slidenum">
              <a:rPr lang="en-US" smtClean="0"/>
              <a:t>‹#›</a:t>
            </a:fld>
            <a:endParaRPr lang="en-US"/>
          </a:p>
        </p:txBody>
      </p:sp>
      <p:pic>
        <p:nvPicPr>
          <p:cNvPr id="7" name="Graphic 6">
            <a:extLst>
              <a:ext uri="{FF2B5EF4-FFF2-40B4-BE49-F238E27FC236}">
                <a16:creationId xmlns:a16="http://schemas.microsoft.com/office/drawing/2014/main" id="{EE186E51-A16E-BE69-695A-31F47B239A07}"/>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73439"/>
          <a:stretch/>
        </p:blipFill>
        <p:spPr>
          <a:xfrm>
            <a:off x="-34182" y="0"/>
            <a:ext cx="12260366" cy="904270"/>
          </a:xfrm>
          <a:prstGeom prst="rect">
            <a:avLst/>
          </a:prstGeom>
        </p:spPr>
      </p:pic>
    </p:spTree>
    <p:extLst>
      <p:ext uri="{BB962C8B-B14F-4D97-AF65-F5344CB8AC3E}">
        <p14:creationId xmlns:p14="http://schemas.microsoft.com/office/powerpoint/2010/main" val="2985222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CF4532-F23C-49B9-8EAE-42880FA9A5F1}"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608FC8-DCEF-42F8-9173-0E50C0A7D663}" type="slidenum">
              <a:rPr lang="en-US" smtClean="0"/>
              <a:t>‹#›</a:t>
            </a:fld>
            <a:endParaRPr lang="en-US"/>
          </a:p>
        </p:txBody>
      </p:sp>
      <p:pic>
        <p:nvPicPr>
          <p:cNvPr id="7" name="Graphic 6">
            <a:extLst>
              <a:ext uri="{FF2B5EF4-FFF2-40B4-BE49-F238E27FC236}">
                <a16:creationId xmlns:a16="http://schemas.microsoft.com/office/drawing/2014/main" id="{A8AE3014-21A0-B724-4151-E95CDC7EBEB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4185" y="-17375"/>
            <a:ext cx="12254669" cy="3397529"/>
          </a:xfrm>
          <a:prstGeom prst="rect">
            <a:avLst/>
          </a:prstGeom>
        </p:spPr>
      </p:pic>
    </p:spTree>
    <p:extLst>
      <p:ext uri="{BB962C8B-B14F-4D97-AF65-F5344CB8AC3E}">
        <p14:creationId xmlns:p14="http://schemas.microsoft.com/office/powerpoint/2010/main" val="1618833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5CF4532-F23C-49B9-8EAE-42880FA9A5F1}" type="datetimeFigureOut">
              <a:rPr lang="en-US" smtClean="0"/>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608FC8-DCEF-42F8-9173-0E50C0A7D663}" type="slidenum">
              <a:rPr lang="en-US" smtClean="0"/>
              <a:t>‹#›</a:t>
            </a:fld>
            <a:endParaRPr lang="en-US"/>
          </a:p>
        </p:txBody>
      </p:sp>
      <p:pic>
        <p:nvPicPr>
          <p:cNvPr id="8" name="Graphic 7">
            <a:extLst>
              <a:ext uri="{FF2B5EF4-FFF2-40B4-BE49-F238E27FC236}">
                <a16:creationId xmlns:a16="http://schemas.microsoft.com/office/drawing/2014/main" id="{CBB493D7-0B1A-B4B9-8E8C-FF07D9CD3F54}"/>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73439"/>
          <a:stretch/>
        </p:blipFill>
        <p:spPr>
          <a:xfrm>
            <a:off x="-34182" y="0"/>
            <a:ext cx="12260366" cy="904270"/>
          </a:xfrm>
          <a:prstGeom prst="rect">
            <a:avLst/>
          </a:prstGeom>
        </p:spPr>
      </p:pic>
    </p:spTree>
    <p:extLst>
      <p:ext uri="{BB962C8B-B14F-4D97-AF65-F5344CB8AC3E}">
        <p14:creationId xmlns:p14="http://schemas.microsoft.com/office/powerpoint/2010/main" val="704531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CF4532-F23C-49B9-8EAE-42880FA9A5F1}" type="datetimeFigureOut">
              <a:rPr lang="en-US" smtClean="0"/>
              <a:t>8/20/2026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D608FC8-DCEF-42F8-9173-0E50C0A7D663}" type="slidenum">
              <a:rPr lang="en-US" smtClean="0"/>
              <a:t>‹#›</a:t>
            </a:fld>
            <a:endParaRPr lang="en-US"/>
          </a:p>
        </p:txBody>
      </p:sp>
      <p:pic>
        <p:nvPicPr>
          <p:cNvPr id="10" name="Graphic 9">
            <a:extLst>
              <a:ext uri="{FF2B5EF4-FFF2-40B4-BE49-F238E27FC236}">
                <a16:creationId xmlns:a16="http://schemas.microsoft.com/office/drawing/2014/main" id="{49F28658-C533-D6DB-0EB7-C55FC9A578F2}"/>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73439"/>
          <a:stretch/>
        </p:blipFill>
        <p:spPr>
          <a:xfrm>
            <a:off x="-34182" y="0"/>
            <a:ext cx="12260366" cy="904270"/>
          </a:xfrm>
          <a:prstGeom prst="rect">
            <a:avLst/>
          </a:prstGeom>
        </p:spPr>
      </p:pic>
    </p:spTree>
    <p:extLst>
      <p:ext uri="{BB962C8B-B14F-4D97-AF65-F5344CB8AC3E}">
        <p14:creationId xmlns:p14="http://schemas.microsoft.com/office/powerpoint/2010/main" val="2600318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5CF4532-F23C-49B9-8EAE-42880FA9A5F1}" type="datetimeFigureOut">
              <a:rPr lang="en-US" smtClean="0"/>
              <a:t>8/20/2026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608FC8-DCEF-42F8-9173-0E50C0A7D663}" type="slidenum">
              <a:rPr lang="en-US" smtClean="0"/>
              <a:t>‹#›</a:t>
            </a:fld>
            <a:endParaRPr lang="en-US"/>
          </a:p>
        </p:txBody>
      </p:sp>
      <p:pic>
        <p:nvPicPr>
          <p:cNvPr id="6" name="Graphic 5">
            <a:extLst>
              <a:ext uri="{FF2B5EF4-FFF2-40B4-BE49-F238E27FC236}">
                <a16:creationId xmlns:a16="http://schemas.microsoft.com/office/drawing/2014/main" id="{C17A6ECF-3E34-E1D1-FD13-2A6F3900F24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2730" y="-17374"/>
            <a:ext cx="12280308" cy="3404638"/>
          </a:xfrm>
          <a:prstGeom prst="rect">
            <a:avLst/>
          </a:prstGeom>
        </p:spPr>
      </p:pic>
    </p:spTree>
    <p:extLst>
      <p:ext uri="{BB962C8B-B14F-4D97-AF65-F5344CB8AC3E}">
        <p14:creationId xmlns:p14="http://schemas.microsoft.com/office/powerpoint/2010/main" val="3774655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CF4532-F23C-49B9-8EAE-42880FA9A5F1}" type="datetimeFigureOut">
              <a:rPr lang="en-US" smtClean="0"/>
              <a:t>8/20/2026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D608FC8-DCEF-42F8-9173-0E50C0A7D663}" type="slidenum">
              <a:rPr lang="en-US" smtClean="0"/>
              <a:t>‹#›</a:t>
            </a:fld>
            <a:endParaRPr lang="en-US"/>
          </a:p>
        </p:txBody>
      </p:sp>
    </p:spTree>
    <p:extLst>
      <p:ext uri="{BB962C8B-B14F-4D97-AF65-F5344CB8AC3E}">
        <p14:creationId xmlns:p14="http://schemas.microsoft.com/office/powerpoint/2010/main" val="3511995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5CF4532-F23C-49B9-8EAE-42880FA9A5F1}" type="datetimeFigureOut">
              <a:rPr lang="en-US" smtClean="0"/>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608FC8-DCEF-42F8-9173-0E50C0A7D663}" type="slidenum">
              <a:rPr lang="en-US" smtClean="0"/>
              <a:t>‹#›</a:t>
            </a:fld>
            <a:endParaRPr lang="en-US"/>
          </a:p>
        </p:txBody>
      </p:sp>
      <p:pic>
        <p:nvPicPr>
          <p:cNvPr id="8" name="Graphic 7">
            <a:extLst>
              <a:ext uri="{FF2B5EF4-FFF2-40B4-BE49-F238E27FC236}">
                <a16:creationId xmlns:a16="http://schemas.microsoft.com/office/drawing/2014/main" id="{93FFFA6C-E058-400C-E6EE-5B3689534F2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73439"/>
          <a:stretch/>
        </p:blipFill>
        <p:spPr>
          <a:xfrm>
            <a:off x="-34182" y="0"/>
            <a:ext cx="12260366" cy="904270"/>
          </a:xfrm>
          <a:prstGeom prst="rect">
            <a:avLst/>
          </a:prstGeom>
        </p:spPr>
      </p:pic>
    </p:spTree>
    <p:extLst>
      <p:ext uri="{BB962C8B-B14F-4D97-AF65-F5344CB8AC3E}">
        <p14:creationId xmlns:p14="http://schemas.microsoft.com/office/powerpoint/2010/main" val="3092276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5CF4532-F23C-49B9-8EAE-42880FA9A5F1}" type="datetimeFigureOut">
              <a:rPr lang="en-US" smtClean="0"/>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608FC8-DCEF-42F8-9173-0E50C0A7D663}" type="slidenum">
              <a:rPr lang="en-US" smtClean="0"/>
              <a:t>‹#›</a:t>
            </a:fld>
            <a:endParaRPr lang="en-US"/>
          </a:p>
        </p:txBody>
      </p:sp>
      <p:pic>
        <p:nvPicPr>
          <p:cNvPr id="8" name="Graphic 7">
            <a:extLst>
              <a:ext uri="{FF2B5EF4-FFF2-40B4-BE49-F238E27FC236}">
                <a16:creationId xmlns:a16="http://schemas.microsoft.com/office/drawing/2014/main" id="{698C67D2-5606-0763-5751-4053E612D5E0}"/>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73439"/>
          <a:stretch/>
        </p:blipFill>
        <p:spPr>
          <a:xfrm>
            <a:off x="-34182" y="0"/>
            <a:ext cx="12260366" cy="904270"/>
          </a:xfrm>
          <a:prstGeom prst="rect">
            <a:avLst/>
          </a:prstGeom>
        </p:spPr>
      </p:pic>
    </p:spTree>
    <p:extLst>
      <p:ext uri="{BB962C8B-B14F-4D97-AF65-F5344CB8AC3E}">
        <p14:creationId xmlns:p14="http://schemas.microsoft.com/office/powerpoint/2010/main" val="642293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5CF4532-F23C-49B9-8EAE-42880FA9A5F1}" type="datetimeFigureOut">
              <a:rPr lang="en-US" smtClean="0"/>
              <a:t>8/20/2026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D608FC8-DCEF-42F8-9173-0E50C0A7D663}" type="slidenum">
              <a:rPr lang="en-US" smtClean="0"/>
              <a:t>‹#›</a:t>
            </a:fld>
            <a:endParaRPr lang="en-US" dirty="0"/>
          </a:p>
        </p:txBody>
      </p:sp>
      <p:pic>
        <p:nvPicPr>
          <p:cNvPr id="7" name="Picture 6" descr="A black background with a black square&#10;&#10;Description automatically generated with medium confidence">
            <a:extLst>
              <a:ext uri="{FF2B5EF4-FFF2-40B4-BE49-F238E27FC236}">
                <a16:creationId xmlns:a16="http://schemas.microsoft.com/office/drawing/2014/main" id="{71E0A550-9211-E1DC-44A2-23269FF888ED}"/>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04233" y="6417891"/>
            <a:ext cx="284515" cy="303583"/>
          </a:xfrm>
          <a:prstGeom prst="rect">
            <a:avLst/>
          </a:prstGeom>
        </p:spPr>
      </p:pic>
      <p:pic>
        <p:nvPicPr>
          <p:cNvPr id="8" name="Picture 7" descr="A blue and black logo&#10;&#10;Description automatically generated">
            <a:extLst>
              <a:ext uri="{FF2B5EF4-FFF2-40B4-BE49-F238E27FC236}">
                <a16:creationId xmlns:a16="http://schemas.microsoft.com/office/drawing/2014/main" id="{1C5B75CF-2D55-8C2A-A5F1-9558599F0AD4}"/>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844764" y="6264274"/>
            <a:ext cx="1143003" cy="457201"/>
          </a:xfrm>
          <a:prstGeom prst="rect">
            <a:avLst/>
          </a:prstGeom>
        </p:spPr>
      </p:pic>
    </p:spTree>
    <p:extLst>
      <p:ext uri="{BB962C8B-B14F-4D97-AF65-F5344CB8AC3E}">
        <p14:creationId xmlns:p14="http://schemas.microsoft.com/office/powerpoint/2010/main" val="7411184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4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00.xml.rels><?xml version="1.0" encoding="UTF-8" standalone="yes"?>
<Relationships xmlns="http://schemas.openxmlformats.org/package/2006/relationships"><Relationship Id="rId2" Type="http://schemas.openxmlformats.org/officeDocument/2006/relationships/hyperlink" Target="https://www.mshomecorp.com/federal-programs/home/CHDO/" TargetMode="Externa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hyperlink" Target="http://www.mshomecorp.com/" TargetMode="External"/><Relationship Id="rId2" Type="http://schemas.openxmlformats.org/officeDocument/2006/relationships/hyperlink" Target="mailto:julie.brooks@mshc.com" TargetMode="Externa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freepngimg.com/png/85354-text-question-blog-questions-logo-any" TargetMode="Externa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1.xml.rels><?xml version="1.0" encoding="UTF-8" standalone="yes"?>
<Relationships xmlns="http://schemas.openxmlformats.org/package/2006/relationships"><Relationship Id="rId3" Type="http://schemas.openxmlformats.org/officeDocument/2006/relationships/image" Target="../media/image23.svg"/><Relationship Id="rId7" Type="http://schemas.openxmlformats.org/officeDocument/2006/relationships/image" Target="../media/image27.png"/><Relationship Id="rId2" Type="http://schemas.openxmlformats.org/officeDocument/2006/relationships/image" Target="../media/image22.sv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svg"/></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2.emf"/></Relationships>
</file>

<file path=ppt/slides/_rels/slide39.xml.rels><?xml version="1.0" encoding="UTF-8" standalone="yes"?>
<Relationships xmlns="http://schemas.openxmlformats.org/package/2006/relationships"><Relationship Id="rId8" Type="http://schemas.openxmlformats.org/officeDocument/2006/relationships/diagramLayout" Target="../diagrams/layout14.xml"/><Relationship Id="rId3" Type="http://schemas.openxmlformats.org/officeDocument/2006/relationships/diagramLayout" Target="../diagrams/layout13.xml"/><Relationship Id="rId7" Type="http://schemas.openxmlformats.org/officeDocument/2006/relationships/diagramData" Target="../diagrams/data14.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11" Type="http://schemas.microsoft.com/office/2007/relationships/diagramDrawing" Target="../diagrams/drawing14.xml"/><Relationship Id="rId5" Type="http://schemas.openxmlformats.org/officeDocument/2006/relationships/diagramColors" Target="../diagrams/colors13.xml"/><Relationship Id="rId10" Type="http://schemas.openxmlformats.org/officeDocument/2006/relationships/diagramColors" Target="../diagrams/colors14.xml"/><Relationship Id="rId4" Type="http://schemas.openxmlformats.org/officeDocument/2006/relationships/diagramQuickStyle" Target="../diagrams/quickStyle13.xml"/><Relationship Id="rId9" Type="http://schemas.openxmlformats.org/officeDocument/2006/relationships/diagramQuickStyle" Target="../diagrams/quickStyle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38.sv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6.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95.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3" Type="http://schemas.openxmlformats.org/officeDocument/2006/relationships/hyperlink" Target="https://www.hudexchange.info/programs/home/" TargetMode="External"/><Relationship Id="rId2" Type="http://schemas.openxmlformats.org/officeDocument/2006/relationships/hyperlink" Target="https://www.mshomecorp.com/federal-programs/housing-development/" TargetMode="Externa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16.svg"/><Relationship Id="rId1" Type="http://schemas.openxmlformats.org/officeDocument/2006/relationships/slideLayout" Target="../slideLayouts/slideLayout2.xml"/><Relationship Id="rId4" Type="http://schemas.openxmlformats.org/officeDocument/2006/relationships/image" Target="../media/image51.sv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7AD62-0052-D086-7F14-709DF4CDD19D}"/>
              </a:ext>
            </a:extLst>
          </p:cNvPr>
          <p:cNvSpPr>
            <a:spLocks noGrp="1"/>
          </p:cNvSpPr>
          <p:nvPr>
            <p:ph type="ctrTitle"/>
          </p:nvPr>
        </p:nvSpPr>
        <p:spPr>
          <a:xfrm>
            <a:off x="716973" y="3051818"/>
            <a:ext cx="10475283" cy="1852371"/>
          </a:xfrm>
        </p:spPr>
        <p:txBody>
          <a:bodyPr>
            <a:normAutofit fontScale="90000"/>
          </a:bodyPr>
          <a:lstStyle/>
          <a:p>
            <a:r>
              <a:rPr lang="en-US" dirty="0">
                <a:latin typeface="Franklin Gothic Book" panose="020B0503020102020204" pitchFamily="34" charset="0"/>
              </a:rPr>
              <a:t>Community Housing Development Organization </a:t>
            </a:r>
            <a:r>
              <a:rPr lang="en-US" sz="6000" dirty="0">
                <a:latin typeface="Franklin Gothic Book" panose="020B0503020102020204" pitchFamily="34" charset="0"/>
              </a:rPr>
              <a:t>(CHDO)</a:t>
            </a:r>
            <a:endParaRPr lang="en-US" dirty="0">
              <a:latin typeface="Franklin Gothic Book" panose="020B0503020102020204" pitchFamily="34" charset="0"/>
            </a:endParaRPr>
          </a:p>
        </p:txBody>
      </p:sp>
      <p:sp>
        <p:nvSpPr>
          <p:cNvPr id="3" name="Subtitle 2">
            <a:extLst>
              <a:ext uri="{FF2B5EF4-FFF2-40B4-BE49-F238E27FC236}">
                <a16:creationId xmlns:a16="http://schemas.microsoft.com/office/drawing/2014/main" id="{7C139A63-0792-56F5-E71E-6B820CF1C9EC}"/>
              </a:ext>
            </a:extLst>
          </p:cNvPr>
          <p:cNvSpPr>
            <a:spLocks noGrp="1"/>
          </p:cNvSpPr>
          <p:nvPr>
            <p:ph type="subTitle" idx="1"/>
          </p:nvPr>
        </p:nvSpPr>
        <p:spPr>
          <a:xfrm>
            <a:off x="832104" y="5081155"/>
            <a:ext cx="9835896" cy="997382"/>
          </a:xfrm>
        </p:spPr>
        <p:txBody>
          <a:bodyPr>
            <a:normAutofit fontScale="55000" lnSpcReduction="20000"/>
          </a:bodyPr>
          <a:lstStyle/>
          <a:p>
            <a:pPr algn="l"/>
            <a:r>
              <a:rPr lang="en-US" sz="6400" dirty="0">
                <a:latin typeface="Franklin Gothic Book" panose="020B0503020102020204" pitchFamily="34" charset="0"/>
              </a:rPr>
              <a:t>2026 Application Workshop </a:t>
            </a:r>
          </a:p>
          <a:p>
            <a:pPr algn="l"/>
            <a:r>
              <a:rPr lang="en-US" sz="6400" dirty="0">
                <a:latin typeface="Franklin Gothic Book" panose="020B0503020102020204" pitchFamily="34" charset="0"/>
              </a:rPr>
              <a:t>August 19, 2026</a:t>
            </a:r>
          </a:p>
          <a:p>
            <a:pPr algn="l"/>
            <a:endParaRPr lang="en-US" sz="5400" dirty="0">
              <a:latin typeface="Franklin Gothic Book" panose="020B0503020102020204" pitchFamily="34" charset="0"/>
            </a:endParaRPr>
          </a:p>
        </p:txBody>
      </p:sp>
    </p:spTree>
    <p:extLst>
      <p:ext uri="{BB962C8B-B14F-4D97-AF65-F5344CB8AC3E}">
        <p14:creationId xmlns:p14="http://schemas.microsoft.com/office/powerpoint/2010/main" val="4080979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CFE53-7F26-2782-E7D3-A3BD0CD5DEA9}"/>
              </a:ext>
            </a:extLst>
          </p:cNvPr>
          <p:cNvSpPr>
            <a:spLocks noGrp="1"/>
          </p:cNvSpPr>
          <p:nvPr>
            <p:ph type="title"/>
          </p:nvPr>
        </p:nvSpPr>
        <p:spPr/>
        <p:txBody>
          <a:bodyPr/>
          <a:lstStyle/>
          <a:p>
            <a:pPr lvl="0"/>
            <a:r>
              <a:rPr lang="en-US" b="1" dirty="0">
                <a:latin typeface="Franklin Gothic Book" panose="020B0503020102020204" pitchFamily="34" charset="0"/>
              </a:rPr>
              <a:t>Eligible Activities</a:t>
            </a:r>
          </a:p>
        </p:txBody>
      </p:sp>
      <p:graphicFrame>
        <p:nvGraphicFramePr>
          <p:cNvPr id="5" name="Text Placeholder 2">
            <a:extLst>
              <a:ext uri="{FF2B5EF4-FFF2-40B4-BE49-F238E27FC236}">
                <a16:creationId xmlns:a16="http://schemas.microsoft.com/office/drawing/2014/main" id="{060B2912-C217-1123-DA51-A5459162427B}"/>
              </a:ext>
            </a:extLst>
          </p:cNvPr>
          <p:cNvGraphicFramePr>
            <a:graphicFrameLocks noGrp="1"/>
          </p:cNvGraphicFramePr>
          <p:nvPr>
            <p:ph idx="1"/>
            <p:extLst>
              <p:ext uri="{D42A27DB-BD31-4B8C-83A1-F6EECF244321}">
                <p14:modId xmlns:p14="http://schemas.microsoft.com/office/powerpoint/2010/main" val="221215179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7179429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6F1E3-857F-CB82-D594-9D02212E2E5D}"/>
              </a:ext>
            </a:extLst>
          </p:cNvPr>
          <p:cNvSpPr>
            <a:spLocks noGrp="1"/>
          </p:cNvSpPr>
          <p:nvPr>
            <p:ph type="title"/>
          </p:nvPr>
        </p:nvSpPr>
        <p:spPr/>
        <p:txBody>
          <a:bodyPr/>
          <a:lstStyle/>
          <a:p>
            <a:r>
              <a:rPr lang="en-US" b="1" dirty="0"/>
              <a:t>To Apply For CHDO Status</a:t>
            </a:r>
          </a:p>
        </p:txBody>
      </p:sp>
      <p:sp>
        <p:nvSpPr>
          <p:cNvPr id="3" name="Subtitle 2">
            <a:extLst>
              <a:ext uri="{FF2B5EF4-FFF2-40B4-BE49-F238E27FC236}">
                <a16:creationId xmlns:a16="http://schemas.microsoft.com/office/drawing/2014/main" id="{9C5254FE-771D-EC34-ED1A-0CE84F74C42B}"/>
              </a:ext>
            </a:extLst>
          </p:cNvPr>
          <p:cNvSpPr>
            <a:spLocks noGrp="1"/>
          </p:cNvSpPr>
          <p:nvPr>
            <p:ph idx="1"/>
          </p:nvPr>
        </p:nvSpPr>
        <p:spPr/>
        <p:txBody>
          <a:bodyPr/>
          <a:lstStyle/>
          <a:p>
            <a:r>
              <a:rPr lang="en-US" dirty="0">
                <a:latin typeface="Arial" panose="020B0604020202020204" pitchFamily="34" charset="0"/>
                <a:ea typeface="Times New Roman" panose="02020603050405020304" pitchFamily="18" charset="0"/>
                <a:cs typeface="Arial" panose="020B0604020202020204" pitchFamily="34" charset="0"/>
              </a:rPr>
              <a:t>CHDO Certification package can be found at: </a:t>
            </a:r>
            <a:r>
              <a:rPr lang="en-US" u="sng" dirty="0">
                <a:solidFill>
                  <a:schemeClr val="tx2"/>
                </a:solidFill>
                <a:latin typeface="Arial" panose="020B0604020202020204" pitchFamily="34" charset="0"/>
                <a:ea typeface="Times New Roman" panose="02020603050405020304" pitchFamily="18" charset="0"/>
                <a:cs typeface="Arial" panose="020B0604020202020204" pitchFamily="34" charset="0"/>
                <a:hlinkClick r:id="rId2">
                  <a:extLst>
                    <a:ext uri="{A12FA001-AC4F-418D-AE19-62706E023703}">
                      <ahyp:hlinkClr xmlns:ahyp="http://schemas.microsoft.com/office/drawing/2018/hyperlinkcolor" val="tx"/>
                    </a:ext>
                  </a:extLst>
                </a:hlinkClick>
              </a:rPr>
              <a:t>https://www.mshomecorp.com/federal-programs/home/CHDO/</a:t>
            </a:r>
            <a:r>
              <a:rPr lang="en-US"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en-US" dirty="0">
                <a:latin typeface="Arial" panose="020B0604020202020204" pitchFamily="34" charset="0"/>
                <a:ea typeface="Times New Roman" panose="02020603050405020304" pitchFamily="18" charset="0"/>
                <a:cs typeface="Arial" panose="020B0604020202020204" pitchFamily="34" charset="0"/>
              </a:rPr>
              <a:t>under “Need to Qualify for CHDO Status”.</a:t>
            </a:r>
            <a:endParaRPr lang="en-US" dirty="0">
              <a:latin typeface="Arial" panose="020B0604020202020204" pitchFamily="34" charset="0"/>
              <a:cs typeface="Arial" panose="020B0604020202020204" pitchFamily="34" charset="0"/>
            </a:endParaRPr>
          </a:p>
          <a:p>
            <a:r>
              <a:rPr lang="en-US" dirty="0">
                <a:latin typeface="Google Sans"/>
              </a:rPr>
              <a:t>Submit one (1) original of the Proposal and certification application to </a:t>
            </a:r>
          </a:p>
          <a:p>
            <a:pPr marL="2286000" lvl="5" indent="0">
              <a:buNone/>
            </a:pPr>
            <a:r>
              <a:rPr lang="en-US" sz="2800" dirty="0">
                <a:latin typeface="Google Sans"/>
              </a:rPr>
              <a:t>Julie Brooks</a:t>
            </a:r>
          </a:p>
          <a:p>
            <a:pPr marL="2286000" lvl="5" indent="0">
              <a:buNone/>
            </a:pPr>
            <a:r>
              <a:rPr lang="en-US" sz="2800" dirty="0">
                <a:latin typeface="Google Sans"/>
              </a:rPr>
              <a:t>Mississippi Home Corporation</a:t>
            </a:r>
          </a:p>
          <a:p>
            <a:pPr marL="2286000" lvl="5" indent="0">
              <a:buNone/>
            </a:pPr>
            <a:r>
              <a:rPr lang="en-US" sz="2800" dirty="0">
                <a:latin typeface="Google Sans"/>
              </a:rPr>
              <a:t>735 Riverside Drive </a:t>
            </a:r>
          </a:p>
          <a:p>
            <a:pPr marL="2286000" lvl="5" indent="0">
              <a:buNone/>
            </a:pPr>
            <a:r>
              <a:rPr lang="en-US" sz="2800" dirty="0">
                <a:latin typeface="Google Sans"/>
              </a:rPr>
              <a:t>Jackson, Mississippi 39202</a:t>
            </a:r>
          </a:p>
          <a:p>
            <a:endParaRPr lang="en-US" dirty="0"/>
          </a:p>
        </p:txBody>
      </p:sp>
    </p:spTree>
    <p:extLst>
      <p:ext uri="{BB962C8B-B14F-4D97-AF65-F5344CB8AC3E}">
        <p14:creationId xmlns:p14="http://schemas.microsoft.com/office/powerpoint/2010/main" val="201591421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4B140-CBB3-6DA2-A2C8-14451634B9C5}"/>
              </a:ext>
            </a:extLst>
          </p:cNvPr>
          <p:cNvSpPr>
            <a:spLocks noGrp="1"/>
          </p:cNvSpPr>
          <p:nvPr>
            <p:ph type="title"/>
          </p:nvPr>
        </p:nvSpPr>
        <p:spPr>
          <a:xfrm>
            <a:off x="212652" y="592519"/>
            <a:ext cx="10515600" cy="1009934"/>
          </a:xfrm>
        </p:spPr>
        <p:txBody>
          <a:bodyPr/>
          <a:lstStyle/>
          <a:p>
            <a:pPr lvl="0"/>
            <a:r>
              <a:rPr lang="en-US" dirty="0"/>
              <a:t>Contact Information</a:t>
            </a:r>
          </a:p>
        </p:txBody>
      </p:sp>
      <p:sp>
        <p:nvSpPr>
          <p:cNvPr id="3" name="Text Placeholder 2">
            <a:extLst>
              <a:ext uri="{FF2B5EF4-FFF2-40B4-BE49-F238E27FC236}">
                <a16:creationId xmlns:a16="http://schemas.microsoft.com/office/drawing/2014/main" id="{DB890F92-147F-0CCD-DB91-BED3F45C2A1F}"/>
              </a:ext>
            </a:extLst>
          </p:cNvPr>
          <p:cNvSpPr>
            <a:spLocks noGrp="1"/>
          </p:cNvSpPr>
          <p:nvPr>
            <p:ph idx="1"/>
          </p:nvPr>
        </p:nvSpPr>
        <p:spPr>
          <a:xfrm>
            <a:off x="212652" y="1666093"/>
            <a:ext cx="11756844" cy="4059827"/>
          </a:xfrm>
        </p:spPr>
        <p:txBody>
          <a:bodyPr>
            <a:normAutofit fontScale="92500" lnSpcReduction="10000"/>
          </a:bodyPr>
          <a:lstStyle/>
          <a:p>
            <a:pPr marL="0" lvl="0" indent="0" algn="ctr">
              <a:lnSpc>
                <a:spcPct val="100000"/>
              </a:lnSpc>
              <a:spcBef>
                <a:spcPts val="600"/>
              </a:spcBef>
              <a:spcAft>
                <a:spcPts val="600"/>
              </a:spcAft>
              <a:buNone/>
            </a:pPr>
            <a:r>
              <a:rPr lang="en-US" dirty="0"/>
              <a:t>Julie Brooks</a:t>
            </a:r>
          </a:p>
          <a:p>
            <a:pPr marL="0" lvl="0" indent="0" algn="ctr">
              <a:lnSpc>
                <a:spcPct val="100000"/>
              </a:lnSpc>
              <a:spcBef>
                <a:spcPts val="600"/>
              </a:spcBef>
              <a:spcAft>
                <a:spcPts val="600"/>
              </a:spcAft>
              <a:buNone/>
            </a:pPr>
            <a:r>
              <a:rPr lang="en-US" dirty="0"/>
              <a:t>Federal Grant Program Coordinator </a:t>
            </a:r>
          </a:p>
          <a:p>
            <a:pPr marL="0" lvl="0" indent="0" algn="ctr">
              <a:lnSpc>
                <a:spcPct val="100000"/>
              </a:lnSpc>
              <a:spcBef>
                <a:spcPts val="600"/>
              </a:spcBef>
              <a:spcAft>
                <a:spcPts val="600"/>
              </a:spcAft>
              <a:buNone/>
            </a:pPr>
            <a:r>
              <a:rPr lang="en-US" dirty="0"/>
              <a:t>Mississippi Home Corporation</a:t>
            </a:r>
          </a:p>
          <a:p>
            <a:pPr marL="0" lvl="0" indent="0" algn="ctr">
              <a:lnSpc>
                <a:spcPct val="100000"/>
              </a:lnSpc>
              <a:spcBef>
                <a:spcPts val="600"/>
              </a:spcBef>
              <a:spcAft>
                <a:spcPts val="600"/>
              </a:spcAft>
              <a:buNone/>
            </a:pPr>
            <a:r>
              <a:rPr lang="en-US" dirty="0"/>
              <a:t>735 Riverside Drive</a:t>
            </a:r>
          </a:p>
          <a:p>
            <a:pPr marL="0" lvl="0" indent="0" algn="ctr">
              <a:lnSpc>
                <a:spcPct val="100000"/>
              </a:lnSpc>
              <a:spcBef>
                <a:spcPts val="600"/>
              </a:spcBef>
              <a:spcAft>
                <a:spcPts val="600"/>
              </a:spcAft>
              <a:buNone/>
            </a:pPr>
            <a:r>
              <a:rPr lang="en-US" dirty="0"/>
              <a:t>Jackson, MS 39202</a:t>
            </a:r>
          </a:p>
          <a:p>
            <a:pPr marL="0" lvl="0" indent="0" algn="ctr">
              <a:lnSpc>
                <a:spcPct val="100000"/>
              </a:lnSpc>
              <a:spcBef>
                <a:spcPts val="600"/>
              </a:spcBef>
              <a:spcAft>
                <a:spcPts val="600"/>
              </a:spcAft>
              <a:buNone/>
            </a:pPr>
            <a:r>
              <a:rPr lang="en-US" dirty="0"/>
              <a:t>(601)718-4621 </a:t>
            </a:r>
          </a:p>
          <a:p>
            <a:pPr marL="0" lvl="0" indent="0" algn="ctr">
              <a:lnSpc>
                <a:spcPct val="100000"/>
              </a:lnSpc>
              <a:spcBef>
                <a:spcPts val="600"/>
              </a:spcBef>
              <a:spcAft>
                <a:spcPts val="600"/>
              </a:spcAft>
              <a:buNone/>
            </a:pPr>
            <a:r>
              <a:rPr lang="en-US" dirty="0">
                <a:hlinkClick r:id="rId2"/>
              </a:rPr>
              <a:t>julie.brooks@mshc.com</a:t>
            </a:r>
            <a:r>
              <a:rPr lang="en-US" dirty="0"/>
              <a:t>  </a:t>
            </a:r>
          </a:p>
          <a:p>
            <a:pPr marL="0" lvl="0" indent="0" algn="ctr">
              <a:lnSpc>
                <a:spcPct val="100000"/>
              </a:lnSpc>
              <a:spcBef>
                <a:spcPts val="600"/>
              </a:spcBef>
              <a:spcAft>
                <a:spcPts val="600"/>
              </a:spcAft>
              <a:buNone/>
            </a:pPr>
            <a:r>
              <a:rPr lang="en-US" dirty="0">
                <a:hlinkClick r:id="rId3"/>
              </a:rPr>
              <a:t>www.mshomecorp.com</a:t>
            </a:r>
            <a:r>
              <a:rPr lang="en-US" dirty="0"/>
              <a:t> </a:t>
            </a:r>
          </a:p>
        </p:txBody>
      </p:sp>
    </p:spTree>
    <p:extLst>
      <p:ext uri="{BB962C8B-B14F-4D97-AF65-F5344CB8AC3E}">
        <p14:creationId xmlns:p14="http://schemas.microsoft.com/office/powerpoint/2010/main" val="238807973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41513" y="1219200"/>
            <a:ext cx="8407400" cy="4406900"/>
          </a:xfrm>
        </p:spPr>
        <p:txBody>
          <a:bodyPr>
            <a:normAutofit/>
          </a:bodyPr>
          <a:lstStyle/>
          <a:p>
            <a:pPr marL="44450" indent="0">
              <a:buNone/>
            </a:pPr>
            <a:endParaRPr lang="en-US" altLang="en-US" dirty="0">
              <a:solidFill>
                <a:schemeClr val="tx1"/>
              </a:solidFill>
            </a:endParaRPr>
          </a:p>
          <a:p>
            <a:pPr marL="44450" indent="0">
              <a:buNone/>
            </a:pPr>
            <a:endParaRPr lang="en-US" altLang="en-US" sz="3150" b="1" dirty="0">
              <a:latin typeface="Albertus Medium" panose="020E0602030304020304" pitchFamily="34" charset="0"/>
            </a:endParaRPr>
          </a:p>
          <a:p>
            <a:pPr marL="44450" indent="0">
              <a:buNone/>
            </a:pPr>
            <a:endParaRPr lang="en-US" altLang="en-US" sz="1700" b="1" u="sng" dirty="0">
              <a:latin typeface="Albertus Medium" panose="020E0602030304020304" pitchFamily="34" charset="0"/>
            </a:endParaRPr>
          </a:p>
          <a:p>
            <a:pPr marL="45720" indent="0">
              <a:lnSpc>
                <a:spcPct val="150000"/>
              </a:lnSpc>
              <a:buNone/>
              <a:defRPr/>
            </a:pPr>
            <a:endParaRPr lang="en-US" b="1" dirty="0">
              <a:solidFill>
                <a:schemeClr val="accent1"/>
              </a:solidFill>
            </a:endParaRPr>
          </a:p>
          <a:p>
            <a:pPr marL="45720" indent="0">
              <a:lnSpc>
                <a:spcPct val="150000"/>
              </a:lnSpc>
              <a:buNone/>
              <a:defRPr/>
            </a:pPr>
            <a:endParaRPr lang="en-US" b="1" dirty="0">
              <a:solidFill>
                <a:schemeClr val="accent1"/>
              </a:solidFill>
            </a:endParaRPr>
          </a:p>
        </p:txBody>
      </p:sp>
      <p:pic>
        <p:nvPicPr>
          <p:cNvPr id="7" name="Picture 6" descr="A picture containing logo">
            <a:extLst>
              <a:ext uri="{FF2B5EF4-FFF2-40B4-BE49-F238E27FC236}">
                <a16:creationId xmlns:a16="http://schemas.microsoft.com/office/drawing/2014/main" id="{BDD89C8A-68AE-83D8-0881-3FC3EE091BC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699218" y="1143000"/>
            <a:ext cx="5105400" cy="4369993"/>
          </a:xfrm>
          <a:prstGeom prst="rect">
            <a:avLst/>
          </a:prstGeom>
        </p:spPr>
      </p:pic>
    </p:spTree>
    <p:extLst>
      <p:ext uri="{BB962C8B-B14F-4D97-AF65-F5344CB8AC3E}">
        <p14:creationId xmlns:p14="http://schemas.microsoft.com/office/powerpoint/2010/main" val="130959101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A41AF-D8D3-836B-38A0-2C975FD18D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8C8A21-5C79-5B68-B84B-FF4F0676D921}"/>
              </a:ext>
            </a:extLst>
          </p:cNvPr>
          <p:cNvSpPr>
            <a:spLocks noGrp="1"/>
          </p:cNvSpPr>
          <p:nvPr>
            <p:ph type="title"/>
          </p:nvPr>
        </p:nvSpPr>
        <p:spPr>
          <a:xfrm>
            <a:off x="2555631" y="2609850"/>
            <a:ext cx="7080738" cy="2806212"/>
          </a:xfrm>
        </p:spPr>
        <p:txBody>
          <a:bodyPr>
            <a:normAutofit/>
          </a:bodyPr>
          <a:lstStyle/>
          <a:p>
            <a:pPr algn="ctr"/>
            <a:r>
              <a:rPr lang="en-US" sz="8800" b="1" dirty="0">
                <a:latin typeface="Brush Script MT" panose="03060802040406070304" pitchFamily="66" charset="0"/>
              </a:rPr>
              <a:t>The End</a:t>
            </a:r>
            <a:endParaRPr lang="en-US" sz="8800" dirty="0">
              <a:latin typeface="Brush Script MT" panose="03060802040406070304" pitchFamily="66" charset="0"/>
            </a:endParaRPr>
          </a:p>
        </p:txBody>
      </p:sp>
    </p:spTree>
    <p:extLst>
      <p:ext uri="{BB962C8B-B14F-4D97-AF65-F5344CB8AC3E}">
        <p14:creationId xmlns:p14="http://schemas.microsoft.com/office/powerpoint/2010/main" val="1770141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981FE-D3D2-1CC5-E8A9-4A624AB0DA19}"/>
              </a:ext>
            </a:extLst>
          </p:cNvPr>
          <p:cNvSpPr>
            <a:spLocks noGrp="1"/>
          </p:cNvSpPr>
          <p:nvPr>
            <p:ph type="title"/>
          </p:nvPr>
        </p:nvSpPr>
        <p:spPr/>
        <p:txBody>
          <a:bodyPr/>
          <a:lstStyle/>
          <a:p>
            <a:r>
              <a:rPr lang="en-US"/>
              <a:t>Eligible Project Types</a:t>
            </a:r>
            <a:endParaRPr lang="en-US" dirty="0"/>
          </a:p>
        </p:txBody>
      </p:sp>
      <p:graphicFrame>
        <p:nvGraphicFramePr>
          <p:cNvPr id="5" name="Content Placeholder 2">
            <a:extLst>
              <a:ext uri="{FF2B5EF4-FFF2-40B4-BE49-F238E27FC236}">
                <a16:creationId xmlns:a16="http://schemas.microsoft.com/office/drawing/2014/main" id="{0020D0CB-02BF-C56E-78EC-F4B3505DA77E}"/>
              </a:ext>
            </a:extLst>
          </p:cNvPr>
          <p:cNvGraphicFramePr>
            <a:graphicFrameLocks noGrp="1"/>
          </p:cNvGraphicFramePr>
          <p:nvPr>
            <p:ph idx="1"/>
          </p:nvPr>
        </p:nvGraphicFramePr>
        <p:xfrm>
          <a:off x="838200" y="1376127"/>
          <a:ext cx="10515600" cy="48008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821143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97E4F-3ABA-4B1D-E846-22B1A3D61ED3}"/>
              </a:ext>
            </a:extLst>
          </p:cNvPr>
          <p:cNvSpPr>
            <a:spLocks noGrp="1"/>
          </p:cNvSpPr>
          <p:nvPr>
            <p:ph type="title"/>
          </p:nvPr>
        </p:nvSpPr>
        <p:spPr>
          <a:xfrm>
            <a:off x="838200" y="572159"/>
            <a:ext cx="10515600" cy="1325563"/>
          </a:xfrm>
        </p:spPr>
        <p:txBody>
          <a:bodyPr/>
          <a:lstStyle/>
          <a:p>
            <a:r>
              <a:rPr lang="en-US" dirty="0"/>
              <a:t>Ineligible Project Types - Examples</a:t>
            </a:r>
          </a:p>
        </p:txBody>
      </p:sp>
      <p:sp>
        <p:nvSpPr>
          <p:cNvPr id="3" name="Content Placeholder 2">
            <a:extLst>
              <a:ext uri="{FF2B5EF4-FFF2-40B4-BE49-F238E27FC236}">
                <a16:creationId xmlns:a16="http://schemas.microsoft.com/office/drawing/2014/main" id="{A5B85DEB-2435-4741-D3A9-B4138E356655}"/>
              </a:ext>
            </a:extLst>
          </p:cNvPr>
          <p:cNvSpPr>
            <a:spLocks noGrp="1"/>
          </p:cNvSpPr>
          <p:nvPr>
            <p:ph idx="1"/>
          </p:nvPr>
        </p:nvSpPr>
        <p:spPr/>
        <p:txBody>
          <a:bodyPr/>
          <a:lstStyle/>
          <a:p>
            <a:r>
              <a:rPr lang="en-US" dirty="0"/>
              <a:t>Alcohol treatment facilities</a:t>
            </a:r>
          </a:p>
          <a:p>
            <a:r>
              <a:rPr lang="en-US" dirty="0"/>
              <a:t>Transitional housing</a:t>
            </a:r>
          </a:p>
          <a:p>
            <a:r>
              <a:rPr lang="en-US" dirty="0"/>
              <a:t>Chemical dependency treatment facilities</a:t>
            </a:r>
          </a:p>
          <a:p>
            <a:r>
              <a:rPr lang="en-US" dirty="0"/>
              <a:t>Medical treatment facilities</a:t>
            </a:r>
          </a:p>
          <a:p>
            <a:r>
              <a:rPr lang="en-US" dirty="0"/>
              <a:t>Nursing homes</a:t>
            </a:r>
          </a:p>
          <a:p>
            <a:r>
              <a:rPr lang="en-US" dirty="0"/>
              <a:t>Student housing</a:t>
            </a:r>
          </a:p>
          <a:p>
            <a:r>
              <a:rPr lang="en-US" dirty="0"/>
              <a:t>Private foster care facilities</a:t>
            </a:r>
          </a:p>
          <a:p>
            <a:r>
              <a:rPr lang="en-US" dirty="0"/>
              <a:t>Psychiatric services/facilities</a:t>
            </a:r>
          </a:p>
        </p:txBody>
      </p:sp>
    </p:spTree>
    <p:extLst>
      <p:ext uri="{BB962C8B-B14F-4D97-AF65-F5344CB8AC3E}">
        <p14:creationId xmlns:p14="http://schemas.microsoft.com/office/powerpoint/2010/main" val="17312324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91033-0673-CCBA-D7D6-36A9CD2754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BAB8C7-C6D0-1E41-0731-6204CAD469E1}"/>
              </a:ext>
            </a:extLst>
          </p:cNvPr>
          <p:cNvSpPr>
            <a:spLocks noGrp="1"/>
          </p:cNvSpPr>
          <p:nvPr>
            <p:ph type="title"/>
          </p:nvPr>
        </p:nvSpPr>
        <p:spPr>
          <a:xfrm>
            <a:off x="838200" y="630237"/>
            <a:ext cx="10515600" cy="1325563"/>
          </a:xfrm>
        </p:spPr>
        <p:txBody>
          <a:bodyPr/>
          <a:lstStyle/>
          <a:p>
            <a:pPr lvl="0"/>
            <a:r>
              <a:rPr lang="en-US" dirty="0"/>
              <a:t>Unit Set-Aside Requirements</a:t>
            </a:r>
          </a:p>
        </p:txBody>
      </p:sp>
      <p:graphicFrame>
        <p:nvGraphicFramePr>
          <p:cNvPr id="7" name="Text Placeholder 2">
            <a:extLst>
              <a:ext uri="{FF2B5EF4-FFF2-40B4-BE49-F238E27FC236}">
                <a16:creationId xmlns:a16="http://schemas.microsoft.com/office/drawing/2014/main" id="{7705183F-4586-EA93-64A6-7FE98DFE8F5B}"/>
              </a:ext>
            </a:extLst>
          </p:cNvPr>
          <p:cNvGraphicFramePr>
            <a:graphicFrameLocks noGrp="1"/>
          </p:cNvGraphicFramePr>
          <p:nvPr>
            <p:ph idx="1"/>
            <p:extLst>
              <p:ext uri="{D42A27DB-BD31-4B8C-83A1-F6EECF244321}">
                <p14:modId xmlns:p14="http://schemas.microsoft.com/office/powerpoint/2010/main" val="1387012149"/>
              </p:ext>
            </p:extLst>
          </p:nvPr>
        </p:nvGraphicFramePr>
        <p:xfrm>
          <a:off x="838200" y="1725283"/>
          <a:ext cx="10515600" cy="4502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416125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BF2D3-0026-B7FD-9201-229BF5434E72}"/>
              </a:ext>
            </a:extLst>
          </p:cNvPr>
          <p:cNvSpPr>
            <a:spLocks noGrp="1"/>
          </p:cNvSpPr>
          <p:nvPr>
            <p:ph type="title"/>
          </p:nvPr>
        </p:nvSpPr>
        <p:spPr>
          <a:xfrm>
            <a:off x="318580" y="518602"/>
            <a:ext cx="10515600" cy="873968"/>
          </a:xfrm>
        </p:spPr>
        <p:txBody>
          <a:bodyPr/>
          <a:lstStyle/>
          <a:p>
            <a:r>
              <a:rPr lang="en-US" b="1" dirty="0">
                <a:latin typeface="Franklin Gothic Book" panose="020B0503020102020204" pitchFamily="34" charset="0"/>
              </a:rPr>
              <a:t>CHDO Income Limits</a:t>
            </a:r>
          </a:p>
        </p:txBody>
      </p:sp>
      <p:sp>
        <p:nvSpPr>
          <p:cNvPr id="3" name="Text Placeholder 2">
            <a:extLst>
              <a:ext uri="{FF2B5EF4-FFF2-40B4-BE49-F238E27FC236}">
                <a16:creationId xmlns:a16="http://schemas.microsoft.com/office/drawing/2014/main" id="{889DB97F-9476-D965-C223-1E00B6BE064E}"/>
              </a:ext>
            </a:extLst>
          </p:cNvPr>
          <p:cNvSpPr>
            <a:spLocks noGrp="1"/>
          </p:cNvSpPr>
          <p:nvPr>
            <p:ph type="body" idx="1"/>
          </p:nvPr>
        </p:nvSpPr>
        <p:spPr>
          <a:xfrm>
            <a:off x="836612" y="1486122"/>
            <a:ext cx="5157787" cy="823912"/>
          </a:xfrm>
        </p:spPr>
        <p:txBody>
          <a:bodyPr>
            <a:normAutofit/>
          </a:bodyPr>
          <a:lstStyle/>
          <a:p>
            <a:pPr algn="ctr"/>
            <a:r>
              <a:rPr lang="en-US" sz="4000" b="0" dirty="0">
                <a:latin typeface="Franklin Gothic Book" panose="020B0503020102020204" pitchFamily="34" charset="0"/>
              </a:rPr>
              <a:t>Rental </a:t>
            </a:r>
          </a:p>
        </p:txBody>
      </p:sp>
      <p:sp>
        <p:nvSpPr>
          <p:cNvPr id="4" name="Content Placeholder 3">
            <a:extLst>
              <a:ext uri="{FF2B5EF4-FFF2-40B4-BE49-F238E27FC236}">
                <a16:creationId xmlns:a16="http://schemas.microsoft.com/office/drawing/2014/main" id="{85F3BB14-6C82-B8E1-3BC6-F12CBF6E7DA1}"/>
              </a:ext>
            </a:extLst>
          </p:cNvPr>
          <p:cNvSpPr>
            <a:spLocks noGrp="1"/>
          </p:cNvSpPr>
          <p:nvPr>
            <p:ph sz="half" idx="2"/>
          </p:nvPr>
        </p:nvSpPr>
        <p:spPr>
          <a:xfrm>
            <a:off x="839788" y="2468880"/>
            <a:ext cx="5157787" cy="3720783"/>
          </a:xfrm>
        </p:spPr>
        <p:txBody>
          <a:bodyPr>
            <a:noAutofit/>
          </a:bodyPr>
          <a:lstStyle/>
          <a:p>
            <a:r>
              <a:rPr lang="en-US" sz="2200">
                <a:effectLst/>
                <a:latin typeface="Arial" panose="020B0604020202020204" pitchFamily="34" charset="0"/>
                <a:ea typeface="Times New Roman" panose="02020603050405020304" pitchFamily="18" charset="0"/>
                <a:cs typeface="Arial" panose="020B0604020202020204" pitchFamily="34" charset="0"/>
              </a:rPr>
              <a:t>Benefiting </a:t>
            </a:r>
            <a:r>
              <a:rPr lang="en-US" sz="2200" dirty="0">
                <a:effectLst/>
                <a:latin typeface="Arial" panose="020B0604020202020204" pitchFamily="34" charset="0"/>
                <a:ea typeface="Times New Roman" panose="02020603050405020304" pitchFamily="18" charset="0"/>
                <a:cs typeface="Arial" panose="020B0604020202020204" pitchFamily="34" charset="0"/>
              </a:rPr>
              <a:t>families must have incomes that are no more than 60% of the HUD-adjusted median family income for the area. </a:t>
            </a:r>
          </a:p>
          <a:p>
            <a:r>
              <a:rPr lang="en-US" sz="2200" dirty="0">
                <a:effectLst/>
                <a:latin typeface="Arial" panose="020B0604020202020204" pitchFamily="34" charset="0"/>
                <a:ea typeface="Times New Roman" panose="02020603050405020304" pitchFamily="18" charset="0"/>
                <a:cs typeface="Arial" panose="020B0604020202020204" pitchFamily="34" charset="0"/>
              </a:rPr>
              <a:t>In rental projects with five or more assisted units, at least 20% of the units must be occupied by families with incomes that do not exceed 50% of the HUD-adjusted median family income</a:t>
            </a:r>
            <a:endParaRPr lang="en-US" sz="2200" dirty="0">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42A5458F-4643-522A-396E-709DAE5DA828}"/>
              </a:ext>
            </a:extLst>
          </p:cNvPr>
          <p:cNvSpPr>
            <a:spLocks noGrp="1"/>
          </p:cNvSpPr>
          <p:nvPr>
            <p:ph type="body" sz="quarter" idx="3"/>
          </p:nvPr>
        </p:nvSpPr>
        <p:spPr>
          <a:xfrm>
            <a:off x="5994399" y="1486122"/>
            <a:ext cx="5183188" cy="823912"/>
          </a:xfrm>
        </p:spPr>
        <p:txBody>
          <a:bodyPr>
            <a:normAutofit/>
          </a:bodyPr>
          <a:lstStyle/>
          <a:p>
            <a:pPr algn="ctr"/>
            <a:r>
              <a:rPr lang="en-US" sz="4000" b="0" dirty="0">
                <a:latin typeface="Franklin Gothic Book" panose="020B0503020102020204" pitchFamily="34" charset="0"/>
              </a:rPr>
              <a:t>Homeownership</a:t>
            </a:r>
          </a:p>
        </p:txBody>
      </p:sp>
      <p:sp>
        <p:nvSpPr>
          <p:cNvPr id="6" name="Content Placeholder 5">
            <a:extLst>
              <a:ext uri="{FF2B5EF4-FFF2-40B4-BE49-F238E27FC236}">
                <a16:creationId xmlns:a16="http://schemas.microsoft.com/office/drawing/2014/main" id="{E5524234-93D6-9C93-D1FD-2CC325625BBB}"/>
              </a:ext>
            </a:extLst>
          </p:cNvPr>
          <p:cNvSpPr>
            <a:spLocks noGrp="1"/>
          </p:cNvSpPr>
          <p:nvPr>
            <p:ph sz="quarter" idx="4"/>
          </p:nvPr>
        </p:nvSpPr>
        <p:spPr>
          <a:xfrm>
            <a:off x="6172200" y="2468880"/>
            <a:ext cx="5183188" cy="3720783"/>
          </a:xfrm>
        </p:spPr>
        <p:txBody>
          <a:bodyPr/>
          <a:lstStyle/>
          <a:p>
            <a:r>
              <a:rPr lang="en-US" sz="2200" dirty="0">
                <a:effectLst/>
                <a:latin typeface="Arial" panose="020B0604020202020204" pitchFamily="34" charset="0"/>
                <a:ea typeface="Times New Roman" panose="02020603050405020304" pitchFamily="18" charset="0"/>
                <a:cs typeface="Arial" panose="020B0604020202020204" pitchFamily="34" charset="0"/>
              </a:rPr>
              <a:t>Households purchasing a HOME-assisted unit cannot exceed 80% of AMI for the county as adjusted by family household size.</a:t>
            </a:r>
          </a:p>
          <a:p>
            <a:endParaRPr lang="en-US" dirty="0"/>
          </a:p>
        </p:txBody>
      </p:sp>
    </p:spTree>
    <p:extLst>
      <p:ext uri="{BB962C8B-B14F-4D97-AF65-F5344CB8AC3E}">
        <p14:creationId xmlns:p14="http://schemas.microsoft.com/office/powerpoint/2010/main" val="11485016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object 2" descr="$PPTXTitle"/>
          <p:cNvSpPr txBox="1">
            <a:spLocks noGrp="1"/>
          </p:cNvSpPr>
          <p:nvPr>
            <p:ph type="title"/>
          </p:nvPr>
        </p:nvSpPr>
        <p:spPr>
          <a:xfrm>
            <a:off x="2555631" y="1441938"/>
            <a:ext cx="7080738" cy="3974124"/>
          </a:xfrm>
          <a:prstGeom prst="rect">
            <a:avLst/>
          </a:prstGeom>
        </p:spPr>
        <p:txBody>
          <a:bodyPr vert="horz" lIns="0" tIns="12700" rIns="0" bIns="0" rtlCol="0">
            <a:normAutofit/>
          </a:bodyPr>
          <a:lstStyle/>
          <a:p>
            <a:pPr marL="12700" algn="ctr">
              <a:spcBef>
                <a:spcPts val="100"/>
              </a:spcBef>
            </a:pPr>
            <a:r>
              <a:rPr lang="en-US" sz="5400" dirty="0">
                <a:solidFill>
                  <a:schemeClr val="bg1">
                    <a:lumMod val="95000"/>
                    <a:lumOff val="5000"/>
                  </a:schemeClr>
                </a:solidFill>
              </a:rPr>
              <a:t>How</a:t>
            </a:r>
            <a:r>
              <a:rPr lang="en-US" sz="5400" spc="-75" dirty="0">
                <a:solidFill>
                  <a:schemeClr val="bg1">
                    <a:lumMod val="95000"/>
                    <a:lumOff val="5000"/>
                  </a:schemeClr>
                </a:solidFill>
              </a:rPr>
              <a:t> </a:t>
            </a:r>
            <a:r>
              <a:rPr lang="en-US" sz="5400" dirty="0">
                <a:solidFill>
                  <a:schemeClr val="bg1">
                    <a:lumMod val="95000"/>
                    <a:lumOff val="5000"/>
                  </a:schemeClr>
                </a:solidFill>
              </a:rPr>
              <a:t>to</a:t>
            </a:r>
            <a:r>
              <a:rPr lang="en-US" sz="5400" spc="-190" dirty="0">
                <a:solidFill>
                  <a:schemeClr val="bg1">
                    <a:lumMod val="95000"/>
                    <a:lumOff val="5000"/>
                  </a:schemeClr>
                </a:solidFill>
              </a:rPr>
              <a:t> </a:t>
            </a:r>
            <a:r>
              <a:rPr lang="en-US" sz="5400" spc="-10" dirty="0">
                <a:solidFill>
                  <a:schemeClr val="bg1">
                    <a:lumMod val="95000"/>
                    <a:lumOff val="5000"/>
                  </a:schemeClr>
                </a:solidFill>
              </a:rPr>
              <a:t>Apply?</a:t>
            </a:r>
            <a:endParaRPr lang="en-US" sz="5400" dirty="0">
              <a:solidFill>
                <a:schemeClr val="bg1">
                  <a:lumMod val="95000"/>
                  <a:lumOff val="5000"/>
                </a:schemeClr>
              </a:solidFill>
            </a:endParaRPr>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839788" y="945868"/>
            <a:ext cx="10512424" cy="622863"/>
          </a:xfrm>
          <a:prstGeom prst="rect">
            <a:avLst/>
          </a:prstGeom>
        </p:spPr>
        <p:txBody>
          <a:bodyPr vert="horz" wrap="square" lIns="0" tIns="13335" rIns="0" bIns="0" rtlCol="0" anchor="ctr">
            <a:spAutoFit/>
          </a:bodyPr>
          <a:lstStyle/>
          <a:p>
            <a:pPr marL="12700">
              <a:spcBef>
                <a:spcPts val="105"/>
              </a:spcBef>
            </a:pPr>
            <a:r>
              <a:rPr lang="en-US" sz="4400" dirty="0"/>
              <a:t>Application</a:t>
            </a:r>
            <a:r>
              <a:rPr sz="4400" spc="-30" dirty="0"/>
              <a:t> </a:t>
            </a:r>
            <a:r>
              <a:rPr lang="en-US" sz="4400" dirty="0"/>
              <a:t>Cycle</a:t>
            </a:r>
            <a:r>
              <a:rPr sz="4400" spc="-25" dirty="0"/>
              <a:t> </a:t>
            </a:r>
            <a:r>
              <a:rPr sz="4400" spc="-10" dirty="0"/>
              <a:t>Timeline</a:t>
            </a:r>
          </a:p>
        </p:txBody>
      </p:sp>
      <p:sp>
        <p:nvSpPr>
          <p:cNvPr id="7" name="Content Placeholder 6">
            <a:extLst>
              <a:ext uri="{FF2B5EF4-FFF2-40B4-BE49-F238E27FC236}">
                <a16:creationId xmlns:a16="http://schemas.microsoft.com/office/drawing/2014/main" id="{8763B05A-A3E8-8340-1FFA-5665D49B508C}"/>
              </a:ext>
            </a:extLst>
          </p:cNvPr>
          <p:cNvSpPr>
            <a:spLocks noGrp="1"/>
          </p:cNvSpPr>
          <p:nvPr>
            <p:ph idx="1"/>
          </p:nvPr>
        </p:nvSpPr>
        <p:spPr>
          <a:xfrm>
            <a:off x="4572000" y="1828800"/>
            <a:ext cx="7391400" cy="4385751"/>
          </a:xfrm>
        </p:spPr>
        <p:txBody>
          <a:bodyPr>
            <a:normAutofit lnSpcReduction="10000"/>
          </a:bodyPr>
          <a:lstStyle/>
          <a:p>
            <a:pPr marL="0" indent="0" fontAlgn="t">
              <a:buNone/>
            </a:pPr>
            <a:r>
              <a:rPr lang="en-US" b="1" u="sng" dirty="0"/>
              <a:t>Application Opens</a:t>
            </a:r>
          </a:p>
          <a:p>
            <a:pPr marL="0" indent="0" fontAlgn="t">
              <a:buNone/>
            </a:pPr>
            <a:r>
              <a:rPr lang="en-US" dirty="0"/>
              <a:t>Friday, August 21, 2026</a:t>
            </a:r>
          </a:p>
          <a:p>
            <a:pPr marL="0" indent="0" fontAlgn="t">
              <a:buNone/>
            </a:pPr>
            <a:r>
              <a:rPr lang="en-US" b="1" u="sng" dirty="0"/>
              <a:t>HOME </a:t>
            </a:r>
            <a:r>
              <a:rPr lang="en-US" b="1" u="sng" dirty="0" err="1"/>
              <a:t>CHDO</a:t>
            </a:r>
            <a:r>
              <a:rPr lang="en-US" b="1" u="sng" dirty="0"/>
              <a:t> Applications Due</a:t>
            </a:r>
          </a:p>
          <a:p>
            <a:pPr marL="0" indent="0" fontAlgn="t">
              <a:buNone/>
            </a:pPr>
            <a:r>
              <a:rPr lang="en-US" dirty="0"/>
              <a:t>Friday, October 30, 2026, 4:00 PM CDT</a:t>
            </a:r>
          </a:p>
          <a:p>
            <a:pPr marL="0" indent="0" fontAlgn="t">
              <a:buNone/>
            </a:pPr>
            <a:r>
              <a:rPr lang="en-US" b="1" u="sng" dirty="0"/>
              <a:t>Quiet Period</a:t>
            </a:r>
          </a:p>
          <a:p>
            <a:pPr marL="0" indent="0" fontAlgn="t">
              <a:buNone/>
            </a:pPr>
            <a:r>
              <a:rPr lang="en-US" dirty="0"/>
              <a:t>November 2 - 30, 2026</a:t>
            </a:r>
          </a:p>
          <a:p>
            <a:pPr marL="0" indent="0" fontAlgn="t">
              <a:buNone/>
            </a:pPr>
            <a:r>
              <a:rPr lang="en-US" b="1" u="sng" dirty="0"/>
              <a:t>Award Reservations Announced</a:t>
            </a:r>
          </a:p>
          <a:p>
            <a:pPr marL="0" indent="0" fontAlgn="t">
              <a:buNone/>
            </a:pPr>
            <a:r>
              <a:rPr lang="en-US" dirty="0"/>
              <a:t>Wednesday, January 13, 2027</a:t>
            </a:r>
          </a:p>
        </p:txBody>
      </p:sp>
      <p:sp>
        <p:nvSpPr>
          <p:cNvPr id="8" name="Text Placeholder 7">
            <a:extLst>
              <a:ext uri="{FF2B5EF4-FFF2-40B4-BE49-F238E27FC236}">
                <a16:creationId xmlns:a16="http://schemas.microsoft.com/office/drawing/2014/main" id="{3A011EA0-373E-10ED-8FE7-2C7D74EE4538}"/>
              </a:ext>
            </a:extLst>
          </p:cNvPr>
          <p:cNvSpPr>
            <a:spLocks noGrp="1"/>
          </p:cNvSpPr>
          <p:nvPr>
            <p:ph type="body" sz="half" idx="2"/>
          </p:nvPr>
        </p:nvSpPr>
        <p:spPr>
          <a:xfrm>
            <a:off x="839789" y="2057400"/>
            <a:ext cx="3503611" cy="3811588"/>
          </a:xfrm>
          <a:custGeom>
            <a:avLst/>
            <a:gdLst>
              <a:gd name="csX0" fmla="*/ 0 w 3503611"/>
              <a:gd name="csY0" fmla="*/ 0 h 3811588"/>
              <a:gd name="csX1" fmla="*/ 548899 w 3503611"/>
              <a:gd name="csY1" fmla="*/ 0 h 3811588"/>
              <a:gd name="csX2" fmla="*/ 1027726 w 3503611"/>
              <a:gd name="csY2" fmla="*/ 0 h 3811588"/>
              <a:gd name="csX3" fmla="*/ 1646697 w 3503611"/>
              <a:gd name="csY3" fmla="*/ 0 h 3811588"/>
              <a:gd name="csX4" fmla="*/ 2195596 w 3503611"/>
              <a:gd name="csY4" fmla="*/ 0 h 3811588"/>
              <a:gd name="csX5" fmla="*/ 2849604 w 3503611"/>
              <a:gd name="csY5" fmla="*/ 0 h 3811588"/>
              <a:gd name="csX6" fmla="*/ 3503611 w 3503611"/>
              <a:gd name="csY6" fmla="*/ 0 h 3811588"/>
              <a:gd name="csX7" fmla="*/ 3503611 w 3503611"/>
              <a:gd name="csY7" fmla="*/ 430165 h 3811588"/>
              <a:gd name="csX8" fmla="*/ 3503611 w 3503611"/>
              <a:gd name="csY8" fmla="*/ 974678 h 3811588"/>
              <a:gd name="csX9" fmla="*/ 3503611 w 3503611"/>
              <a:gd name="csY9" fmla="*/ 1404842 h 3811588"/>
              <a:gd name="csX10" fmla="*/ 3503611 w 3503611"/>
              <a:gd name="csY10" fmla="*/ 1949355 h 3811588"/>
              <a:gd name="csX11" fmla="*/ 3503611 w 3503611"/>
              <a:gd name="csY11" fmla="*/ 2455752 h 3811588"/>
              <a:gd name="csX12" fmla="*/ 3503611 w 3503611"/>
              <a:gd name="csY12" fmla="*/ 3038380 h 3811588"/>
              <a:gd name="csX13" fmla="*/ 3503611 w 3503611"/>
              <a:gd name="csY13" fmla="*/ 3811588 h 3811588"/>
              <a:gd name="csX14" fmla="*/ 2989748 w 3503611"/>
              <a:gd name="csY14" fmla="*/ 3811588 h 3811588"/>
              <a:gd name="csX15" fmla="*/ 2510921 w 3503611"/>
              <a:gd name="csY15" fmla="*/ 3811588 h 3811588"/>
              <a:gd name="csX16" fmla="*/ 1856914 w 3503611"/>
              <a:gd name="csY16" fmla="*/ 3811588 h 3811588"/>
              <a:gd name="csX17" fmla="*/ 1343051 w 3503611"/>
              <a:gd name="csY17" fmla="*/ 3811588 h 3811588"/>
              <a:gd name="csX18" fmla="*/ 759116 w 3503611"/>
              <a:gd name="csY18" fmla="*/ 3811588 h 3811588"/>
              <a:gd name="csX19" fmla="*/ 0 w 3503611"/>
              <a:gd name="csY19" fmla="*/ 3811588 h 3811588"/>
              <a:gd name="csX20" fmla="*/ 0 w 3503611"/>
              <a:gd name="csY20" fmla="*/ 3228960 h 3811588"/>
              <a:gd name="csX21" fmla="*/ 0 w 3503611"/>
              <a:gd name="csY21" fmla="*/ 2722563 h 3811588"/>
              <a:gd name="csX22" fmla="*/ 0 w 3503611"/>
              <a:gd name="csY22" fmla="*/ 2139934 h 3811588"/>
              <a:gd name="csX23" fmla="*/ 0 w 3503611"/>
              <a:gd name="csY23" fmla="*/ 1519190 h 3811588"/>
              <a:gd name="csX24" fmla="*/ 0 w 3503611"/>
              <a:gd name="csY24" fmla="*/ 1050909 h 3811588"/>
              <a:gd name="csX25" fmla="*/ 0 w 3503611"/>
              <a:gd name="csY25" fmla="*/ 506397 h 3811588"/>
              <a:gd name="csX26" fmla="*/ 0 w 3503611"/>
              <a:gd name="csY26" fmla="*/ 0 h 38115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3503611" h="3811588" fill="none" extrusionOk="0">
                <a:moveTo>
                  <a:pt x="0" y="0"/>
                </a:moveTo>
                <a:cubicBezTo>
                  <a:pt x="111338" y="-47930"/>
                  <a:pt x="436250" y="29592"/>
                  <a:pt x="548899" y="0"/>
                </a:cubicBezTo>
                <a:cubicBezTo>
                  <a:pt x="661548" y="-29592"/>
                  <a:pt x="929709" y="42513"/>
                  <a:pt x="1027726" y="0"/>
                </a:cubicBezTo>
                <a:cubicBezTo>
                  <a:pt x="1125743" y="-42513"/>
                  <a:pt x="1414168" y="36794"/>
                  <a:pt x="1646697" y="0"/>
                </a:cubicBezTo>
                <a:cubicBezTo>
                  <a:pt x="1879226" y="-36794"/>
                  <a:pt x="1939010" y="62815"/>
                  <a:pt x="2195596" y="0"/>
                </a:cubicBezTo>
                <a:cubicBezTo>
                  <a:pt x="2452182" y="-62815"/>
                  <a:pt x="2579777" y="53225"/>
                  <a:pt x="2849604" y="0"/>
                </a:cubicBezTo>
                <a:cubicBezTo>
                  <a:pt x="3119431" y="-53225"/>
                  <a:pt x="3342816" y="54618"/>
                  <a:pt x="3503611" y="0"/>
                </a:cubicBezTo>
                <a:cubicBezTo>
                  <a:pt x="3524037" y="149285"/>
                  <a:pt x="3497454" y="323050"/>
                  <a:pt x="3503611" y="430165"/>
                </a:cubicBezTo>
                <a:cubicBezTo>
                  <a:pt x="3509768" y="537280"/>
                  <a:pt x="3476099" y="859447"/>
                  <a:pt x="3503611" y="974678"/>
                </a:cubicBezTo>
                <a:cubicBezTo>
                  <a:pt x="3531123" y="1089909"/>
                  <a:pt x="3481759" y="1303155"/>
                  <a:pt x="3503611" y="1404842"/>
                </a:cubicBezTo>
                <a:cubicBezTo>
                  <a:pt x="3525463" y="1506529"/>
                  <a:pt x="3464986" y="1767492"/>
                  <a:pt x="3503611" y="1949355"/>
                </a:cubicBezTo>
                <a:cubicBezTo>
                  <a:pt x="3542236" y="2131218"/>
                  <a:pt x="3488514" y="2349597"/>
                  <a:pt x="3503611" y="2455752"/>
                </a:cubicBezTo>
                <a:cubicBezTo>
                  <a:pt x="3518708" y="2561907"/>
                  <a:pt x="3495869" y="2769786"/>
                  <a:pt x="3503611" y="3038380"/>
                </a:cubicBezTo>
                <a:cubicBezTo>
                  <a:pt x="3511353" y="3306974"/>
                  <a:pt x="3419337" y="3573588"/>
                  <a:pt x="3503611" y="3811588"/>
                </a:cubicBezTo>
                <a:cubicBezTo>
                  <a:pt x="3263548" y="3863123"/>
                  <a:pt x="3178001" y="3777502"/>
                  <a:pt x="2989748" y="3811588"/>
                </a:cubicBezTo>
                <a:cubicBezTo>
                  <a:pt x="2801495" y="3845674"/>
                  <a:pt x="2740541" y="3794568"/>
                  <a:pt x="2510921" y="3811588"/>
                </a:cubicBezTo>
                <a:cubicBezTo>
                  <a:pt x="2281301" y="3828608"/>
                  <a:pt x="2073098" y="3784456"/>
                  <a:pt x="1856914" y="3811588"/>
                </a:cubicBezTo>
                <a:cubicBezTo>
                  <a:pt x="1640730" y="3838720"/>
                  <a:pt x="1573350" y="3771523"/>
                  <a:pt x="1343051" y="3811588"/>
                </a:cubicBezTo>
                <a:cubicBezTo>
                  <a:pt x="1112752" y="3851653"/>
                  <a:pt x="879932" y="3765110"/>
                  <a:pt x="759116" y="3811588"/>
                </a:cubicBezTo>
                <a:cubicBezTo>
                  <a:pt x="638301" y="3858066"/>
                  <a:pt x="215139" y="3775345"/>
                  <a:pt x="0" y="3811588"/>
                </a:cubicBezTo>
                <a:cubicBezTo>
                  <a:pt x="-16698" y="3592199"/>
                  <a:pt x="20894" y="3387425"/>
                  <a:pt x="0" y="3228960"/>
                </a:cubicBezTo>
                <a:cubicBezTo>
                  <a:pt x="-20894" y="3070495"/>
                  <a:pt x="13657" y="2829344"/>
                  <a:pt x="0" y="2722563"/>
                </a:cubicBezTo>
                <a:cubicBezTo>
                  <a:pt x="-13657" y="2615782"/>
                  <a:pt x="64700" y="2405547"/>
                  <a:pt x="0" y="2139934"/>
                </a:cubicBezTo>
                <a:cubicBezTo>
                  <a:pt x="-64700" y="1874321"/>
                  <a:pt x="4875" y="1711680"/>
                  <a:pt x="0" y="1519190"/>
                </a:cubicBezTo>
                <a:cubicBezTo>
                  <a:pt x="-4875" y="1326700"/>
                  <a:pt x="47082" y="1156787"/>
                  <a:pt x="0" y="1050909"/>
                </a:cubicBezTo>
                <a:cubicBezTo>
                  <a:pt x="-47082" y="945031"/>
                  <a:pt x="63496" y="754218"/>
                  <a:pt x="0" y="506397"/>
                </a:cubicBezTo>
                <a:cubicBezTo>
                  <a:pt x="-63496" y="258576"/>
                  <a:pt x="25171" y="154923"/>
                  <a:pt x="0" y="0"/>
                </a:cubicBezTo>
                <a:close/>
              </a:path>
              <a:path w="3503611" h="3811588" stroke="0" extrusionOk="0">
                <a:moveTo>
                  <a:pt x="0" y="0"/>
                </a:moveTo>
                <a:cubicBezTo>
                  <a:pt x="247515" y="-76595"/>
                  <a:pt x="417119" y="31402"/>
                  <a:pt x="654007" y="0"/>
                </a:cubicBezTo>
                <a:cubicBezTo>
                  <a:pt x="890895" y="-31402"/>
                  <a:pt x="968126" y="13356"/>
                  <a:pt x="1202906" y="0"/>
                </a:cubicBezTo>
                <a:cubicBezTo>
                  <a:pt x="1437686" y="-13356"/>
                  <a:pt x="1609007" y="46253"/>
                  <a:pt x="1856914" y="0"/>
                </a:cubicBezTo>
                <a:cubicBezTo>
                  <a:pt x="2104821" y="-46253"/>
                  <a:pt x="2181229" y="54167"/>
                  <a:pt x="2335741" y="0"/>
                </a:cubicBezTo>
                <a:cubicBezTo>
                  <a:pt x="2490253" y="-54167"/>
                  <a:pt x="2633737" y="58205"/>
                  <a:pt x="2884640" y="0"/>
                </a:cubicBezTo>
                <a:cubicBezTo>
                  <a:pt x="3135543" y="-58205"/>
                  <a:pt x="3278845" y="30998"/>
                  <a:pt x="3503611" y="0"/>
                </a:cubicBezTo>
                <a:cubicBezTo>
                  <a:pt x="3560460" y="259830"/>
                  <a:pt x="3436299" y="439278"/>
                  <a:pt x="3503611" y="620744"/>
                </a:cubicBezTo>
                <a:cubicBezTo>
                  <a:pt x="3570923" y="802210"/>
                  <a:pt x="3481023" y="869790"/>
                  <a:pt x="3503611" y="1089025"/>
                </a:cubicBezTo>
                <a:cubicBezTo>
                  <a:pt x="3526199" y="1308260"/>
                  <a:pt x="3457730" y="1447704"/>
                  <a:pt x="3503611" y="1557306"/>
                </a:cubicBezTo>
                <a:cubicBezTo>
                  <a:pt x="3549492" y="1666908"/>
                  <a:pt x="3490159" y="1863212"/>
                  <a:pt x="3503611" y="2063703"/>
                </a:cubicBezTo>
                <a:cubicBezTo>
                  <a:pt x="3517063" y="2264194"/>
                  <a:pt x="3491822" y="2403847"/>
                  <a:pt x="3503611" y="2646331"/>
                </a:cubicBezTo>
                <a:cubicBezTo>
                  <a:pt x="3515400" y="2888815"/>
                  <a:pt x="3499787" y="3077965"/>
                  <a:pt x="3503611" y="3267075"/>
                </a:cubicBezTo>
                <a:cubicBezTo>
                  <a:pt x="3507435" y="3456185"/>
                  <a:pt x="3499114" y="3668354"/>
                  <a:pt x="3503611" y="3811588"/>
                </a:cubicBezTo>
                <a:cubicBezTo>
                  <a:pt x="3293853" y="3858966"/>
                  <a:pt x="3048668" y="3767080"/>
                  <a:pt x="2919676" y="3811588"/>
                </a:cubicBezTo>
                <a:cubicBezTo>
                  <a:pt x="2790684" y="3856096"/>
                  <a:pt x="2575495" y="3811088"/>
                  <a:pt x="2440849" y="3811588"/>
                </a:cubicBezTo>
                <a:cubicBezTo>
                  <a:pt x="2306203" y="3812088"/>
                  <a:pt x="1985885" y="3764846"/>
                  <a:pt x="1786842" y="3811588"/>
                </a:cubicBezTo>
                <a:cubicBezTo>
                  <a:pt x="1587799" y="3858330"/>
                  <a:pt x="1379929" y="3784571"/>
                  <a:pt x="1202906" y="3811588"/>
                </a:cubicBezTo>
                <a:cubicBezTo>
                  <a:pt x="1025883" y="3838605"/>
                  <a:pt x="687389" y="3806442"/>
                  <a:pt x="548899" y="3811588"/>
                </a:cubicBezTo>
                <a:cubicBezTo>
                  <a:pt x="410409" y="3816734"/>
                  <a:pt x="228933" y="3749588"/>
                  <a:pt x="0" y="3811588"/>
                </a:cubicBezTo>
                <a:cubicBezTo>
                  <a:pt x="-10718" y="3630246"/>
                  <a:pt x="27422" y="3563787"/>
                  <a:pt x="0" y="3381423"/>
                </a:cubicBezTo>
                <a:cubicBezTo>
                  <a:pt x="-27422" y="3199060"/>
                  <a:pt x="46264" y="3053917"/>
                  <a:pt x="0" y="2951258"/>
                </a:cubicBezTo>
                <a:cubicBezTo>
                  <a:pt x="-46264" y="2848599"/>
                  <a:pt x="61482" y="2605925"/>
                  <a:pt x="0" y="2406746"/>
                </a:cubicBezTo>
                <a:cubicBezTo>
                  <a:pt x="-61482" y="2207567"/>
                  <a:pt x="48425" y="2114951"/>
                  <a:pt x="0" y="1938465"/>
                </a:cubicBezTo>
                <a:cubicBezTo>
                  <a:pt x="-48425" y="1761979"/>
                  <a:pt x="32988" y="1512419"/>
                  <a:pt x="0" y="1393952"/>
                </a:cubicBezTo>
                <a:cubicBezTo>
                  <a:pt x="-32988" y="1275485"/>
                  <a:pt x="51646" y="1004575"/>
                  <a:pt x="0" y="849440"/>
                </a:cubicBezTo>
                <a:cubicBezTo>
                  <a:pt x="-51646" y="694305"/>
                  <a:pt x="18235" y="218397"/>
                  <a:pt x="0" y="0"/>
                </a:cubicBezTo>
                <a:close/>
              </a:path>
            </a:pathLst>
          </a:custGeom>
          <a:ln w="57150">
            <a:solidFill>
              <a:schemeClr val="tx2"/>
            </a:solidFill>
            <a:extLst>
              <a:ext uri="{C807C97D-BFC1-408E-A445-0C87EB9F89A2}">
                <ask:lineSketchStyleProps xmlns:ask="http://schemas.microsoft.com/office/drawing/2018/sketchyshapes" sd="2858734730">
                  <ask:type>
                    <ask:lineSketchScribble/>
                  </ask:type>
                </ask:lineSketchStyleProps>
              </a:ext>
            </a:extLst>
          </a:ln>
        </p:spPr>
        <p:txBody>
          <a:bodyPr anchor="ctr">
            <a:normAutofit/>
          </a:bodyPr>
          <a:lstStyle/>
          <a:p>
            <a:pPr marL="457200" indent="-457200">
              <a:buFont typeface="Wingdings" panose="05000000000000000000" pitchFamily="2" charset="2"/>
              <a:buChar char="ü"/>
            </a:pPr>
            <a:r>
              <a:rPr lang="en-US" sz="2800" dirty="0">
                <a:solidFill>
                  <a:srgbClr val="003358"/>
                </a:solidFill>
                <a:cs typeface="Arial"/>
              </a:rPr>
              <a:t>All</a:t>
            </a:r>
            <a:r>
              <a:rPr lang="en-US" sz="2800" spc="-85" dirty="0">
                <a:solidFill>
                  <a:srgbClr val="003358"/>
                </a:solidFill>
                <a:cs typeface="Arial"/>
              </a:rPr>
              <a:t> </a:t>
            </a:r>
            <a:r>
              <a:rPr lang="en-US" sz="2800" dirty="0">
                <a:solidFill>
                  <a:srgbClr val="003358"/>
                </a:solidFill>
                <a:cs typeface="Arial"/>
              </a:rPr>
              <a:t>award</a:t>
            </a:r>
            <a:r>
              <a:rPr lang="en-US" sz="2800" spc="-60" dirty="0">
                <a:solidFill>
                  <a:srgbClr val="003358"/>
                </a:solidFill>
                <a:cs typeface="Arial"/>
              </a:rPr>
              <a:t> </a:t>
            </a:r>
            <a:r>
              <a:rPr lang="en-US" sz="2800" dirty="0">
                <a:solidFill>
                  <a:srgbClr val="003358"/>
                </a:solidFill>
                <a:cs typeface="Arial"/>
              </a:rPr>
              <a:t>recommendations</a:t>
            </a:r>
            <a:r>
              <a:rPr lang="en-US" sz="2800" spc="-40" dirty="0">
                <a:solidFill>
                  <a:srgbClr val="003358"/>
                </a:solidFill>
                <a:cs typeface="Arial"/>
              </a:rPr>
              <a:t> </a:t>
            </a:r>
            <a:r>
              <a:rPr lang="en-US" sz="2800" dirty="0">
                <a:solidFill>
                  <a:srgbClr val="003358"/>
                </a:solidFill>
                <a:cs typeface="Arial"/>
              </a:rPr>
              <a:t>are</a:t>
            </a:r>
            <a:r>
              <a:rPr lang="en-US" sz="2800" spc="-70" dirty="0">
                <a:solidFill>
                  <a:srgbClr val="003358"/>
                </a:solidFill>
                <a:cs typeface="Arial"/>
              </a:rPr>
              <a:t> </a:t>
            </a:r>
            <a:r>
              <a:rPr lang="en-US" sz="2800" spc="-10" dirty="0">
                <a:solidFill>
                  <a:srgbClr val="003358"/>
                </a:solidFill>
                <a:cs typeface="Arial"/>
              </a:rPr>
              <a:t>subject </a:t>
            </a:r>
            <a:r>
              <a:rPr lang="en-US" sz="2800" dirty="0">
                <a:solidFill>
                  <a:srgbClr val="003358"/>
                </a:solidFill>
                <a:cs typeface="Arial"/>
              </a:rPr>
              <a:t>to</a:t>
            </a:r>
            <a:r>
              <a:rPr lang="en-US" sz="2800" spc="-40" dirty="0">
                <a:solidFill>
                  <a:srgbClr val="003358"/>
                </a:solidFill>
                <a:cs typeface="Arial"/>
              </a:rPr>
              <a:t> </a:t>
            </a:r>
            <a:r>
              <a:rPr lang="en-US" sz="2800" spc="-10" dirty="0">
                <a:solidFill>
                  <a:srgbClr val="003358"/>
                </a:solidFill>
                <a:cs typeface="Arial"/>
              </a:rPr>
              <a:t>MHC</a:t>
            </a:r>
            <a:r>
              <a:rPr lang="en-US" sz="2800" spc="-145" dirty="0">
                <a:solidFill>
                  <a:srgbClr val="003358"/>
                </a:solidFill>
                <a:cs typeface="Arial"/>
              </a:rPr>
              <a:t> </a:t>
            </a:r>
            <a:r>
              <a:rPr lang="en-US" sz="2800" dirty="0">
                <a:solidFill>
                  <a:srgbClr val="003358"/>
                </a:solidFill>
                <a:cs typeface="Arial"/>
              </a:rPr>
              <a:t>Board</a:t>
            </a:r>
            <a:r>
              <a:rPr lang="en-US" sz="2800" spc="-25" dirty="0">
                <a:solidFill>
                  <a:srgbClr val="003358"/>
                </a:solidFill>
                <a:cs typeface="Arial"/>
              </a:rPr>
              <a:t> </a:t>
            </a:r>
            <a:r>
              <a:rPr lang="en-US" sz="2800" dirty="0">
                <a:solidFill>
                  <a:srgbClr val="003358"/>
                </a:solidFill>
                <a:cs typeface="Arial"/>
              </a:rPr>
              <a:t>of</a:t>
            </a:r>
            <a:r>
              <a:rPr lang="en-US" sz="2800" spc="-40" dirty="0">
                <a:solidFill>
                  <a:srgbClr val="003358"/>
                </a:solidFill>
                <a:cs typeface="Arial"/>
              </a:rPr>
              <a:t> </a:t>
            </a:r>
            <a:r>
              <a:rPr lang="en-US" sz="2800" dirty="0">
                <a:solidFill>
                  <a:srgbClr val="003358"/>
                </a:solidFill>
                <a:cs typeface="Arial"/>
              </a:rPr>
              <a:t>Directors’</a:t>
            </a:r>
            <a:r>
              <a:rPr lang="en-US" sz="2800" spc="-35" dirty="0">
                <a:solidFill>
                  <a:srgbClr val="003358"/>
                </a:solidFill>
                <a:cs typeface="Arial"/>
              </a:rPr>
              <a:t> </a:t>
            </a:r>
            <a:r>
              <a:rPr lang="en-US" sz="2800" spc="-10" dirty="0">
                <a:solidFill>
                  <a:srgbClr val="003358"/>
                </a:solidFill>
                <a:cs typeface="Arial"/>
              </a:rPr>
              <a:t>approval.</a:t>
            </a:r>
            <a:endParaRPr lang="en-US" sz="2800" dirty="0">
              <a:cs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3335" rIns="0" bIns="0" rtlCol="0" anchor="ctr">
            <a:spAutoFit/>
          </a:bodyPr>
          <a:lstStyle/>
          <a:p>
            <a:pPr marL="12700">
              <a:spcBef>
                <a:spcPts val="105"/>
              </a:spcBef>
            </a:pPr>
            <a:r>
              <a:rPr dirty="0"/>
              <a:t>Application</a:t>
            </a:r>
            <a:r>
              <a:rPr spc="-30" dirty="0"/>
              <a:t> </a:t>
            </a:r>
            <a:r>
              <a:rPr spc="-10" dirty="0"/>
              <a:t>Submission</a:t>
            </a:r>
          </a:p>
        </p:txBody>
      </p:sp>
      <p:sp>
        <p:nvSpPr>
          <p:cNvPr id="4" name="Content Placeholder 3">
            <a:extLst>
              <a:ext uri="{FF2B5EF4-FFF2-40B4-BE49-F238E27FC236}">
                <a16:creationId xmlns:a16="http://schemas.microsoft.com/office/drawing/2014/main" id="{0A707125-593F-EEF8-9ED9-55F6278780A2}"/>
              </a:ext>
            </a:extLst>
          </p:cNvPr>
          <p:cNvSpPr>
            <a:spLocks noGrp="1"/>
          </p:cNvSpPr>
          <p:nvPr>
            <p:ph idx="1"/>
          </p:nvPr>
        </p:nvSpPr>
        <p:spPr/>
        <p:txBody>
          <a:bodyPr>
            <a:normAutofit/>
          </a:bodyPr>
          <a:lstStyle/>
          <a:p>
            <a:r>
              <a:rPr lang="en-US" dirty="0"/>
              <a:t>Fully complete the online application. Put “N/A” for any items that do not apply to your application.</a:t>
            </a:r>
          </a:p>
          <a:p>
            <a:r>
              <a:rPr lang="en-US" dirty="0"/>
              <a:t>Complete, label &amp; upload all attachments so that they are easily identified.</a:t>
            </a:r>
          </a:p>
          <a:p>
            <a:r>
              <a:rPr lang="en-US" dirty="0"/>
              <a:t>If you encounter any errors or miscalculations, please let MHC know immediately!</a:t>
            </a:r>
          </a:p>
          <a:p>
            <a:r>
              <a:rPr lang="en-US" dirty="0"/>
              <a:t>Applications are due by 4:00 PM, CDT, on October 30</a:t>
            </a:r>
            <a:r>
              <a:rPr lang="en-US" baseline="30000" dirty="0"/>
              <a:t>th</a:t>
            </a:r>
            <a:r>
              <a:rPr lang="en-US" dirty="0"/>
              <a:t>. Applications are automatically time-stamped at submission.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a:extLst>
            <a:ext uri="{FF2B5EF4-FFF2-40B4-BE49-F238E27FC236}">
              <a16:creationId xmlns:a16="http://schemas.microsoft.com/office/drawing/2014/main" id="{19DE110C-FE84-C2C3-D6BA-699FCD5BE9CB}"/>
            </a:ext>
          </a:extLst>
        </p:cNvPr>
        <p:cNvGrpSpPr/>
        <p:nvPr/>
      </p:nvGrpSpPr>
      <p:grpSpPr>
        <a:xfrm>
          <a:off x="0" y="0"/>
          <a:ext cx="0" cy="0"/>
          <a:chOff x="0" y="0"/>
          <a:chExt cx="0" cy="0"/>
        </a:xfrm>
      </p:grpSpPr>
      <p:sp>
        <p:nvSpPr>
          <p:cNvPr id="38" name="Freeform: Shape 37">
            <a:extLst>
              <a:ext uri="{FF2B5EF4-FFF2-40B4-BE49-F238E27FC236}">
                <a16:creationId xmlns:a16="http://schemas.microsoft.com/office/drawing/2014/main" id="{512C074E-06BE-6847-771F-5BF055134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Shape 39">
            <a:extLst>
              <a:ext uri="{FF2B5EF4-FFF2-40B4-BE49-F238E27FC236}">
                <a16:creationId xmlns:a16="http://schemas.microsoft.com/office/drawing/2014/main" id="{6200B1DF-3E81-E841-3133-5F579CA3A0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FAFDD77-1FA7-6DAB-835C-30F61E7768F5}"/>
              </a:ext>
            </a:extLst>
          </p:cNvPr>
          <p:cNvSpPr>
            <a:spLocks noGrp="1"/>
          </p:cNvSpPr>
          <p:nvPr>
            <p:ph type="title"/>
          </p:nvPr>
        </p:nvSpPr>
        <p:spPr>
          <a:xfrm>
            <a:off x="2555631" y="1441938"/>
            <a:ext cx="7080738" cy="3974124"/>
          </a:xfrm>
        </p:spPr>
        <p:txBody>
          <a:bodyPr vert="horz" lIns="91440" tIns="45720" rIns="91440" bIns="45720" rtlCol="0">
            <a:normAutofit/>
          </a:bodyPr>
          <a:lstStyle/>
          <a:p>
            <a:pPr algn="ctr"/>
            <a:r>
              <a:rPr lang="en-US" sz="5400" b="1" kern="1200" dirty="0">
                <a:solidFill>
                  <a:schemeClr val="bg1">
                    <a:lumMod val="95000"/>
                    <a:lumOff val="5000"/>
                  </a:schemeClr>
                </a:solidFill>
                <a:latin typeface="+mj-lt"/>
                <a:ea typeface="+mj-ea"/>
                <a:cs typeface="+mj-cs"/>
              </a:rPr>
              <a:t>Threshold</a:t>
            </a:r>
          </a:p>
        </p:txBody>
      </p:sp>
    </p:spTree>
    <p:extLst>
      <p:ext uri="{BB962C8B-B14F-4D97-AF65-F5344CB8AC3E}">
        <p14:creationId xmlns:p14="http://schemas.microsoft.com/office/powerpoint/2010/main" val="337081735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2C69E-771D-3F33-6FB1-FC18911FE8FF}"/>
              </a:ext>
            </a:extLst>
          </p:cNvPr>
          <p:cNvSpPr>
            <a:spLocks noGrp="1"/>
          </p:cNvSpPr>
          <p:nvPr>
            <p:ph type="title"/>
          </p:nvPr>
        </p:nvSpPr>
        <p:spPr>
          <a:xfrm>
            <a:off x="838200" y="681037"/>
            <a:ext cx="10515600" cy="1009651"/>
          </a:xfrm>
        </p:spPr>
        <p:txBody>
          <a:bodyPr/>
          <a:lstStyle/>
          <a:p>
            <a:r>
              <a:rPr lang="en-US" b="1" dirty="0"/>
              <a:t>Application Selection Criteria</a:t>
            </a:r>
          </a:p>
        </p:txBody>
      </p:sp>
      <p:sp>
        <p:nvSpPr>
          <p:cNvPr id="3" name="Content Placeholder 2">
            <a:extLst>
              <a:ext uri="{FF2B5EF4-FFF2-40B4-BE49-F238E27FC236}">
                <a16:creationId xmlns:a16="http://schemas.microsoft.com/office/drawing/2014/main" id="{82845FFF-D764-E1A1-0610-04D1C9930BAC}"/>
              </a:ext>
            </a:extLst>
          </p:cNvPr>
          <p:cNvSpPr>
            <a:spLocks noGrp="1"/>
          </p:cNvSpPr>
          <p:nvPr>
            <p:ph idx="1"/>
          </p:nvPr>
        </p:nvSpPr>
        <p:spPr/>
        <p:txBody>
          <a:bodyPr/>
          <a:lstStyle/>
          <a:p>
            <a:pPr marL="0" indent="0">
              <a:buNone/>
            </a:pPr>
            <a:r>
              <a:rPr lang="en-US" sz="4400" b="1" dirty="0"/>
              <a:t>Two-step process: </a:t>
            </a:r>
          </a:p>
          <a:p>
            <a:pPr lvl="0"/>
            <a:r>
              <a:rPr lang="en-US" sz="3600" dirty="0"/>
              <a:t>Completeness Review- All required forms and attachments</a:t>
            </a:r>
          </a:p>
          <a:p>
            <a:pPr lvl="1"/>
            <a:r>
              <a:rPr lang="en-US" sz="3200" dirty="0"/>
              <a:t>Incomplete or missing supportive documentation</a:t>
            </a:r>
          </a:p>
          <a:p>
            <a:pPr lvl="1"/>
            <a:r>
              <a:rPr lang="en-US" sz="3200" dirty="0"/>
              <a:t>Failure to respond to document requests</a:t>
            </a:r>
          </a:p>
          <a:p>
            <a:pPr lvl="0"/>
            <a:r>
              <a:rPr lang="en-US" sz="3600" dirty="0"/>
              <a:t>Threshold Review- Meets all threshold requirements to be eligible for review</a:t>
            </a:r>
          </a:p>
          <a:p>
            <a:pPr marL="0" indent="0">
              <a:buNone/>
            </a:pPr>
            <a:endParaRPr lang="en-US" dirty="0"/>
          </a:p>
        </p:txBody>
      </p:sp>
    </p:spTree>
    <p:extLst>
      <p:ext uri="{BB962C8B-B14F-4D97-AF65-F5344CB8AC3E}">
        <p14:creationId xmlns:p14="http://schemas.microsoft.com/office/powerpoint/2010/main" val="1693075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DCD90-A3C8-1F32-D648-889680C36639}"/>
              </a:ext>
            </a:extLst>
          </p:cNvPr>
          <p:cNvSpPr>
            <a:spLocks noGrp="1"/>
          </p:cNvSpPr>
          <p:nvPr>
            <p:ph type="title"/>
          </p:nvPr>
        </p:nvSpPr>
        <p:spPr>
          <a:xfrm>
            <a:off x="838201" y="365125"/>
            <a:ext cx="5251316" cy="1807305"/>
          </a:xfrm>
        </p:spPr>
        <p:txBody>
          <a:bodyPr>
            <a:normAutofit/>
          </a:bodyPr>
          <a:lstStyle/>
          <a:p>
            <a:r>
              <a:rPr lang="en-US" b="0" i="0" u="none" strike="noStrike" baseline="0" dirty="0">
                <a:latin typeface="Century Gothic" panose="020B0502020202020204" pitchFamily="34" charset="0"/>
              </a:rPr>
              <a:t>Eliminating Fraud &amp; Waste</a:t>
            </a:r>
            <a:endParaRPr lang="en-US" dirty="0"/>
          </a:p>
        </p:txBody>
      </p:sp>
      <p:sp>
        <p:nvSpPr>
          <p:cNvPr id="3" name="Content Placeholder 2">
            <a:extLst>
              <a:ext uri="{FF2B5EF4-FFF2-40B4-BE49-F238E27FC236}">
                <a16:creationId xmlns:a16="http://schemas.microsoft.com/office/drawing/2014/main" id="{0872AE7F-BF4B-5890-D344-D11CE04CE21B}"/>
              </a:ext>
            </a:extLst>
          </p:cNvPr>
          <p:cNvSpPr>
            <a:spLocks noGrp="1"/>
          </p:cNvSpPr>
          <p:nvPr>
            <p:ph idx="1"/>
          </p:nvPr>
        </p:nvSpPr>
        <p:spPr>
          <a:xfrm>
            <a:off x="838200" y="2333297"/>
            <a:ext cx="4619621" cy="3843666"/>
          </a:xfrm>
        </p:spPr>
        <p:txBody>
          <a:bodyPr>
            <a:normAutofit/>
          </a:bodyPr>
          <a:lstStyle/>
          <a:p>
            <a:pPr marL="0" indent="0">
              <a:buNone/>
            </a:pPr>
            <a:r>
              <a:rPr lang="en-US" sz="2400" dirty="0"/>
              <a:t>MHC is committed to eliminating fraud, waste, and abuse. Make reports of crime, fraud, waste, and abuse to the U.S. Department of Housing and Urban Development’s (HUD) Office of Inspector General via its Hotline at https://www.hudoig.gov/hotline or call 1-800-347-3735. </a:t>
            </a:r>
          </a:p>
          <a:p>
            <a:endParaRPr lang="en-US" sz="2000" dirty="0"/>
          </a:p>
        </p:txBody>
      </p:sp>
      <p:pic>
        <p:nvPicPr>
          <p:cNvPr id="5" name="Picture 4" descr="Closeup of a telephone on top of a table">
            <a:extLst>
              <a:ext uri="{FF2B5EF4-FFF2-40B4-BE49-F238E27FC236}">
                <a16:creationId xmlns:a16="http://schemas.microsoft.com/office/drawing/2014/main" id="{3E84CDB7-C979-72D2-5D67-D900C08A71CF}"/>
              </a:ext>
            </a:extLst>
          </p:cNvPr>
          <p:cNvPicPr>
            <a:picLocks noChangeAspect="1"/>
          </p:cNvPicPr>
          <p:nvPr/>
        </p:nvPicPr>
        <p:blipFill>
          <a:blip r:embed="rId2">
            <a:extLst>
              <a:ext uri="{28A0092B-C50C-407E-A947-70E740481C1C}">
                <a14:useLocalDpi xmlns:a14="http://schemas.microsoft.com/office/drawing/2010/main" val="0"/>
              </a:ext>
            </a:extLst>
          </a:blip>
          <a:srcRect l="16176" r="25786" b="-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3053079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7B0EA-41E6-1201-9C61-0FC1CD81750C}"/>
              </a:ext>
            </a:extLst>
          </p:cNvPr>
          <p:cNvSpPr>
            <a:spLocks noGrp="1"/>
          </p:cNvSpPr>
          <p:nvPr>
            <p:ph type="title"/>
          </p:nvPr>
        </p:nvSpPr>
        <p:spPr>
          <a:xfrm>
            <a:off x="838200" y="724668"/>
            <a:ext cx="10515600" cy="1325563"/>
          </a:xfrm>
        </p:spPr>
        <p:txBody>
          <a:bodyPr/>
          <a:lstStyle/>
          <a:p>
            <a:pPr lvl="0"/>
            <a:r>
              <a:rPr lang="en-US" b="1" dirty="0">
                <a:latin typeface="Franklin Gothic Book" panose="020B0503020102020204" pitchFamily="34" charset="0"/>
              </a:rPr>
              <a:t>Threshold Factors</a:t>
            </a:r>
          </a:p>
        </p:txBody>
      </p:sp>
      <p:sp>
        <p:nvSpPr>
          <p:cNvPr id="3" name="Text Placeholder 2">
            <a:extLst>
              <a:ext uri="{FF2B5EF4-FFF2-40B4-BE49-F238E27FC236}">
                <a16:creationId xmlns:a16="http://schemas.microsoft.com/office/drawing/2014/main" id="{68164A85-1520-5A1B-A01D-AFC9362365AB}"/>
              </a:ext>
            </a:extLst>
          </p:cNvPr>
          <p:cNvSpPr>
            <a:spLocks noGrp="1"/>
          </p:cNvSpPr>
          <p:nvPr>
            <p:ph idx="1"/>
          </p:nvPr>
        </p:nvSpPr>
        <p:spPr/>
        <p:txBody>
          <a:bodyPr>
            <a:normAutofit/>
          </a:bodyPr>
          <a:lstStyle/>
          <a:p>
            <a:pPr lvl="0"/>
            <a:endParaRPr lang="en-US" dirty="0"/>
          </a:p>
          <a:p>
            <a:pPr lvl="0"/>
            <a:endParaRPr lang="en-US" dirty="0"/>
          </a:p>
          <a:p>
            <a:pPr lvl="0"/>
            <a:endParaRPr lang="en-US" dirty="0"/>
          </a:p>
        </p:txBody>
      </p:sp>
      <p:sp>
        <p:nvSpPr>
          <p:cNvPr id="7" name="TextBox 6">
            <a:extLst>
              <a:ext uri="{FF2B5EF4-FFF2-40B4-BE49-F238E27FC236}">
                <a16:creationId xmlns:a16="http://schemas.microsoft.com/office/drawing/2014/main" id="{CC9AC6FA-EDA7-92CE-FC2D-851CF5541F44}"/>
              </a:ext>
            </a:extLst>
          </p:cNvPr>
          <p:cNvSpPr txBox="1"/>
          <p:nvPr/>
        </p:nvSpPr>
        <p:spPr>
          <a:xfrm>
            <a:off x="838200" y="2274838"/>
            <a:ext cx="9558130" cy="3108543"/>
          </a:xfrm>
          <a:prstGeom prst="rect">
            <a:avLst/>
          </a:prstGeom>
          <a:noFill/>
        </p:spPr>
        <p:txBody>
          <a:bodyPr wrap="square">
            <a:spAutoFit/>
          </a:bodyPr>
          <a:lstStyle/>
          <a:p>
            <a:pPr marL="514350" indent="-514350">
              <a:buAutoNum type="arabicPeriod"/>
            </a:pPr>
            <a:r>
              <a:rPr lang="en-US" sz="2800" dirty="0">
                <a:latin typeface="Arial" panose="020B0604020202020204" pitchFamily="34" charset="0"/>
                <a:cs typeface="Arial" panose="020B0604020202020204" pitchFamily="34" charset="0"/>
              </a:rPr>
              <a:t>Eligible Applicant: Certified CHDO</a:t>
            </a:r>
          </a:p>
          <a:p>
            <a:r>
              <a:rPr lang="en-US" sz="2800" dirty="0">
                <a:latin typeface="Arial" panose="020B0604020202020204" pitchFamily="34" charset="0"/>
                <a:cs typeface="Arial" panose="020B0604020202020204" pitchFamily="34" charset="0"/>
              </a:rPr>
              <a:t>2.	Eligible Project Type/Activity</a:t>
            </a:r>
          </a:p>
          <a:p>
            <a:r>
              <a:rPr lang="en-US" sz="2800" dirty="0">
                <a:latin typeface="Arial" panose="020B0604020202020204" pitchFamily="34" charset="0"/>
                <a:cs typeface="Arial" panose="020B0604020202020204" pitchFamily="34" charset="0"/>
              </a:rPr>
              <a:t>3.	Merits: Addressing State’s Priority Housing Needs</a:t>
            </a:r>
          </a:p>
          <a:p>
            <a:r>
              <a:rPr lang="en-US" sz="2800" dirty="0">
                <a:latin typeface="Arial" panose="020B0604020202020204" pitchFamily="34" charset="0"/>
                <a:cs typeface="Arial" panose="020B0604020202020204" pitchFamily="34" charset="0"/>
              </a:rPr>
              <a:t>4.	Evidence of Affirmatively Furthering Fair Housing</a:t>
            </a:r>
          </a:p>
          <a:p>
            <a:r>
              <a:rPr lang="en-US" sz="2800" dirty="0">
                <a:latin typeface="Arial" panose="020B0604020202020204" pitchFamily="34" charset="0"/>
                <a:cs typeface="Arial" panose="020B0604020202020204" pitchFamily="34" charset="0"/>
              </a:rPr>
              <a:t>5.	Implementation of Supportive Services</a:t>
            </a:r>
          </a:p>
          <a:p>
            <a:r>
              <a:rPr lang="en-US" sz="2800" dirty="0">
                <a:latin typeface="Arial" panose="020B0604020202020204" pitchFamily="34" charset="0"/>
                <a:cs typeface="Arial" panose="020B0604020202020204" pitchFamily="34" charset="0"/>
              </a:rPr>
              <a:t>6.	Applicants Experience</a:t>
            </a:r>
          </a:p>
          <a:p>
            <a:r>
              <a:rPr lang="en-US" sz="2800" dirty="0">
                <a:latin typeface="Arial" panose="020B0604020202020204" pitchFamily="34" charset="0"/>
                <a:cs typeface="Arial" panose="020B0604020202020204" pitchFamily="34" charset="0"/>
              </a:rPr>
              <a:t>7.	Certification of HOME</a:t>
            </a:r>
          </a:p>
        </p:txBody>
      </p:sp>
    </p:spTree>
    <p:extLst>
      <p:ext uri="{BB962C8B-B14F-4D97-AF65-F5344CB8AC3E}">
        <p14:creationId xmlns:p14="http://schemas.microsoft.com/office/powerpoint/2010/main" val="22391606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8E762-C6CA-C246-E435-B61F480194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BAAF91-06B2-B688-F9EE-08EEE9ADCCF6}"/>
              </a:ext>
            </a:extLst>
          </p:cNvPr>
          <p:cNvSpPr>
            <a:spLocks noGrp="1"/>
          </p:cNvSpPr>
          <p:nvPr>
            <p:ph type="title"/>
          </p:nvPr>
        </p:nvSpPr>
        <p:spPr/>
        <p:txBody>
          <a:bodyPr/>
          <a:lstStyle/>
          <a:p>
            <a:pPr lvl="0"/>
            <a:r>
              <a:rPr lang="en-US" dirty="0"/>
              <a:t>1. Eligible Applicant</a:t>
            </a:r>
          </a:p>
        </p:txBody>
      </p:sp>
      <p:sp>
        <p:nvSpPr>
          <p:cNvPr id="3" name="Text Placeholder 2">
            <a:extLst>
              <a:ext uri="{FF2B5EF4-FFF2-40B4-BE49-F238E27FC236}">
                <a16:creationId xmlns:a16="http://schemas.microsoft.com/office/drawing/2014/main" id="{53547C4A-FA2A-0986-D569-3ABF0802EBE3}"/>
              </a:ext>
            </a:extLst>
          </p:cNvPr>
          <p:cNvSpPr>
            <a:spLocks noGrp="1"/>
          </p:cNvSpPr>
          <p:nvPr>
            <p:ph idx="1"/>
          </p:nvPr>
        </p:nvSpPr>
        <p:spPr/>
        <p:txBody>
          <a:bodyPr>
            <a:normAutofit/>
          </a:bodyPr>
          <a:lstStyle/>
          <a:p>
            <a:pPr lvl="0"/>
            <a:r>
              <a:rPr lang="en-US" dirty="0"/>
              <a:t>Must be a Certified </a:t>
            </a:r>
            <a:r>
              <a:rPr lang="en-US" dirty="0" err="1"/>
              <a:t>CHDO</a:t>
            </a:r>
            <a:endParaRPr lang="en-US" dirty="0"/>
          </a:p>
          <a:p>
            <a:pPr lvl="1"/>
            <a:r>
              <a:rPr lang="en-US" dirty="0"/>
              <a:t>Certification is effective for 12 months from the period of approval. </a:t>
            </a:r>
          </a:p>
          <a:p>
            <a:pPr lvl="1"/>
            <a:r>
              <a:rPr lang="en-US" dirty="0"/>
              <a:t> </a:t>
            </a:r>
            <a:r>
              <a:rPr lang="en-US" dirty="0" err="1"/>
              <a:t>CHDO</a:t>
            </a:r>
            <a:r>
              <a:rPr lang="en-US" dirty="0"/>
              <a:t> status is contingent upon an approved funded application.  </a:t>
            </a:r>
          </a:p>
          <a:p>
            <a:pPr lvl="0"/>
            <a:r>
              <a:rPr lang="en-US" dirty="0"/>
              <a:t>Must have affordable housing experience and capacity</a:t>
            </a:r>
          </a:p>
          <a:p>
            <a:pPr lvl="0"/>
            <a:r>
              <a:rPr lang="en-US" dirty="0"/>
              <a:t>Organizational documentation</a:t>
            </a:r>
          </a:p>
          <a:p>
            <a:pPr lvl="0"/>
            <a:r>
              <a:rPr lang="en-US" dirty="0"/>
              <a:t>Must submit proof of active SAM registration</a:t>
            </a:r>
          </a:p>
        </p:txBody>
      </p:sp>
    </p:spTree>
    <p:extLst>
      <p:ext uri="{BB962C8B-B14F-4D97-AF65-F5344CB8AC3E}">
        <p14:creationId xmlns:p14="http://schemas.microsoft.com/office/powerpoint/2010/main" val="14550950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28BA0-D568-7150-182C-1F4E51EFA5ED}"/>
              </a:ext>
            </a:extLst>
          </p:cNvPr>
          <p:cNvSpPr>
            <a:spLocks noGrp="1"/>
          </p:cNvSpPr>
          <p:nvPr>
            <p:ph type="title"/>
          </p:nvPr>
        </p:nvSpPr>
        <p:spPr>
          <a:xfrm>
            <a:off x="838200" y="757976"/>
            <a:ext cx="10515600" cy="932712"/>
          </a:xfrm>
        </p:spPr>
        <p:txBody>
          <a:bodyPr/>
          <a:lstStyle/>
          <a:p>
            <a:pPr lvl="0"/>
            <a:r>
              <a:rPr lang="en-US" b="1" dirty="0">
                <a:latin typeface="Franklin Gothic Book" panose="020B0503020102020204" pitchFamily="34" charset="0"/>
              </a:rPr>
              <a:t>Determine CHDO Role</a:t>
            </a:r>
          </a:p>
        </p:txBody>
      </p:sp>
      <p:graphicFrame>
        <p:nvGraphicFramePr>
          <p:cNvPr id="6" name="Text Placeholder 2">
            <a:extLst>
              <a:ext uri="{FF2B5EF4-FFF2-40B4-BE49-F238E27FC236}">
                <a16:creationId xmlns:a16="http://schemas.microsoft.com/office/drawing/2014/main" id="{E8EC8AE5-DD03-795D-7A87-C2BCDC08040F}"/>
              </a:ext>
            </a:extLst>
          </p:cNvPr>
          <p:cNvGraphicFramePr>
            <a:graphicFrameLocks/>
          </p:cNvGraphicFramePr>
          <p:nvPr>
            <p:extLst>
              <p:ext uri="{D42A27DB-BD31-4B8C-83A1-F6EECF244321}">
                <p14:modId xmlns:p14="http://schemas.microsoft.com/office/powerpoint/2010/main" val="268280308"/>
              </p:ext>
            </p:extLst>
          </p:nvPr>
        </p:nvGraphicFramePr>
        <p:xfrm>
          <a:off x="816864" y="2049020"/>
          <a:ext cx="10515600" cy="40510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198501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8CDBA-9875-B286-E012-85A59F66837D}"/>
              </a:ext>
            </a:extLst>
          </p:cNvPr>
          <p:cNvSpPr>
            <a:spLocks noGrp="1"/>
          </p:cNvSpPr>
          <p:nvPr>
            <p:ph type="title"/>
          </p:nvPr>
        </p:nvSpPr>
        <p:spPr>
          <a:xfrm>
            <a:off x="838200" y="563598"/>
            <a:ext cx="10515600" cy="1009934"/>
          </a:xfrm>
        </p:spPr>
        <p:txBody>
          <a:bodyPr/>
          <a:lstStyle/>
          <a:p>
            <a:r>
              <a:rPr lang="en-US" b="1" dirty="0">
                <a:latin typeface="Franklin Gothic Book" panose="020B0503020102020204" pitchFamily="34" charset="0"/>
              </a:rPr>
              <a:t>CHDO as an Owner</a:t>
            </a:r>
          </a:p>
        </p:txBody>
      </p:sp>
      <p:sp>
        <p:nvSpPr>
          <p:cNvPr id="3" name="Content Placeholder 2">
            <a:extLst>
              <a:ext uri="{FF2B5EF4-FFF2-40B4-BE49-F238E27FC236}">
                <a16:creationId xmlns:a16="http://schemas.microsoft.com/office/drawing/2014/main" id="{2D19E5D2-EC25-9497-228C-AFE364241077}"/>
              </a:ext>
            </a:extLst>
          </p:cNvPr>
          <p:cNvSpPr>
            <a:spLocks noGrp="1"/>
          </p:cNvSpPr>
          <p:nvPr>
            <p:ph idx="1"/>
          </p:nvPr>
        </p:nvSpPr>
        <p:spPr>
          <a:xfrm>
            <a:off x="838200" y="1673352"/>
            <a:ext cx="10515600" cy="4554835"/>
          </a:xfrm>
        </p:spPr>
        <p:txBody>
          <a:bodyPr>
            <a:normAutofit lnSpcReduction="10000"/>
          </a:bodyPr>
          <a:lstStyle/>
          <a:p>
            <a:pPr>
              <a:spcAft>
                <a:spcPts val="600"/>
              </a:spcAft>
            </a:pPr>
            <a:r>
              <a:rPr lang="en-US" b="1" dirty="0">
                <a:latin typeface="Arial" panose="020B0604020202020204" pitchFamily="34" charset="0"/>
                <a:cs typeface="Arial" panose="020B0604020202020204" pitchFamily="34" charset="0"/>
              </a:rPr>
              <a:t>Sole and exclusive owner </a:t>
            </a:r>
            <a:r>
              <a:rPr lang="en-US" dirty="0">
                <a:latin typeface="Arial" panose="020B0604020202020204" pitchFamily="34" charset="0"/>
                <a:cs typeface="Arial" panose="020B0604020202020204" pitchFamily="34" charset="0"/>
              </a:rPr>
              <a:t>of the housing during the development and period of affordability </a:t>
            </a:r>
          </a:p>
          <a:p>
            <a:pPr lvl="1">
              <a:spcAft>
                <a:spcPts val="600"/>
              </a:spcAft>
            </a:pPr>
            <a:r>
              <a:rPr lang="en-US" dirty="0">
                <a:latin typeface="Arial" panose="020B0604020202020204" pitchFamily="34" charset="0"/>
                <a:cs typeface="Arial" panose="020B0604020202020204" pitchFamily="34" charset="0"/>
              </a:rPr>
              <a:t>Cannot be an owner in partnership with another entity. </a:t>
            </a:r>
          </a:p>
          <a:p>
            <a:pPr lvl="1">
              <a:spcAft>
                <a:spcPts val="600"/>
              </a:spcAft>
            </a:pPr>
            <a:r>
              <a:rPr lang="en-US" dirty="0">
                <a:latin typeface="Arial" panose="020B0604020202020204" pitchFamily="34" charset="0"/>
                <a:cs typeface="Arial" panose="020B0604020202020204" pitchFamily="34" charset="0"/>
              </a:rPr>
              <a:t>Ownership must be fee simple or via a long-term ground lease</a:t>
            </a:r>
          </a:p>
          <a:p>
            <a:pPr>
              <a:spcAft>
                <a:spcPts val="600"/>
              </a:spcAft>
            </a:pPr>
            <a:r>
              <a:rPr lang="en-US" dirty="0">
                <a:latin typeface="Arial" panose="020B0604020202020204" pitchFamily="34" charset="0"/>
                <a:cs typeface="Arial" panose="020B0604020202020204" pitchFamily="34" charset="0"/>
              </a:rPr>
              <a:t>Required to oversee all aspects of the development process</a:t>
            </a:r>
          </a:p>
          <a:p>
            <a:pPr>
              <a:spcAft>
                <a:spcPts val="600"/>
              </a:spcAft>
            </a:pPr>
            <a:r>
              <a:rPr lang="en-US" dirty="0">
                <a:latin typeface="Arial" panose="020B0604020202020204" pitchFamily="34" charset="0"/>
                <a:cs typeface="Arial" panose="020B0604020202020204" pitchFamily="34" charset="0"/>
              </a:rPr>
              <a:t>Can hire a project manager to oversee the development</a:t>
            </a:r>
          </a:p>
          <a:p>
            <a:pPr>
              <a:spcAft>
                <a:spcPts val="600"/>
              </a:spcAft>
            </a:pPr>
            <a:r>
              <a:rPr lang="en-US" dirty="0">
                <a:latin typeface="Arial" panose="020B0604020202020204" pitchFamily="34" charset="0"/>
                <a:cs typeface="Arial" panose="020B0604020202020204" pitchFamily="34" charset="0"/>
              </a:rPr>
              <a:t>Can be a rental project owner without having to be the developer</a:t>
            </a:r>
          </a:p>
          <a:p>
            <a:pPr>
              <a:spcAft>
                <a:spcPts val="600"/>
              </a:spcAft>
            </a:pPr>
            <a:r>
              <a:rPr lang="en-US" dirty="0">
                <a:latin typeface="Arial" panose="020B0604020202020204" pitchFamily="34" charset="0"/>
                <a:cs typeface="Arial" panose="020B0604020202020204" pitchFamily="34" charset="0"/>
              </a:rPr>
              <a:t>May contract for property management services</a:t>
            </a:r>
          </a:p>
          <a:p>
            <a:endParaRPr lang="en-US" dirty="0"/>
          </a:p>
        </p:txBody>
      </p:sp>
    </p:spTree>
    <p:extLst>
      <p:ext uri="{BB962C8B-B14F-4D97-AF65-F5344CB8AC3E}">
        <p14:creationId xmlns:p14="http://schemas.microsoft.com/office/powerpoint/2010/main" val="22137325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256FD-8A3C-F8CA-8EDA-BCF68E3851C1}"/>
              </a:ext>
            </a:extLst>
          </p:cNvPr>
          <p:cNvSpPr>
            <a:spLocks noGrp="1"/>
          </p:cNvSpPr>
          <p:nvPr>
            <p:ph type="title"/>
          </p:nvPr>
        </p:nvSpPr>
        <p:spPr>
          <a:xfrm>
            <a:off x="838200" y="571309"/>
            <a:ext cx="10515600" cy="1325563"/>
          </a:xfrm>
        </p:spPr>
        <p:txBody>
          <a:bodyPr/>
          <a:lstStyle/>
          <a:p>
            <a:r>
              <a:rPr lang="en-US" b="1" dirty="0">
                <a:latin typeface="Franklin Gothic Book" panose="020B0503020102020204" pitchFamily="34" charset="0"/>
              </a:rPr>
              <a:t>CHDO as a Developer - Rental</a:t>
            </a:r>
          </a:p>
        </p:txBody>
      </p:sp>
      <p:sp>
        <p:nvSpPr>
          <p:cNvPr id="3" name="Content Placeholder 2">
            <a:extLst>
              <a:ext uri="{FF2B5EF4-FFF2-40B4-BE49-F238E27FC236}">
                <a16:creationId xmlns:a16="http://schemas.microsoft.com/office/drawing/2014/main" id="{54A0A8C7-036E-4C43-A30F-634D6728A539}"/>
              </a:ext>
            </a:extLst>
          </p:cNvPr>
          <p:cNvSpPr>
            <a:spLocks noGrp="1"/>
          </p:cNvSpPr>
          <p:nvPr>
            <p:ph idx="1"/>
          </p:nvPr>
        </p:nvSpPr>
        <p:spPr>
          <a:xfrm>
            <a:off x="838200" y="1935353"/>
            <a:ext cx="10515600" cy="4351338"/>
          </a:xfrm>
        </p:spPr>
        <p:txBody>
          <a:bodyPr>
            <a:normAutofit/>
          </a:bodyPr>
          <a:lstStyle/>
          <a:p>
            <a:pPr>
              <a:spcAft>
                <a:spcPts val="600"/>
              </a:spcAft>
            </a:pPr>
            <a:r>
              <a:rPr lang="en-US" dirty="0">
                <a:latin typeface="Google Sans"/>
              </a:rPr>
              <a:t>To be a developer the CHDO </a:t>
            </a:r>
            <a:r>
              <a:rPr lang="en-US" b="1" dirty="0">
                <a:latin typeface="Google Sans"/>
              </a:rPr>
              <a:t>must own and develop </a:t>
            </a:r>
            <a:r>
              <a:rPr lang="en-US" dirty="0">
                <a:latin typeface="Google Sans"/>
              </a:rPr>
              <a:t>the project receiving set-aside funds</a:t>
            </a:r>
          </a:p>
          <a:p>
            <a:pPr>
              <a:spcAft>
                <a:spcPts val="600"/>
              </a:spcAft>
            </a:pPr>
            <a:r>
              <a:rPr lang="en-US" dirty="0">
                <a:latin typeface="Google Sans"/>
              </a:rPr>
              <a:t>Must be the sole owner of the property either in a fee simple or via a ground lease during the development and period of affordability</a:t>
            </a:r>
          </a:p>
          <a:p>
            <a:pPr>
              <a:spcAft>
                <a:spcPts val="600"/>
              </a:spcAft>
            </a:pPr>
            <a:r>
              <a:rPr lang="en-US" dirty="0">
                <a:latin typeface="Google Sans"/>
              </a:rPr>
              <a:t>If the CHDO owns and develops, they must be in sole charge of all aspects of the development process.</a:t>
            </a:r>
          </a:p>
          <a:p>
            <a:pPr>
              <a:spcAft>
                <a:spcPts val="600"/>
              </a:spcAft>
            </a:pPr>
            <a:r>
              <a:rPr lang="en-US" dirty="0">
                <a:latin typeface="Google Sans"/>
              </a:rPr>
              <a:t>The CHDO cannot develop HOME assisted units owned by another nonprofit or for-profit entity. </a:t>
            </a:r>
          </a:p>
          <a:p>
            <a:endParaRPr lang="en-US" dirty="0"/>
          </a:p>
        </p:txBody>
      </p:sp>
    </p:spTree>
    <p:extLst>
      <p:ext uri="{BB962C8B-B14F-4D97-AF65-F5344CB8AC3E}">
        <p14:creationId xmlns:p14="http://schemas.microsoft.com/office/powerpoint/2010/main" val="26257979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256FD-8A3C-F8CA-8EDA-BCF68E3851C1}"/>
              </a:ext>
            </a:extLst>
          </p:cNvPr>
          <p:cNvSpPr>
            <a:spLocks noGrp="1"/>
          </p:cNvSpPr>
          <p:nvPr>
            <p:ph type="title"/>
          </p:nvPr>
        </p:nvSpPr>
        <p:spPr>
          <a:xfrm>
            <a:off x="838200" y="883638"/>
            <a:ext cx="10515600" cy="808002"/>
          </a:xfrm>
        </p:spPr>
        <p:txBody>
          <a:bodyPr>
            <a:normAutofit/>
          </a:bodyPr>
          <a:lstStyle/>
          <a:p>
            <a:r>
              <a:rPr lang="en-US" sz="4000" b="1" dirty="0">
                <a:latin typeface="Franklin Gothic Book" panose="020B0503020102020204" pitchFamily="34" charset="0"/>
              </a:rPr>
              <a:t>CHDO as a Developer – Homeownership </a:t>
            </a:r>
          </a:p>
        </p:txBody>
      </p:sp>
      <p:sp>
        <p:nvSpPr>
          <p:cNvPr id="3" name="Content Placeholder 2">
            <a:extLst>
              <a:ext uri="{FF2B5EF4-FFF2-40B4-BE49-F238E27FC236}">
                <a16:creationId xmlns:a16="http://schemas.microsoft.com/office/drawing/2014/main" id="{54A0A8C7-036E-4C43-A30F-634D6728A539}"/>
              </a:ext>
            </a:extLst>
          </p:cNvPr>
          <p:cNvSpPr>
            <a:spLocks noGrp="1"/>
          </p:cNvSpPr>
          <p:nvPr>
            <p:ph idx="1"/>
          </p:nvPr>
        </p:nvSpPr>
        <p:spPr>
          <a:xfrm>
            <a:off x="838200" y="1828800"/>
            <a:ext cx="10515600" cy="4399387"/>
          </a:xfrm>
        </p:spPr>
        <p:txBody>
          <a:bodyPr>
            <a:normAutofit fontScale="92500"/>
          </a:bodyPr>
          <a:lstStyle/>
          <a:p>
            <a:r>
              <a:rPr lang="en-US" b="0" i="0" u="none" strike="noStrike" baseline="0" dirty="0">
                <a:solidFill>
                  <a:srgbClr val="000000"/>
                </a:solidFill>
                <a:latin typeface="Arial" panose="020B0604020202020204" pitchFamily="34" charset="0"/>
                <a:cs typeface="Arial" panose="020B0604020202020204" pitchFamily="34" charset="0"/>
              </a:rPr>
              <a:t>Must be the owner (in fee simple absolute title) and the developer of new housing to be constructed </a:t>
            </a:r>
          </a:p>
          <a:p>
            <a:r>
              <a:rPr lang="en-US" b="0" i="0" u="none" strike="noStrike" baseline="0" dirty="0">
                <a:solidFill>
                  <a:srgbClr val="000000"/>
                </a:solidFill>
                <a:latin typeface="Arial" panose="020B0604020202020204" pitchFamily="34" charset="0"/>
                <a:cs typeface="Arial" panose="020B0604020202020204" pitchFamily="34" charset="0"/>
              </a:rPr>
              <a:t>Must arrange financing of the project and be in sole charge of the construction. </a:t>
            </a:r>
          </a:p>
          <a:p>
            <a:r>
              <a:rPr lang="en-US" b="0" i="0" u="none" strike="noStrike" baseline="0" dirty="0">
                <a:solidFill>
                  <a:srgbClr val="000000"/>
                </a:solidFill>
                <a:latin typeface="Arial" panose="020B0604020202020204" pitchFamily="34" charset="0"/>
                <a:cs typeface="Arial" panose="020B0604020202020204" pitchFamily="34" charset="0"/>
              </a:rPr>
              <a:t>Must transfer title of the property and HOME obligations to eligible homebuyers within a specified timeframe of project completion. </a:t>
            </a:r>
          </a:p>
          <a:p>
            <a:r>
              <a:rPr lang="en-US" dirty="0">
                <a:effectLst/>
                <a:latin typeface="Arial" panose="020B0604020202020204" pitchFamily="34" charset="0"/>
                <a:ea typeface="Times New Roman" panose="02020603050405020304" pitchFamily="18" charset="0"/>
                <a:cs typeface="Arial" panose="020B0604020202020204" pitchFamily="34" charset="0"/>
              </a:rPr>
              <a:t>May provide downpayment assistance to a buyer of a property that it developed with CHDO set-aside funds. </a:t>
            </a:r>
          </a:p>
          <a:p>
            <a:pPr lvl="1"/>
            <a:r>
              <a:rPr lang="en-US" dirty="0">
                <a:effectLst/>
                <a:latin typeface="Arial" panose="020B0604020202020204" pitchFamily="34" charset="0"/>
                <a:ea typeface="Times New Roman" panose="02020603050405020304" pitchFamily="18" charset="0"/>
                <a:cs typeface="Arial" panose="020B0604020202020204" pitchFamily="34" charset="0"/>
              </a:rPr>
              <a:t>If providing downpayment assistance, no more than 10% of the total amount of HOME development funds may be used to provide downpayment assistance.</a:t>
            </a:r>
          </a:p>
          <a:p>
            <a:endParaRPr lang="en-US" dirty="0"/>
          </a:p>
        </p:txBody>
      </p:sp>
    </p:spTree>
    <p:extLst>
      <p:ext uri="{BB962C8B-B14F-4D97-AF65-F5344CB8AC3E}">
        <p14:creationId xmlns:p14="http://schemas.microsoft.com/office/powerpoint/2010/main" val="6771886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D9DF7-35BA-70D7-B557-A678B6774354}"/>
              </a:ext>
            </a:extLst>
          </p:cNvPr>
          <p:cNvSpPr>
            <a:spLocks noGrp="1"/>
          </p:cNvSpPr>
          <p:nvPr>
            <p:ph type="title"/>
          </p:nvPr>
        </p:nvSpPr>
        <p:spPr>
          <a:xfrm>
            <a:off x="838200" y="767751"/>
            <a:ext cx="10515600" cy="922937"/>
          </a:xfrm>
        </p:spPr>
        <p:txBody>
          <a:bodyPr/>
          <a:lstStyle/>
          <a:p>
            <a:r>
              <a:rPr lang="en-US" b="1" dirty="0" err="1">
                <a:latin typeface="Franklin Gothic Book" panose="020B0503020102020204" pitchFamily="34" charset="0"/>
              </a:rPr>
              <a:t>CHDO</a:t>
            </a:r>
            <a:r>
              <a:rPr lang="en-US" b="1" dirty="0">
                <a:latin typeface="Franklin Gothic Book" panose="020B0503020102020204" pitchFamily="34" charset="0"/>
              </a:rPr>
              <a:t> as a Developer – Homeownership </a:t>
            </a:r>
            <a:endParaRPr lang="en-US" dirty="0"/>
          </a:p>
        </p:txBody>
      </p:sp>
      <p:sp>
        <p:nvSpPr>
          <p:cNvPr id="3" name="Content Placeholder 2">
            <a:extLst>
              <a:ext uri="{FF2B5EF4-FFF2-40B4-BE49-F238E27FC236}">
                <a16:creationId xmlns:a16="http://schemas.microsoft.com/office/drawing/2014/main" id="{63A11CFD-EE50-9C12-AA23-56BF522F5A28}"/>
              </a:ext>
            </a:extLst>
          </p:cNvPr>
          <p:cNvSpPr>
            <a:spLocks noGrp="1"/>
          </p:cNvSpPr>
          <p:nvPr>
            <p:ph idx="1"/>
          </p:nvPr>
        </p:nvSpPr>
        <p:spPr/>
        <p:txBody>
          <a:bodyPr/>
          <a:lstStyle/>
          <a:p>
            <a:r>
              <a:rPr lang="en-US" dirty="0"/>
              <a:t>A sales contract must be ratified with an eligible homebuyer within 12 months of the date of completion of construction. </a:t>
            </a:r>
          </a:p>
          <a:p>
            <a:r>
              <a:rPr lang="en-US" dirty="0"/>
              <a:t>If a HOME-assisted homebuyer unit is not under a contract for sale within this timeframe, the unit must be converted to a rental housing unit and rented to an income-eligible tenant.</a:t>
            </a:r>
          </a:p>
          <a:p>
            <a:r>
              <a:rPr lang="en-US" dirty="0"/>
              <a:t>If not rented, HOME funds invested in the unit must be repaid.</a:t>
            </a:r>
          </a:p>
          <a:p>
            <a:r>
              <a:rPr lang="en-US" dirty="0"/>
              <a:t>Once converted to rental, the unit is subject to the HOME rental housing requirements in accordance with §92.252.</a:t>
            </a:r>
          </a:p>
          <a:p>
            <a:endParaRPr lang="en-US" dirty="0"/>
          </a:p>
        </p:txBody>
      </p:sp>
    </p:spTree>
    <p:extLst>
      <p:ext uri="{BB962C8B-B14F-4D97-AF65-F5344CB8AC3E}">
        <p14:creationId xmlns:p14="http://schemas.microsoft.com/office/powerpoint/2010/main" val="16584941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55818-8AFA-610C-30DA-992C5E8C6AEB}"/>
              </a:ext>
            </a:extLst>
          </p:cNvPr>
          <p:cNvSpPr>
            <a:spLocks noGrp="1"/>
          </p:cNvSpPr>
          <p:nvPr>
            <p:ph type="title"/>
          </p:nvPr>
        </p:nvSpPr>
        <p:spPr>
          <a:xfrm>
            <a:off x="838200" y="865350"/>
            <a:ext cx="10515600" cy="862866"/>
          </a:xfrm>
        </p:spPr>
        <p:txBody>
          <a:bodyPr>
            <a:normAutofit/>
          </a:bodyPr>
          <a:lstStyle/>
          <a:p>
            <a:r>
              <a:rPr lang="en-US" sz="4000" b="1" dirty="0">
                <a:latin typeface="Arial" panose="020B0604020202020204" pitchFamily="34" charset="0"/>
                <a:cs typeface="Arial" panose="020B0604020202020204" pitchFamily="34" charset="0"/>
              </a:rPr>
              <a:t>CHDO as a Sponsor: Affiliate</a:t>
            </a:r>
          </a:p>
        </p:txBody>
      </p:sp>
      <p:sp>
        <p:nvSpPr>
          <p:cNvPr id="3" name="Content Placeholder 2">
            <a:extLst>
              <a:ext uri="{FF2B5EF4-FFF2-40B4-BE49-F238E27FC236}">
                <a16:creationId xmlns:a16="http://schemas.microsoft.com/office/drawing/2014/main" id="{ED351B83-CB8F-8615-B5EF-1FB39DE9888A}"/>
              </a:ext>
            </a:extLst>
          </p:cNvPr>
          <p:cNvSpPr>
            <a:spLocks noGrp="1"/>
          </p:cNvSpPr>
          <p:nvPr>
            <p:ph idx="1"/>
          </p:nvPr>
        </p:nvSpPr>
        <p:spPr>
          <a:xfrm>
            <a:off x="838200" y="1865376"/>
            <a:ext cx="10515600" cy="4362811"/>
          </a:xfrm>
        </p:spPr>
        <p:txBody>
          <a:bodyPr>
            <a:normAutofit/>
          </a:bodyPr>
          <a:lstStyle/>
          <a:p>
            <a:r>
              <a:rPr lang="en-US" dirty="0">
                <a:solidFill>
                  <a:srgbClr val="000000"/>
                </a:solidFill>
                <a:latin typeface="Arial" panose="020B0604020202020204" pitchFamily="34" charset="0"/>
                <a:cs typeface="Arial" panose="020B0604020202020204" pitchFamily="34" charset="0"/>
              </a:rPr>
              <a:t>A </a:t>
            </a:r>
            <a:r>
              <a:rPr lang="en-US" b="0" i="0" u="none" strike="noStrike" baseline="0" dirty="0">
                <a:solidFill>
                  <a:srgbClr val="000000"/>
                </a:solidFill>
                <a:latin typeface="Arial" panose="020B0604020202020204" pitchFamily="34" charset="0"/>
                <a:cs typeface="Arial" panose="020B0604020202020204" pitchFamily="34" charset="0"/>
              </a:rPr>
              <a:t>CHDO itself does not directly own and develop the property but rather does so through an eligible affiliate of the CHDO that will act as either the owner or developer of the rental housing </a:t>
            </a:r>
          </a:p>
          <a:p>
            <a:pPr>
              <a:spcAft>
                <a:spcPts val="600"/>
              </a:spcAft>
            </a:pPr>
            <a:r>
              <a:rPr lang="en-US" dirty="0">
                <a:latin typeface="Arial" panose="020B0604020202020204" pitchFamily="34" charset="0"/>
                <a:cs typeface="Arial" panose="020B0604020202020204" pitchFamily="34" charset="0"/>
              </a:rPr>
              <a:t>There are 3 types of CHDO affiliate sponsorships.</a:t>
            </a:r>
          </a:p>
          <a:p>
            <a:pPr lvl="1">
              <a:spcAft>
                <a:spcPts val="600"/>
              </a:spcAft>
            </a:pPr>
            <a:r>
              <a:rPr lang="en-US" b="0" i="0" u="none" strike="noStrike" baseline="0" dirty="0">
                <a:solidFill>
                  <a:srgbClr val="000000"/>
                </a:solidFill>
                <a:latin typeface="Arial" panose="020B0604020202020204" pitchFamily="34" charset="0"/>
                <a:cs typeface="Arial" panose="020B0604020202020204" pitchFamily="34" charset="0"/>
              </a:rPr>
              <a:t>A </a:t>
            </a:r>
            <a:r>
              <a:rPr lang="en-US" b="0" i="0" u="sng" strike="noStrike" baseline="0" dirty="0">
                <a:solidFill>
                  <a:srgbClr val="000000"/>
                </a:solidFill>
                <a:latin typeface="Arial" panose="020B0604020202020204" pitchFamily="34" charset="0"/>
                <a:cs typeface="Arial" panose="020B0604020202020204" pitchFamily="34" charset="0"/>
              </a:rPr>
              <a:t>wholly owned subsidiary of the CHDO</a:t>
            </a:r>
            <a:r>
              <a:rPr lang="en-US" b="0" i="0" u="none" strike="noStrike" baseline="0" dirty="0">
                <a:solidFill>
                  <a:srgbClr val="000000"/>
                </a:solidFill>
                <a:latin typeface="Arial" panose="020B0604020202020204" pitchFamily="34" charset="0"/>
                <a:cs typeface="Arial" panose="020B0604020202020204" pitchFamily="34" charset="0"/>
              </a:rPr>
              <a:t>, which may be a for-profit or non-profit organization. </a:t>
            </a:r>
          </a:p>
          <a:p>
            <a:pPr lvl="1">
              <a:spcAft>
                <a:spcPts val="600"/>
              </a:spcAft>
            </a:pPr>
            <a:r>
              <a:rPr lang="en-US" b="0" i="0" u="sng" strike="noStrike" baseline="0" dirty="0">
                <a:solidFill>
                  <a:srgbClr val="000000"/>
                </a:solidFill>
                <a:latin typeface="Arial" panose="020B0604020202020204" pitchFamily="34" charset="0"/>
                <a:cs typeface="Arial" panose="020B0604020202020204" pitchFamily="34" charset="0"/>
              </a:rPr>
              <a:t>Limited Partnership (LP) </a:t>
            </a:r>
            <a:r>
              <a:rPr lang="en-US" b="0" i="0" u="none" strike="noStrike" baseline="0" dirty="0">
                <a:solidFill>
                  <a:srgbClr val="000000"/>
                </a:solidFill>
                <a:latin typeface="Arial" panose="020B0604020202020204" pitchFamily="34" charset="0"/>
                <a:cs typeface="Arial" panose="020B0604020202020204" pitchFamily="34" charset="0"/>
              </a:rPr>
              <a:t>of which the CHDO or its wholly owned subsidiary is the sole general partner. </a:t>
            </a:r>
          </a:p>
          <a:p>
            <a:pPr lvl="1">
              <a:spcAft>
                <a:spcPts val="600"/>
              </a:spcAft>
            </a:pPr>
            <a:r>
              <a:rPr lang="en-US" b="0" i="0" u="sng" strike="noStrike" baseline="0" dirty="0">
                <a:solidFill>
                  <a:srgbClr val="000000"/>
                </a:solidFill>
                <a:latin typeface="Arial" panose="020B0604020202020204" pitchFamily="34" charset="0"/>
                <a:cs typeface="Arial" panose="020B0604020202020204" pitchFamily="34" charset="0"/>
              </a:rPr>
              <a:t>Limited Liability Company (LLC) </a:t>
            </a:r>
            <a:r>
              <a:rPr lang="en-US" b="0" i="0" u="none" strike="noStrike" baseline="0" dirty="0">
                <a:solidFill>
                  <a:srgbClr val="000000"/>
                </a:solidFill>
                <a:latin typeface="Arial" panose="020B0604020202020204" pitchFamily="34" charset="0"/>
                <a:cs typeface="Arial" panose="020B0604020202020204" pitchFamily="34" charset="0"/>
              </a:rPr>
              <a:t>of which the CHDO or its wholly owned subsidiary is the sole managing member. </a:t>
            </a:r>
          </a:p>
          <a:p>
            <a:endParaRPr lang="en-US" dirty="0"/>
          </a:p>
        </p:txBody>
      </p:sp>
    </p:spTree>
    <p:extLst>
      <p:ext uri="{BB962C8B-B14F-4D97-AF65-F5344CB8AC3E}">
        <p14:creationId xmlns:p14="http://schemas.microsoft.com/office/powerpoint/2010/main" val="41805146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B3430-96B5-2320-3180-838E071057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2F1C34-C07A-A4C9-77D3-CC9451E7452F}"/>
              </a:ext>
            </a:extLst>
          </p:cNvPr>
          <p:cNvSpPr>
            <a:spLocks noGrp="1"/>
          </p:cNvSpPr>
          <p:nvPr>
            <p:ph type="title"/>
          </p:nvPr>
        </p:nvSpPr>
        <p:spPr>
          <a:xfrm>
            <a:off x="838200" y="728190"/>
            <a:ext cx="10515600" cy="798858"/>
          </a:xfrm>
        </p:spPr>
        <p:txBody>
          <a:bodyPr>
            <a:normAutofit/>
          </a:bodyPr>
          <a:lstStyle/>
          <a:p>
            <a:r>
              <a:rPr lang="en-US" sz="4000" b="1" dirty="0">
                <a:latin typeface="Franklin Gothic Book" panose="020B0503020102020204" pitchFamily="34" charset="0"/>
              </a:rPr>
              <a:t>CHDO as a Sponsor: Affiliate</a:t>
            </a:r>
          </a:p>
        </p:txBody>
      </p:sp>
      <p:sp>
        <p:nvSpPr>
          <p:cNvPr id="3" name="Content Placeholder 2">
            <a:extLst>
              <a:ext uri="{FF2B5EF4-FFF2-40B4-BE49-F238E27FC236}">
                <a16:creationId xmlns:a16="http://schemas.microsoft.com/office/drawing/2014/main" id="{B09C4768-C266-3E47-64BA-514A2444A246}"/>
              </a:ext>
            </a:extLst>
          </p:cNvPr>
          <p:cNvSpPr>
            <a:spLocks noGrp="1"/>
          </p:cNvSpPr>
          <p:nvPr>
            <p:ph idx="1"/>
          </p:nvPr>
        </p:nvSpPr>
        <p:spPr>
          <a:xfrm>
            <a:off x="838200" y="1636776"/>
            <a:ext cx="10515600" cy="4764024"/>
          </a:xfrm>
        </p:spPr>
        <p:txBody>
          <a:bodyPr>
            <a:normAutofit/>
          </a:bodyPr>
          <a:lstStyle/>
          <a:p>
            <a:r>
              <a:rPr lang="en-US" b="0" i="0" u="none" strike="noStrike" baseline="0" dirty="0">
                <a:solidFill>
                  <a:srgbClr val="000000"/>
                </a:solidFill>
                <a:latin typeface="Arial" panose="020B0604020202020204" pitchFamily="34" charset="0"/>
                <a:cs typeface="Arial" panose="020B0604020202020204" pitchFamily="34" charset="0"/>
              </a:rPr>
              <a:t>When a CHDO is involved in a Low-Income Housing Tax Credit (LIHTC) project, it serves as a sponsor. </a:t>
            </a:r>
          </a:p>
          <a:p>
            <a:pPr lvl="1"/>
            <a:r>
              <a:rPr lang="en-US" b="0" i="0" u="none" strike="noStrike" baseline="0" dirty="0">
                <a:solidFill>
                  <a:srgbClr val="000000"/>
                </a:solidFill>
                <a:latin typeface="Arial" panose="020B0604020202020204" pitchFamily="34" charset="0"/>
                <a:cs typeface="Arial" panose="020B0604020202020204" pitchFamily="34" charset="0"/>
              </a:rPr>
              <a:t>Is a member of an ownership organization rather than the sole owner, </a:t>
            </a:r>
          </a:p>
          <a:p>
            <a:pPr lvl="1"/>
            <a:r>
              <a:rPr lang="en-US" b="0" i="0" u="none" strike="noStrike" baseline="0" dirty="0">
                <a:solidFill>
                  <a:srgbClr val="000000"/>
                </a:solidFill>
                <a:latin typeface="Arial" panose="020B0604020202020204" pitchFamily="34" charset="0"/>
                <a:cs typeface="Arial" panose="020B0604020202020204" pitchFamily="34" charset="0"/>
              </a:rPr>
              <a:t>Maintains control over the ownership entity to be eligible to receive HOME funding </a:t>
            </a:r>
          </a:p>
          <a:p>
            <a:pPr lvl="1"/>
            <a:r>
              <a:rPr lang="en-US" dirty="0">
                <a:solidFill>
                  <a:srgbClr val="000000"/>
                </a:solidFill>
                <a:latin typeface="Arial" panose="020B0604020202020204" pitchFamily="34" charset="0"/>
                <a:cs typeface="Arial" panose="020B0604020202020204" pitchFamily="34" charset="0"/>
              </a:rPr>
              <a:t>M</a:t>
            </a:r>
            <a:r>
              <a:rPr lang="en-US" b="0" i="0" u="none" strike="noStrike" baseline="0" dirty="0">
                <a:solidFill>
                  <a:srgbClr val="000000"/>
                </a:solidFill>
                <a:latin typeface="Arial" panose="020B0604020202020204" pitchFamily="34" charset="0"/>
                <a:cs typeface="Arial" panose="020B0604020202020204" pitchFamily="34" charset="0"/>
              </a:rPr>
              <a:t>ay develop a project with set-aside funds when the actual ownership is through an entity that also has investor participation (ex: LIHTC project) </a:t>
            </a:r>
          </a:p>
          <a:p>
            <a:pPr lvl="1"/>
            <a:r>
              <a:rPr lang="en-US" b="0" i="0" u="none" strike="noStrike" baseline="0" dirty="0">
                <a:solidFill>
                  <a:srgbClr val="000000"/>
                </a:solidFill>
                <a:latin typeface="Arial" panose="020B0604020202020204" pitchFamily="34" charset="0"/>
                <a:cs typeface="Arial" panose="020B0604020202020204" pitchFamily="34" charset="0"/>
              </a:rPr>
              <a:t>A rental project can be owned by a limited partnership in which a CHDO, or a wholly owned subsidiary of the CHDO is the sole general partner or by an LLC in which a CHDO or a wholly owned subsidiary of the CHDO is the sole managing member. </a:t>
            </a:r>
          </a:p>
          <a:p>
            <a:pPr lvl="1"/>
            <a:endParaRPr lang="en-US" sz="1800" b="0" i="0" u="none" strike="noStrike" baseline="0" dirty="0">
              <a:solidFill>
                <a:srgbClr val="000000"/>
              </a:solidFill>
            </a:endParaRPr>
          </a:p>
          <a:p>
            <a:pPr lvl="1"/>
            <a:endParaRPr lang="en-US" b="0" i="0" u="none" strike="noStrike" baseline="0" dirty="0">
              <a:solidFill>
                <a:srgbClr val="000000"/>
              </a:solidFill>
            </a:endParaRPr>
          </a:p>
          <a:p>
            <a:endParaRPr lang="en-US" dirty="0"/>
          </a:p>
        </p:txBody>
      </p:sp>
    </p:spTree>
    <p:extLst>
      <p:ext uri="{BB962C8B-B14F-4D97-AF65-F5344CB8AC3E}">
        <p14:creationId xmlns:p14="http://schemas.microsoft.com/office/powerpoint/2010/main" val="9105217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27945-C834-7CC3-85BE-9D931DB7200B}"/>
              </a:ext>
            </a:extLst>
          </p:cNvPr>
          <p:cNvSpPr>
            <a:spLocks noGrp="1"/>
          </p:cNvSpPr>
          <p:nvPr>
            <p:ph type="title"/>
          </p:nvPr>
        </p:nvSpPr>
        <p:spPr>
          <a:xfrm>
            <a:off x="838200" y="755622"/>
            <a:ext cx="10515600" cy="1009934"/>
          </a:xfrm>
        </p:spPr>
        <p:txBody>
          <a:bodyPr>
            <a:normAutofit/>
          </a:bodyPr>
          <a:lstStyle/>
          <a:p>
            <a:r>
              <a:rPr lang="en-US" sz="4000" b="1" dirty="0">
                <a:latin typeface="Franklin Gothic Book" panose="020B0503020102020204" pitchFamily="34" charset="0"/>
              </a:rPr>
              <a:t>CHDO as a Sponsor: Turnkey</a:t>
            </a:r>
          </a:p>
        </p:txBody>
      </p:sp>
      <p:sp>
        <p:nvSpPr>
          <p:cNvPr id="3" name="Content Placeholder 2">
            <a:extLst>
              <a:ext uri="{FF2B5EF4-FFF2-40B4-BE49-F238E27FC236}">
                <a16:creationId xmlns:a16="http://schemas.microsoft.com/office/drawing/2014/main" id="{34F0EACE-EC52-9CFA-15E7-8AE2FF6DEE71}"/>
              </a:ext>
            </a:extLst>
          </p:cNvPr>
          <p:cNvSpPr>
            <a:spLocks noGrp="1"/>
          </p:cNvSpPr>
          <p:nvPr>
            <p:ph idx="1"/>
          </p:nvPr>
        </p:nvSpPr>
        <p:spPr>
          <a:xfrm>
            <a:off x="838200" y="1765556"/>
            <a:ext cx="10515600" cy="4462631"/>
          </a:xfrm>
        </p:spPr>
        <p:txBody>
          <a:bodyPr>
            <a:normAutofit fontScale="85000" lnSpcReduction="10000"/>
          </a:bodyPr>
          <a:lstStyle/>
          <a:p>
            <a:pPr>
              <a:lnSpc>
                <a:spcPct val="110000"/>
              </a:lnSpc>
              <a:spcAft>
                <a:spcPts val="600"/>
              </a:spcAft>
            </a:pPr>
            <a:r>
              <a:rPr lang="en-US" sz="2800" b="0" i="0" u="none" strike="noStrike" baseline="0" dirty="0">
                <a:solidFill>
                  <a:srgbClr val="000000"/>
                </a:solidFill>
                <a:latin typeface="Arial" panose="020B0604020202020204" pitchFamily="34" charset="0"/>
                <a:cs typeface="Arial" panose="020B0604020202020204" pitchFamily="34" charset="0"/>
              </a:rPr>
              <a:t>Turnkey is when one CHDO develops rental housing with the intent to convey the property to another pre-identified nonprofit organization at the predetermined time after completion of construction or rehabilitation to operate the housing for the period of affordability. </a:t>
            </a:r>
          </a:p>
          <a:p>
            <a:pPr>
              <a:lnSpc>
                <a:spcPct val="110000"/>
              </a:lnSpc>
              <a:spcAft>
                <a:spcPts val="600"/>
              </a:spcAft>
            </a:pPr>
            <a:r>
              <a:rPr lang="en-US" sz="2800" b="0" i="0" u="none" strike="noStrike" baseline="0" dirty="0">
                <a:solidFill>
                  <a:srgbClr val="000000"/>
                </a:solidFill>
                <a:latin typeface="Arial" panose="020B0604020202020204" pitchFamily="34" charset="0"/>
                <a:cs typeface="Arial" panose="020B0604020202020204" pitchFamily="34" charset="0"/>
              </a:rPr>
              <a:t>Must be the sole owner in a fee simple absolute or have a long-term ground lease during development and in charge of all aspects of the development process </a:t>
            </a:r>
          </a:p>
          <a:p>
            <a:pPr>
              <a:lnSpc>
                <a:spcPct val="110000"/>
              </a:lnSpc>
              <a:spcAft>
                <a:spcPts val="600"/>
              </a:spcAft>
            </a:pPr>
            <a:r>
              <a:rPr lang="en-US" sz="2800" b="0" i="0" u="none" strike="noStrike" baseline="0" dirty="0">
                <a:solidFill>
                  <a:srgbClr val="000000"/>
                </a:solidFill>
                <a:latin typeface="Arial" panose="020B0604020202020204" pitchFamily="34" charset="0"/>
                <a:cs typeface="Arial" panose="020B0604020202020204" pitchFamily="34" charset="0"/>
              </a:rPr>
              <a:t>The private nonprofit assumes all obligations for compliance with HOME and other project requirements (including repayment of the loans) at a specified time after project completion for the period of affordability </a:t>
            </a:r>
          </a:p>
          <a:p>
            <a:endParaRPr lang="en-US" dirty="0"/>
          </a:p>
        </p:txBody>
      </p:sp>
    </p:spTree>
    <p:extLst>
      <p:ext uri="{BB962C8B-B14F-4D97-AF65-F5344CB8AC3E}">
        <p14:creationId xmlns:p14="http://schemas.microsoft.com/office/powerpoint/2010/main" val="2508765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E61D8-F46D-F073-5185-160C89E6EF48}"/>
              </a:ext>
            </a:extLst>
          </p:cNvPr>
          <p:cNvSpPr>
            <a:spLocks noGrp="1"/>
          </p:cNvSpPr>
          <p:nvPr>
            <p:ph type="title"/>
          </p:nvPr>
        </p:nvSpPr>
        <p:spPr>
          <a:xfrm>
            <a:off x="838200" y="1023937"/>
            <a:ext cx="10515600" cy="1144588"/>
          </a:xfrm>
        </p:spPr>
        <p:txBody>
          <a:bodyPr>
            <a:normAutofit fontScale="90000"/>
          </a:bodyPr>
          <a:lstStyle/>
          <a:p>
            <a:br>
              <a:rPr lang="en-US" dirty="0">
                <a:latin typeface="Franklin Gothic Book" panose="020B0503020102020204" pitchFamily="34" charset="0"/>
              </a:rPr>
            </a:br>
            <a:r>
              <a:rPr lang="en-US" sz="6000" b="1" dirty="0" err="1">
                <a:latin typeface="Franklin Gothic Book" panose="020B0503020102020204" pitchFamily="34" charset="0"/>
              </a:rPr>
              <a:t>CHDO</a:t>
            </a:r>
            <a:r>
              <a:rPr lang="en-US" sz="6000" b="1" dirty="0">
                <a:latin typeface="Franklin Gothic Book" panose="020B0503020102020204" pitchFamily="34" charset="0"/>
              </a:rPr>
              <a:t> 2026 Application Workshop </a:t>
            </a:r>
            <a:br>
              <a:rPr lang="en-US" dirty="0">
                <a:latin typeface="Franklin Gothic Book" panose="020B0503020102020204" pitchFamily="34" charset="0"/>
              </a:rPr>
            </a:br>
            <a:endParaRPr lang="en-US" dirty="0"/>
          </a:p>
        </p:txBody>
      </p:sp>
      <p:graphicFrame>
        <p:nvGraphicFramePr>
          <p:cNvPr id="7" name="Content Placeholder 2">
            <a:extLst>
              <a:ext uri="{FF2B5EF4-FFF2-40B4-BE49-F238E27FC236}">
                <a16:creationId xmlns:a16="http://schemas.microsoft.com/office/drawing/2014/main" id="{C62EF43D-51FC-9B9D-410A-AD47A5EB1DB1}"/>
              </a:ext>
            </a:extLst>
          </p:cNvPr>
          <p:cNvGraphicFramePr>
            <a:graphicFrameLocks noGrp="1"/>
          </p:cNvGraphicFramePr>
          <p:nvPr>
            <p:ph idx="1"/>
          </p:nvPr>
        </p:nvGraphicFramePr>
        <p:xfrm>
          <a:off x="838200" y="2628899"/>
          <a:ext cx="10515600" cy="35480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853810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E9921-F992-49ED-007B-A3DD68617F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426E53-09FC-4734-EE4F-803872E8B15D}"/>
              </a:ext>
            </a:extLst>
          </p:cNvPr>
          <p:cNvSpPr>
            <a:spLocks noGrp="1"/>
          </p:cNvSpPr>
          <p:nvPr>
            <p:ph type="title"/>
          </p:nvPr>
        </p:nvSpPr>
        <p:spPr/>
        <p:txBody>
          <a:bodyPr/>
          <a:lstStyle/>
          <a:p>
            <a:pPr lvl="0"/>
            <a:r>
              <a:rPr lang="en-US" dirty="0"/>
              <a:t>Eligible Project Costs</a:t>
            </a:r>
          </a:p>
        </p:txBody>
      </p:sp>
      <p:graphicFrame>
        <p:nvGraphicFramePr>
          <p:cNvPr id="5" name="Text Placeholder 2">
            <a:extLst>
              <a:ext uri="{FF2B5EF4-FFF2-40B4-BE49-F238E27FC236}">
                <a16:creationId xmlns:a16="http://schemas.microsoft.com/office/drawing/2014/main" id="{10F49760-0F48-0FDE-2344-DAECE3562593}"/>
              </a:ext>
            </a:extLst>
          </p:cNvPr>
          <p:cNvGraphicFramePr>
            <a:graphicFrameLocks noGrp="1"/>
          </p:cNvGraphicFramePr>
          <p:nvPr>
            <p:ph idx="1"/>
            <p:extLst>
              <p:ext uri="{D42A27DB-BD31-4B8C-83A1-F6EECF244321}">
                <p14:modId xmlns:p14="http://schemas.microsoft.com/office/powerpoint/2010/main" val="2907611424"/>
              </p:ext>
            </p:extLst>
          </p:nvPr>
        </p:nvGraphicFramePr>
        <p:xfrm>
          <a:off x="838200" y="1690689"/>
          <a:ext cx="10515600" cy="36242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137554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99E5E-5CB5-8C53-6D0A-647539E422FF}"/>
              </a:ext>
            </a:extLst>
          </p:cNvPr>
          <p:cNvSpPr>
            <a:spLocks noGrp="1"/>
          </p:cNvSpPr>
          <p:nvPr>
            <p:ph type="title"/>
          </p:nvPr>
        </p:nvSpPr>
        <p:spPr>
          <a:xfrm>
            <a:off x="838200" y="495031"/>
            <a:ext cx="10515600" cy="1055166"/>
          </a:xfrm>
        </p:spPr>
        <p:txBody>
          <a:bodyPr/>
          <a:lstStyle/>
          <a:p>
            <a:r>
              <a:rPr lang="en-US" dirty="0"/>
              <a:t>2. Eligible Project/Activity</a:t>
            </a:r>
          </a:p>
        </p:txBody>
      </p:sp>
      <p:sp>
        <p:nvSpPr>
          <p:cNvPr id="6" name="Rectangle: Rounded Corners 5">
            <a:extLst>
              <a:ext uri="{FF2B5EF4-FFF2-40B4-BE49-F238E27FC236}">
                <a16:creationId xmlns:a16="http://schemas.microsoft.com/office/drawing/2014/main" id="{0FCC90EA-94FB-6D16-3271-F12A2CFA6F93}"/>
              </a:ext>
            </a:extLst>
          </p:cNvPr>
          <p:cNvSpPr/>
          <p:nvPr/>
        </p:nvSpPr>
        <p:spPr>
          <a:xfrm>
            <a:off x="838200" y="2874534"/>
            <a:ext cx="10011770" cy="1108931"/>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7" name="Rectangle: Rounded Corners 6">
            <a:extLst>
              <a:ext uri="{FF2B5EF4-FFF2-40B4-BE49-F238E27FC236}">
                <a16:creationId xmlns:a16="http://schemas.microsoft.com/office/drawing/2014/main" id="{E52761D2-28C5-F62D-5E5D-142845A049B5}"/>
              </a:ext>
            </a:extLst>
          </p:cNvPr>
          <p:cNvSpPr/>
          <p:nvPr/>
        </p:nvSpPr>
        <p:spPr>
          <a:xfrm>
            <a:off x="838200" y="4195668"/>
            <a:ext cx="10011770" cy="975067"/>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pPr lvl="0">
              <a:lnSpc>
                <a:spcPct val="150000"/>
              </a:lnSpc>
              <a:spcBef>
                <a:spcPts val="2400"/>
              </a:spcBef>
            </a:pPr>
            <a:r>
              <a:rPr lang="en-US" sz="2800" dirty="0"/>
              <a:t>			Substantial rehabilitation of rental housing</a:t>
            </a:r>
          </a:p>
        </p:txBody>
      </p:sp>
      <p:sp>
        <p:nvSpPr>
          <p:cNvPr id="8" name="Rectangle: Rounded Corners 7">
            <a:extLst>
              <a:ext uri="{FF2B5EF4-FFF2-40B4-BE49-F238E27FC236}">
                <a16:creationId xmlns:a16="http://schemas.microsoft.com/office/drawing/2014/main" id="{061A5F0E-3069-D45C-4CBF-74491C97DE67}"/>
              </a:ext>
            </a:extLst>
          </p:cNvPr>
          <p:cNvSpPr/>
          <p:nvPr/>
        </p:nvSpPr>
        <p:spPr>
          <a:xfrm>
            <a:off x="838200" y="5382937"/>
            <a:ext cx="10011770" cy="1331761"/>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pPr lvl="0" indent="-457200">
              <a:lnSpc>
                <a:spcPct val="100000"/>
              </a:lnSpc>
              <a:spcBef>
                <a:spcPts val="1200"/>
              </a:spcBef>
            </a:pPr>
            <a:r>
              <a:rPr lang="en-US" sz="2800" dirty="0"/>
              <a:t>			</a:t>
            </a:r>
            <a:r>
              <a:rPr lang="en-US" sz="2400" dirty="0">
                <a:latin typeface="Arial" panose="020B0604020202020204" pitchFamily="34" charset="0"/>
                <a:cs typeface="Arial" panose="020B0604020202020204" pitchFamily="34" charset="0"/>
              </a:rPr>
              <a:t>Submit Certification of Consistency with Consolidated 	Plan (HUD 		Form 2991) to David Hancock at David.Hancock@mshc.com </a:t>
            </a:r>
          </a:p>
        </p:txBody>
      </p:sp>
      <p:sp>
        <p:nvSpPr>
          <p:cNvPr id="16" name="Rectangle: Rounded Corners 15">
            <a:extLst>
              <a:ext uri="{FF2B5EF4-FFF2-40B4-BE49-F238E27FC236}">
                <a16:creationId xmlns:a16="http://schemas.microsoft.com/office/drawing/2014/main" id="{5D011BE9-1EE9-9428-3B1E-1907E81A0092}"/>
              </a:ext>
            </a:extLst>
          </p:cNvPr>
          <p:cNvSpPr/>
          <p:nvPr/>
        </p:nvSpPr>
        <p:spPr>
          <a:xfrm>
            <a:off x="838200" y="1619830"/>
            <a:ext cx="10011770" cy="1055165"/>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pic>
        <p:nvPicPr>
          <p:cNvPr id="17" name="Content Placeholder 11" descr="House with solid fill">
            <a:extLst>
              <a:ext uri="{FF2B5EF4-FFF2-40B4-BE49-F238E27FC236}">
                <a16:creationId xmlns:a16="http://schemas.microsoft.com/office/drawing/2014/main" id="{2822DA38-F950-C07B-D9F4-CBC208531B60}"/>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838200" y="2971799"/>
            <a:ext cx="914400" cy="914400"/>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pic>
      <p:pic>
        <p:nvPicPr>
          <p:cNvPr id="20" name="Content Placeholder 11" descr="City with solid fill">
            <a:extLst>
              <a:ext uri="{FF2B5EF4-FFF2-40B4-BE49-F238E27FC236}">
                <a16:creationId xmlns:a16="http://schemas.microsoft.com/office/drawing/2014/main" id="{9E191C4D-7A20-20C9-EC07-82F6C566CB99}"/>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838200" y="1747931"/>
            <a:ext cx="914400" cy="914400"/>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pic>
      <p:pic>
        <p:nvPicPr>
          <p:cNvPr id="21" name="Content Placeholder 11" descr="Roller Paint Tool with solid fill">
            <a:extLst>
              <a:ext uri="{FF2B5EF4-FFF2-40B4-BE49-F238E27FC236}">
                <a16:creationId xmlns:a16="http://schemas.microsoft.com/office/drawing/2014/main" id="{F910F059-7ED9-FBDB-A139-F4172FA0D002}"/>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90600" y="4266050"/>
            <a:ext cx="914400" cy="807420"/>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pic>
      <p:pic>
        <p:nvPicPr>
          <p:cNvPr id="22" name="Content Placeholder 11" descr="Document with solid fill">
            <a:extLst>
              <a:ext uri="{FF2B5EF4-FFF2-40B4-BE49-F238E27FC236}">
                <a16:creationId xmlns:a16="http://schemas.microsoft.com/office/drawing/2014/main" id="{44092AD7-EB07-ACEF-6FE3-FE30BD99E21C}"/>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990600" y="5578475"/>
            <a:ext cx="914400" cy="914400"/>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pic>
      <p:pic>
        <p:nvPicPr>
          <p:cNvPr id="24" name="Picture 23">
            <a:extLst>
              <a:ext uri="{FF2B5EF4-FFF2-40B4-BE49-F238E27FC236}">
                <a16:creationId xmlns:a16="http://schemas.microsoft.com/office/drawing/2014/main" id="{CF8147C6-08BA-5E31-1703-8D710BDBA8EF}"/>
              </a:ext>
            </a:extLst>
          </p:cNvPr>
          <p:cNvPicPr>
            <a:picLocks noChangeAspect="1"/>
          </p:cNvPicPr>
          <p:nvPr/>
        </p:nvPicPr>
        <p:blipFill>
          <a:blip r:embed="rId6"/>
          <a:stretch>
            <a:fillRect/>
          </a:stretch>
        </p:blipFill>
        <p:spPr>
          <a:xfrm>
            <a:off x="2064872" y="1585388"/>
            <a:ext cx="8976167" cy="1158340"/>
          </a:xfrm>
          <a:prstGeom prst="rect">
            <a:avLst/>
          </a:prstGeom>
        </p:spPr>
      </p:pic>
      <p:pic>
        <p:nvPicPr>
          <p:cNvPr id="28" name="Picture 27">
            <a:extLst>
              <a:ext uri="{FF2B5EF4-FFF2-40B4-BE49-F238E27FC236}">
                <a16:creationId xmlns:a16="http://schemas.microsoft.com/office/drawing/2014/main" id="{39C98F3B-40BA-D76D-DAB5-4BE4F77C270E}"/>
              </a:ext>
            </a:extLst>
          </p:cNvPr>
          <p:cNvPicPr>
            <a:picLocks noChangeAspect="1"/>
          </p:cNvPicPr>
          <p:nvPr/>
        </p:nvPicPr>
        <p:blipFill>
          <a:blip r:embed="rId7"/>
          <a:stretch>
            <a:fillRect/>
          </a:stretch>
        </p:blipFill>
        <p:spPr>
          <a:xfrm>
            <a:off x="2064872" y="2849829"/>
            <a:ext cx="8785098" cy="1158340"/>
          </a:xfrm>
          <a:prstGeom prst="rect">
            <a:avLst/>
          </a:prstGeom>
        </p:spPr>
      </p:pic>
    </p:spTree>
    <p:extLst>
      <p:ext uri="{BB962C8B-B14F-4D97-AF65-F5344CB8AC3E}">
        <p14:creationId xmlns:p14="http://schemas.microsoft.com/office/powerpoint/2010/main" val="21265395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28D9C-9355-7747-C9A6-42880B5BAC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8B7147-A6DA-D4DF-8BAE-7C330D361C46}"/>
              </a:ext>
            </a:extLst>
          </p:cNvPr>
          <p:cNvSpPr>
            <a:spLocks noGrp="1"/>
          </p:cNvSpPr>
          <p:nvPr>
            <p:ph type="title"/>
          </p:nvPr>
        </p:nvSpPr>
        <p:spPr/>
        <p:txBody>
          <a:bodyPr/>
          <a:lstStyle/>
          <a:p>
            <a:pPr lvl="0"/>
            <a:r>
              <a:rPr lang="en-US" dirty="0"/>
              <a:t>2. Eligible Project/Activity</a:t>
            </a:r>
          </a:p>
        </p:txBody>
      </p:sp>
      <p:graphicFrame>
        <p:nvGraphicFramePr>
          <p:cNvPr id="6" name="Text Placeholder 2">
            <a:extLst>
              <a:ext uri="{FF2B5EF4-FFF2-40B4-BE49-F238E27FC236}">
                <a16:creationId xmlns:a16="http://schemas.microsoft.com/office/drawing/2014/main" id="{6A1742E9-EF76-8276-2E06-8CF2064A5E93}"/>
              </a:ext>
            </a:extLst>
          </p:cNvPr>
          <p:cNvGraphicFramePr>
            <a:graphicFrameLocks/>
          </p:cNvGraphicFramePr>
          <p:nvPr/>
        </p:nvGraphicFramePr>
        <p:xfrm>
          <a:off x="838200" y="2049020"/>
          <a:ext cx="10515600" cy="40510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357019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D85A1-79B3-F796-9D14-8EF4525FA9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B6527D-4CF5-4126-2138-DB2C892CC26F}"/>
              </a:ext>
            </a:extLst>
          </p:cNvPr>
          <p:cNvSpPr>
            <a:spLocks noGrp="1"/>
          </p:cNvSpPr>
          <p:nvPr>
            <p:ph type="title"/>
          </p:nvPr>
        </p:nvSpPr>
        <p:spPr>
          <a:xfrm>
            <a:off x="838200" y="769545"/>
            <a:ext cx="10515600" cy="921143"/>
          </a:xfrm>
        </p:spPr>
        <p:txBody>
          <a:bodyPr/>
          <a:lstStyle/>
          <a:p>
            <a:pPr lvl="0"/>
            <a:r>
              <a:rPr lang="en-US" dirty="0"/>
              <a:t>Ineligible Project Costs &amp; Activities</a:t>
            </a:r>
          </a:p>
        </p:txBody>
      </p:sp>
      <p:graphicFrame>
        <p:nvGraphicFramePr>
          <p:cNvPr id="5" name="Text Placeholder 2">
            <a:extLst>
              <a:ext uri="{FF2B5EF4-FFF2-40B4-BE49-F238E27FC236}">
                <a16:creationId xmlns:a16="http://schemas.microsoft.com/office/drawing/2014/main" id="{4F4B9404-A40B-F580-0A63-8B4FABCC16B2}"/>
              </a:ext>
            </a:extLst>
          </p:cNvPr>
          <p:cNvGraphicFramePr>
            <a:graphicFrameLocks noGrp="1"/>
          </p:cNvGraphicFramePr>
          <p:nvPr>
            <p:ph idx="1"/>
          </p:nvPr>
        </p:nvGraphicFramePr>
        <p:xfrm>
          <a:off x="838200" y="2176463"/>
          <a:ext cx="10515600" cy="4051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518070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AAF8B-40D6-B725-4269-4301D6AF42CF}"/>
              </a:ext>
            </a:extLst>
          </p:cNvPr>
          <p:cNvSpPr>
            <a:spLocks noGrp="1"/>
          </p:cNvSpPr>
          <p:nvPr>
            <p:ph type="title"/>
          </p:nvPr>
        </p:nvSpPr>
        <p:spPr>
          <a:xfrm>
            <a:off x="838200" y="787651"/>
            <a:ext cx="10515600" cy="903037"/>
          </a:xfrm>
        </p:spPr>
        <p:txBody>
          <a:bodyPr/>
          <a:lstStyle/>
          <a:p>
            <a:pPr lvl="0"/>
            <a:r>
              <a:rPr lang="en-US" dirty="0"/>
              <a:t>Ineligible Project Costs &amp; Activities</a:t>
            </a:r>
          </a:p>
        </p:txBody>
      </p:sp>
      <p:graphicFrame>
        <p:nvGraphicFramePr>
          <p:cNvPr id="5" name="Text Placeholder 2">
            <a:extLst>
              <a:ext uri="{FF2B5EF4-FFF2-40B4-BE49-F238E27FC236}">
                <a16:creationId xmlns:a16="http://schemas.microsoft.com/office/drawing/2014/main" id="{EF20F7D5-98BC-FFD8-ADF4-916F029E2616}"/>
              </a:ext>
            </a:extLst>
          </p:cNvPr>
          <p:cNvGraphicFramePr>
            <a:graphicFrameLocks noGrp="1"/>
          </p:cNvGraphicFramePr>
          <p:nvPr>
            <p:ph idx="1"/>
          </p:nvPr>
        </p:nvGraphicFramePr>
        <p:xfrm>
          <a:off x="838200" y="2176463"/>
          <a:ext cx="10515600" cy="4051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86812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104B9-6EFB-E04A-DBAB-044B4CDEC2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A5821F-A189-CA07-7E06-91218A68CEBD}"/>
              </a:ext>
            </a:extLst>
          </p:cNvPr>
          <p:cNvSpPr>
            <a:spLocks noGrp="1"/>
          </p:cNvSpPr>
          <p:nvPr>
            <p:ph type="title"/>
          </p:nvPr>
        </p:nvSpPr>
        <p:spPr>
          <a:xfrm>
            <a:off x="411296" y="1052734"/>
            <a:ext cx="10942504" cy="1009934"/>
          </a:xfrm>
        </p:spPr>
        <p:txBody>
          <a:bodyPr>
            <a:noAutofit/>
          </a:bodyPr>
          <a:lstStyle/>
          <a:p>
            <a:pPr algn="ctr">
              <a:lnSpc>
                <a:spcPct val="100000"/>
              </a:lnSpc>
            </a:pPr>
            <a:r>
              <a:rPr lang="en-US" sz="3800" dirty="0"/>
              <a:t>3. Merits: Addressing State’s Priority Housing Needs </a:t>
            </a:r>
            <a:br>
              <a:rPr lang="en-US" sz="3800" dirty="0"/>
            </a:br>
            <a:r>
              <a:rPr lang="en-US" sz="3800" dirty="0"/>
              <a:t>(at least one)</a:t>
            </a:r>
          </a:p>
        </p:txBody>
      </p:sp>
      <p:sp>
        <p:nvSpPr>
          <p:cNvPr id="3" name="Content Placeholder 2">
            <a:extLst>
              <a:ext uri="{FF2B5EF4-FFF2-40B4-BE49-F238E27FC236}">
                <a16:creationId xmlns:a16="http://schemas.microsoft.com/office/drawing/2014/main" id="{56CCF6AE-F204-D3C5-306A-A18015E027B3}"/>
              </a:ext>
            </a:extLst>
          </p:cNvPr>
          <p:cNvSpPr>
            <a:spLocks noGrp="1"/>
          </p:cNvSpPr>
          <p:nvPr>
            <p:ph idx="1"/>
          </p:nvPr>
        </p:nvSpPr>
        <p:spPr>
          <a:xfrm>
            <a:off x="752475" y="2361843"/>
            <a:ext cx="10515600" cy="3443423"/>
          </a:xfrm>
        </p:spPr>
        <p:txBody>
          <a:bodyPr>
            <a:normAutofit/>
          </a:bodyPr>
          <a:lstStyle/>
          <a:p>
            <a:pPr marL="514350" indent="-514350">
              <a:buFont typeface="+mj-lt"/>
              <a:buAutoNum type="arabicPeriod"/>
            </a:pPr>
            <a:r>
              <a:rPr lang="en-US" dirty="0"/>
              <a:t>Percentage of the units that are assigned for extremely low-income households (below 30% AMI).</a:t>
            </a:r>
          </a:p>
          <a:p>
            <a:pPr marL="514350" indent="-514350">
              <a:buFont typeface="+mj-lt"/>
              <a:buAutoNum type="arabicPeriod"/>
            </a:pPr>
            <a:r>
              <a:rPr lang="en-US" dirty="0"/>
              <a:t>Percentage of the units that are assigned for housing small households (single or 1-4 persons).</a:t>
            </a:r>
          </a:p>
        </p:txBody>
      </p:sp>
    </p:spTree>
    <p:extLst>
      <p:ext uri="{BB962C8B-B14F-4D97-AF65-F5344CB8AC3E}">
        <p14:creationId xmlns:p14="http://schemas.microsoft.com/office/powerpoint/2010/main" val="2254375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EB234-9912-01D8-F494-2577BD316D17}"/>
              </a:ext>
            </a:extLst>
          </p:cNvPr>
          <p:cNvSpPr>
            <a:spLocks noGrp="1"/>
          </p:cNvSpPr>
          <p:nvPr>
            <p:ph type="title"/>
          </p:nvPr>
        </p:nvSpPr>
        <p:spPr>
          <a:xfrm>
            <a:off x="838200" y="1121434"/>
            <a:ext cx="10515600" cy="569254"/>
          </a:xfrm>
        </p:spPr>
        <p:txBody>
          <a:bodyPr>
            <a:normAutofit fontScale="90000"/>
          </a:bodyPr>
          <a:lstStyle/>
          <a:p>
            <a:r>
              <a:rPr lang="en-US" dirty="0"/>
              <a:t>Declaration of Restrictive Covenants Statement</a:t>
            </a:r>
          </a:p>
        </p:txBody>
      </p:sp>
      <p:sp>
        <p:nvSpPr>
          <p:cNvPr id="3" name="Content Placeholder 2">
            <a:extLst>
              <a:ext uri="{FF2B5EF4-FFF2-40B4-BE49-F238E27FC236}">
                <a16:creationId xmlns:a16="http://schemas.microsoft.com/office/drawing/2014/main" id="{5129B1FA-B426-3941-71B4-90DD58AB8DAA}"/>
              </a:ext>
            </a:extLst>
          </p:cNvPr>
          <p:cNvSpPr>
            <a:spLocks noGrp="1"/>
          </p:cNvSpPr>
          <p:nvPr>
            <p:ph idx="1"/>
          </p:nvPr>
        </p:nvSpPr>
        <p:spPr/>
        <p:txBody>
          <a:bodyPr/>
          <a:lstStyle/>
          <a:p>
            <a:pPr marL="0" indent="0">
              <a:buNone/>
            </a:pPr>
            <a:r>
              <a:rPr lang="en-US" dirty="0"/>
              <a:t>A commitment to serve low- to very low-income tenants for a period of five (5) to twenty (20) years must be executed before a commitment of HOME funds. </a:t>
            </a:r>
          </a:p>
          <a:p>
            <a:pPr marL="457200" lvl="1" indent="0">
              <a:buNone/>
            </a:pPr>
            <a:endParaRPr lang="en-US" dirty="0"/>
          </a:p>
        </p:txBody>
      </p:sp>
      <p:pic>
        <p:nvPicPr>
          <p:cNvPr id="5" name="Picture 4">
            <a:extLst>
              <a:ext uri="{FF2B5EF4-FFF2-40B4-BE49-F238E27FC236}">
                <a16:creationId xmlns:a16="http://schemas.microsoft.com/office/drawing/2014/main" id="{9BC8255A-DC89-4290-99A3-B20E22F319E8}"/>
              </a:ext>
            </a:extLst>
          </p:cNvPr>
          <p:cNvPicPr>
            <a:picLocks noChangeAspect="1"/>
          </p:cNvPicPr>
          <p:nvPr/>
        </p:nvPicPr>
        <p:blipFill>
          <a:blip r:embed="rId2"/>
          <a:stretch>
            <a:fillRect/>
          </a:stretch>
        </p:blipFill>
        <p:spPr>
          <a:xfrm>
            <a:off x="838200" y="3362325"/>
            <a:ext cx="9318321" cy="2152650"/>
          </a:xfrm>
          <a:prstGeom prst="rect">
            <a:avLst/>
          </a:prstGeom>
        </p:spPr>
      </p:pic>
    </p:spTree>
    <p:extLst>
      <p:ext uri="{BB962C8B-B14F-4D97-AF65-F5344CB8AC3E}">
        <p14:creationId xmlns:p14="http://schemas.microsoft.com/office/powerpoint/2010/main" val="36381802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20084-D9A2-E785-94A8-C60A7812F4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8AE8E1-ABD1-3CD3-F7C6-824631C1CD96}"/>
              </a:ext>
            </a:extLst>
          </p:cNvPr>
          <p:cNvSpPr>
            <a:spLocks noGrp="1"/>
          </p:cNvSpPr>
          <p:nvPr>
            <p:ph type="title"/>
          </p:nvPr>
        </p:nvSpPr>
        <p:spPr>
          <a:xfrm>
            <a:off x="559558" y="1039086"/>
            <a:ext cx="10794242" cy="1009934"/>
          </a:xfrm>
        </p:spPr>
        <p:txBody>
          <a:bodyPr>
            <a:noAutofit/>
          </a:bodyPr>
          <a:lstStyle/>
          <a:p>
            <a:r>
              <a:rPr lang="en-US" sz="3800" dirty="0"/>
              <a:t>4. Evidence of Affirmatively Furthering Fair Housing</a:t>
            </a:r>
          </a:p>
        </p:txBody>
      </p:sp>
      <p:sp>
        <p:nvSpPr>
          <p:cNvPr id="3" name="Content Placeholder 2">
            <a:extLst>
              <a:ext uri="{FF2B5EF4-FFF2-40B4-BE49-F238E27FC236}">
                <a16:creationId xmlns:a16="http://schemas.microsoft.com/office/drawing/2014/main" id="{E03DBD11-EA60-FBF6-59C9-8472D7889F09}"/>
              </a:ext>
            </a:extLst>
          </p:cNvPr>
          <p:cNvSpPr>
            <a:spLocks noGrp="1"/>
          </p:cNvSpPr>
          <p:nvPr>
            <p:ph idx="1"/>
          </p:nvPr>
        </p:nvSpPr>
        <p:spPr>
          <a:xfrm>
            <a:off x="838200" y="2049020"/>
            <a:ext cx="10515600" cy="3526550"/>
          </a:xfrm>
        </p:spPr>
        <p:txBody>
          <a:bodyPr/>
          <a:lstStyle/>
          <a:p>
            <a:r>
              <a:rPr lang="en-US" dirty="0"/>
              <a:t>HUD form, AND</a:t>
            </a:r>
          </a:p>
          <a:p>
            <a:r>
              <a:rPr lang="en-US" dirty="0"/>
              <a:t>Include elements from the application guide, not limited to:</a:t>
            </a:r>
          </a:p>
          <a:p>
            <a:pPr lvl="1"/>
            <a:r>
              <a:rPr lang="en-US" dirty="0"/>
              <a:t>Marketing materials</a:t>
            </a:r>
          </a:p>
          <a:p>
            <a:pPr lvl="1"/>
            <a:r>
              <a:rPr lang="en-US" dirty="0"/>
              <a:t>Community partners</a:t>
            </a:r>
          </a:p>
          <a:p>
            <a:pPr lvl="1"/>
            <a:r>
              <a:rPr lang="en-US" dirty="0"/>
              <a:t>Market study or demographics</a:t>
            </a:r>
          </a:p>
          <a:p>
            <a:pPr lvl="1"/>
            <a:r>
              <a:rPr lang="en-US" dirty="0"/>
              <a:t>Public availability</a:t>
            </a:r>
          </a:p>
        </p:txBody>
      </p:sp>
    </p:spTree>
    <p:extLst>
      <p:ext uri="{BB962C8B-B14F-4D97-AF65-F5344CB8AC3E}">
        <p14:creationId xmlns:p14="http://schemas.microsoft.com/office/powerpoint/2010/main" val="7383748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CDC83-2D49-60F7-DAFD-68E64DCF147F}"/>
              </a:ext>
            </a:extLst>
          </p:cNvPr>
          <p:cNvSpPr>
            <a:spLocks noGrp="1"/>
          </p:cNvSpPr>
          <p:nvPr>
            <p:ph type="title"/>
          </p:nvPr>
        </p:nvSpPr>
        <p:spPr>
          <a:xfrm>
            <a:off x="234696" y="969264"/>
            <a:ext cx="10515600" cy="1051560"/>
          </a:xfrm>
        </p:spPr>
        <p:txBody>
          <a:bodyPr>
            <a:normAutofit fontScale="90000"/>
          </a:bodyPr>
          <a:lstStyle/>
          <a:p>
            <a:r>
              <a:rPr lang="en-US" sz="4400" b="1" dirty="0">
                <a:latin typeface="Franklin Gothic Book" panose="020B0503020102020204" pitchFamily="34" charset="0"/>
              </a:rPr>
              <a:t>Fair Housing &amp; Equal Opportunity (FHEO) Posters &amp; Displays</a:t>
            </a:r>
            <a:endParaRPr lang="en-US" b="1" dirty="0">
              <a:latin typeface="Franklin Gothic Book" panose="020B0503020102020204" pitchFamily="34" charset="0"/>
            </a:endParaRPr>
          </a:p>
        </p:txBody>
      </p:sp>
      <p:pic>
        <p:nvPicPr>
          <p:cNvPr id="4" name="Content Placeholder 3">
            <a:extLst>
              <a:ext uri="{FF2B5EF4-FFF2-40B4-BE49-F238E27FC236}">
                <a16:creationId xmlns:a16="http://schemas.microsoft.com/office/drawing/2014/main" id="{51B75942-3367-A482-AFEB-532ECA282AD1}"/>
              </a:ext>
            </a:extLst>
          </p:cNvPr>
          <p:cNvPicPr>
            <a:picLocks noGrp="1" noChangeAspect="1"/>
          </p:cNvPicPr>
          <p:nvPr>
            <p:ph idx="1"/>
          </p:nvPr>
        </p:nvPicPr>
        <p:blipFill>
          <a:blip r:embed="rId2"/>
          <a:stretch>
            <a:fillRect/>
          </a:stretch>
        </p:blipFill>
        <p:spPr>
          <a:xfrm>
            <a:off x="1101117" y="2112264"/>
            <a:ext cx="3285249" cy="4353079"/>
          </a:xfrm>
          <a:prstGeom prst="rect">
            <a:avLst/>
          </a:prstGeom>
        </p:spPr>
      </p:pic>
      <p:graphicFrame>
        <p:nvGraphicFramePr>
          <p:cNvPr id="5" name="Object 4">
            <a:extLst>
              <a:ext uri="{FF2B5EF4-FFF2-40B4-BE49-F238E27FC236}">
                <a16:creationId xmlns:a16="http://schemas.microsoft.com/office/drawing/2014/main" id="{A6C4A9A8-7059-52C4-42D2-4101DA92A920}"/>
              </a:ext>
            </a:extLst>
          </p:cNvPr>
          <p:cNvGraphicFramePr>
            <a:graphicFrameLocks noChangeAspect="1"/>
          </p:cNvGraphicFramePr>
          <p:nvPr>
            <p:extLst>
              <p:ext uri="{D42A27DB-BD31-4B8C-83A1-F6EECF244321}">
                <p14:modId xmlns:p14="http://schemas.microsoft.com/office/powerpoint/2010/main" val="3138522662"/>
              </p:ext>
            </p:extLst>
          </p:nvPr>
        </p:nvGraphicFramePr>
        <p:xfrm>
          <a:off x="6639009" y="2020824"/>
          <a:ext cx="3540577" cy="4629141"/>
        </p:xfrm>
        <a:graphic>
          <a:graphicData uri="http://schemas.openxmlformats.org/presentationml/2006/ole">
            <mc:AlternateContent xmlns:mc="http://schemas.openxmlformats.org/markup-compatibility/2006">
              <mc:Choice xmlns:v="urn:schemas-microsoft-com:vml" Requires="v">
                <p:oleObj name="Acrobat Document" r:id="rId3" imgW="5829185" imgH="7543800" progId="Acrobat.Document.11">
                  <p:embed/>
                </p:oleObj>
              </mc:Choice>
              <mc:Fallback>
                <p:oleObj name="Acrobat Document" r:id="rId3" imgW="5829185" imgH="7543800" progId="Acrobat.Document.11">
                  <p:embed/>
                  <p:pic>
                    <p:nvPicPr>
                      <p:cNvPr id="4" name="Object 4">
                        <a:extLst>
                          <a:ext uri="{FF2B5EF4-FFF2-40B4-BE49-F238E27FC236}">
                            <a16:creationId xmlns:a16="http://schemas.microsoft.com/office/drawing/2014/main" id="{C8ED5427-85B6-0045-8473-44C3584BEE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39009" y="2020824"/>
                        <a:ext cx="3540577" cy="4629141"/>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6229574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964A5-A60A-B55E-40DC-334470853B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5E9EE9-9C17-D4A0-3A95-C34FDC9A77A4}"/>
              </a:ext>
            </a:extLst>
          </p:cNvPr>
          <p:cNvSpPr>
            <a:spLocks noGrp="1"/>
          </p:cNvSpPr>
          <p:nvPr>
            <p:ph type="title"/>
          </p:nvPr>
        </p:nvSpPr>
        <p:spPr>
          <a:xfrm>
            <a:off x="838200" y="709684"/>
            <a:ext cx="10515600" cy="1078173"/>
          </a:xfrm>
        </p:spPr>
        <p:txBody>
          <a:bodyPr>
            <a:normAutofit/>
          </a:bodyPr>
          <a:lstStyle/>
          <a:p>
            <a:r>
              <a:rPr lang="en-US" dirty="0"/>
              <a:t>5. Implementation of Supportive Services</a:t>
            </a:r>
          </a:p>
        </p:txBody>
      </p:sp>
      <p:graphicFrame>
        <p:nvGraphicFramePr>
          <p:cNvPr id="5" name="Content Placeholder 2">
            <a:extLst>
              <a:ext uri="{FF2B5EF4-FFF2-40B4-BE49-F238E27FC236}">
                <a16:creationId xmlns:a16="http://schemas.microsoft.com/office/drawing/2014/main" id="{FA3CEE12-A0FF-74C1-F5D9-2771F2B82857}"/>
              </a:ext>
            </a:extLst>
          </p:cNvPr>
          <p:cNvGraphicFramePr>
            <a:graphicFrameLocks noGrp="1"/>
          </p:cNvGraphicFramePr>
          <p:nvPr>
            <p:ph idx="1"/>
            <p:extLst>
              <p:ext uri="{D42A27DB-BD31-4B8C-83A1-F6EECF244321}">
                <p14:modId xmlns:p14="http://schemas.microsoft.com/office/powerpoint/2010/main" val="490604314"/>
              </p:ext>
            </p:extLst>
          </p:nvPr>
        </p:nvGraphicFramePr>
        <p:xfrm>
          <a:off x="838200" y="1787857"/>
          <a:ext cx="11049000" cy="40264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a:extLst>
              <a:ext uri="{FF2B5EF4-FFF2-40B4-BE49-F238E27FC236}">
                <a16:creationId xmlns:a16="http://schemas.microsoft.com/office/drawing/2014/main" id="{98A2AC47-5EF5-7CC4-0FD8-2FFC026EC926}"/>
              </a:ext>
            </a:extLst>
          </p:cNvPr>
          <p:cNvGraphicFramePr/>
          <p:nvPr>
            <p:extLst>
              <p:ext uri="{D42A27DB-BD31-4B8C-83A1-F6EECF244321}">
                <p14:modId xmlns:p14="http://schemas.microsoft.com/office/powerpoint/2010/main" val="2747615433"/>
              </p:ext>
            </p:extLst>
          </p:nvPr>
        </p:nvGraphicFramePr>
        <p:xfrm>
          <a:off x="1244789" y="6026588"/>
          <a:ext cx="8925636" cy="4032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2907739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a:extLst>
            <a:ext uri="{FF2B5EF4-FFF2-40B4-BE49-F238E27FC236}">
              <a16:creationId xmlns:a16="http://schemas.microsoft.com/office/drawing/2014/main" id="{698F5D9A-AD82-A3E4-2882-5CBF2F43C84D}"/>
            </a:ext>
          </a:extLst>
        </p:cNvPr>
        <p:cNvGrpSpPr/>
        <p:nvPr/>
      </p:nvGrpSpPr>
      <p:grpSpPr>
        <a:xfrm>
          <a:off x="0" y="0"/>
          <a:ext cx="0" cy="0"/>
          <a:chOff x="0" y="0"/>
          <a:chExt cx="0" cy="0"/>
        </a:xfrm>
      </p:grpSpPr>
      <p:sp>
        <p:nvSpPr>
          <p:cNvPr id="38" name="Freeform: Shape 37">
            <a:extLst>
              <a:ext uri="{FF2B5EF4-FFF2-40B4-BE49-F238E27FC236}">
                <a16:creationId xmlns:a16="http://schemas.microsoft.com/office/drawing/2014/main" id="{9CD40DB6-FA85-083B-FFE2-01F8A75954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Shape 39">
            <a:extLst>
              <a:ext uri="{FF2B5EF4-FFF2-40B4-BE49-F238E27FC236}">
                <a16:creationId xmlns:a16="http://schemas.microsoft.com/office/drawing/2014/main" id="{B6BFAD6B-A246-9493-6802-0639EEFBA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30BDA89-F335-E342-5066-9A369317C598}"/>
              </a:ext>
            </a:extLst>
          </p:cNvPr>
          <p:cNvSpPr>
            <a:spLocks noGrp="1"/>
          </p:cNvSpPr>
          <p:nvPr>
            <p:ph type="title"/>
          </p:nvPr>
        </p:nvSpPr>
        <p:spPr>
          <a:xfrm>
            <a:off x="2555631" y="1441938"/>
            <a:ext cx="7080738" cy="3974124"/>
          </a:xfrm>
        </p:spPr>
        <p:txBody>
          <a:bodyPr vert="horz" lIns="91440" tIns="45720" rIns="91440" bIns="45720" rtlCol="0">
            <a:normAutofit/>
          </a:bodyPr>
          <a:lstStyle/>
          <a:p>
            <a:pPr algn="ctr"/>
            <a:r>
              <a:rPr lang="en-US" sz="5400" b="1" kern="1200" dirty="0" err="1">
                <a:solidFill>
                  <a:schemeClr val="bg1">
                    <a:lumMod val="95000"/>
                    <a:lumOff val="5000"/>
                  </a:schemeClr>
                </a:solidFill>
                <a:latin typeface="+mj-lt"/>
                <a:ea typeface="+mj-ea"/>
                <a:cs typeface="+mj-cs"/>
              </a:rPr>
              <a:t>CHDO</a:t>
            </a:r>
            <a:r>
              <a:rPr lang="en-US" sz="5400" b="1" kern="1200" dirty="0">
                <a:solidFill>
                  <a:schemeClr val="bg1">
                    <a:lumMod val="95000"/>
                    <a:lumOff val="5000"/>
                  </a:schemeClr>
                </a:solidFill>
                <a:latin typeface="+mj-lt"/>
                <a:ea typeface="+mj-ea"/>
                <a:cs typeface="+mj-cs"/>
              </a:rPr>
              <a:t> Set-Aside Funding</a:t>
            </a:r>
          </a:p>
        </p:txBody>
      </p:sp>
    </p:spTree>
    <p:extLst>
      <p:ext uri="{BB962C8B-B14F-4D97-AF65-F5344CB8AC3E}">
        <p14:creationId xmlns:p14="http://schemas.microsoft.com/office/powerpoint/2010/main" val="34589207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7E7C7-3DC0-1DA2-1B44-66CEE1A811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A289BD-2531-D444-F960-26C1AE91F9C8}"/>
              </a:ext>
            </a:extLst>
          </p:cNvPr>
          <p:cNvSpPr>
            <a:spLocks noGrp="1"/>
          </p:cNvSpPr>
          <p:nvPr>
            <p:ph type="title"/>
          </p:nvPr>
        </p:nvSpPr>
        <p:spPr/>
        <p:txBody>
          <a:bodyPr>
            <a:normAutofit/>
          </a:bodyPr>
          <a:lstStyle/>
          <a:p>
            <a:r>
              <a:rPr lang="en-US" dirty="0"/>
              <a:t>6. Applicant Experience</a:t>
            </a:r>
          </a:p>
        </p:txBody>
      </p:sp>
      <p:sp>
        <p:nvSpPr>
          <p:cNvPr id="3" name="Content Placeholder 2">
            <a:extLst>
              <a:ext uri="{FF2B5EF4-FFF2-40B4-BE49-F238E27FC236}">
                <a16:creationId xmlns:a16="http://schemas.microsoft.com/office/drawing/2014/main" id="{ED069450-F6BD-9FB9-4593-E96EBDDB04BB}"/>
              </a:ext>
            </a:extLst>
          </p:cNvPr>
          <p:cNvSpPr>
            <a:spLocks noGrp="1"/>
          </p:cNvSpPr>
          <p:nvPr>
            <p:ph idx="1"/>
          </p:nvPr>
        </p:nvSpPr>
        <p:spPr/>
        <p:txBody>
          <a:bodyPr>
            <a:normAutofit/>
          </a:bodyPr>
          <a:lstStyle/>
          <a:p>
            <a:r>
              <a:rPr lang="en-US" dirty="0"/>
              <a:t>Developing affordable single or multifamily housing</a:t>
            </a:r>
          </a:p>
          <a:p>
            <a:r>
              <a:rPr lang="en-US" dirty="0"/>
              <a:t>Serving low-income, special needs, and/or homeless populations</a:t>
            </a:r>
          </a:p>
          <a:p>
            <a:r>
              <a:rPr lang="en-US" dirty="0"/>
              <a:t>Managing capital</a:t>
            </a:r>
          </a:p>
          <a:p>
            <a:pPr lvl="1"/>
            <a:r>
              <a:rPr lang="en-US" dirty="0"/>
              <a:t>Financial</a:t>
            </a:r>
          </a:p>
          <a:p>
            <a:pPr lvl="1"/>
            <a:r>
              <a:rPr lang="en-US" dirty="0"/>
              <a:t>Human</a:t>
            </a:r>
          </a:p>
          <a:p>
            <a:pPr lvl="1"/>
            <a:r>
              <a:rPr lang="en-US" dirty="0"/>
              <a:t>Social</a:t>
            </a:r>
          </a:p>
          <a:p>
            <a:r>
              <a:rPr lang="en-US" dirty="0"/>
              <a:t>Proficient with local, state, and federal regulations &amp; compliance requirements</a:t>
            </a:r>
          </a:p>
          <a:p>
            <a:r>
              <a:rPr lang="en-US" dirty="0"/>
              <a:t>Must submit certificates from the </a:t>
            </a:r>
            <a:r>
              <a:rPr lang="en-US" dirty="0" err="1"/>
              <a:t>CHDO</a:t>
            </a:r>
            <a:r>
              <a:rPr lang="en-US" dirty="0"/>
              <a:t> Opportunities in HOME </a:t>
            </a:r>
          </a:p>
          <a:p>
            <a:pPr marL="0" indent="0">
              <a:buNone/>
            </a:pPr>
            <a:endParaRPr lang="en-US" dirty="0"/>
          </a:p>
        </p:txBody>
      </p:sp>
    </p:spTree>
    <p:extLst>
      <p:ext uri="{BB962C8B-B14F-4D97-AF65-F5344CB8AC3E}">
        <p14:creationId xmlns:p14="http://schemas.microsoft.com/office/powerpoint/2010/main" val="42632855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B184B-D7E3-BCDC-91F8-9584B01280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3451CB-C7CC-FC72-8BF5-F61CBC31E8D0}"/>
              </a:ext>
            </a:extLst>
          </p:cNvPr>
          <p:cNvSpPr>
            <a:spLocks noGrp="1"/>
          </p:cNvSpPr>
          <p:nvPr>
            <p:ph type="title"/>
          </p:nvPr>
        </p:nvSpPr>
        <p:spPr>
          <a:xfrm>
            <a:off x="838199" y="1039086"/>
            <a:ext cx="10737273" cy="1009934"/>
          </a:xfrm>
        </p:spPr>
        <p:txBody>
          <a:bodyPr>
            <a:normAutofit/>
          </a:bodyPr>
          <a:lstStyle/>
          <a:p>
            <a:r>
              <a:rPr lang="en-US" dirty="0"/>
              <a:t>7. Certification of HOME Requirements</a:t>
            </a:r>
          </a:p>
        </p:txBody>
      </p:sp>
      <p:graphicFrame>
        <p:nvGraphicFramePr>
          <p:cNvPr id="7" name="Content Placeholder 2">
            <a:extLst>
              <a:ext uri="{FF2B5EF4-FFF2-40B4-BE49-F238E27FC236}">
                <a16:creationId xmlns:a16="http://schemas.microsoft.com/office/drawing/2014/main" id="{584E3297-A490-CB0E-8049-4DB2FFE98CC9}"/>
              </a:ext>
            </a:extLst>
          </p:cNvPr>
          <p:cNvGraphicFramePr>
            <a:graphicFrameLocks noGrp="1"/>
          </p:cNvGraphicFramePr>
          <p:nvPr>
            <p:ph idx="1"/>
            <p:extLst>
              <p:ext uri="{D42A27DB-BD31-4B8C-83A1-F6EECF244321}">
                <p14:modId xmlns:p14="http://schemas.microsoft.com/office/powerpoint/2010/main" val="2849203721"/>
              </p:ext>
            </p:extLst>
          </p:nvPr>
        </p:nvGraphicFramePr>
        <p:xfrm>
          <a:off x="510653" y="2049020"/>
          <a:ext cx="10515600" cy="41791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16842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a:extLst>
            <a:ext uri="{FF2B5EF4-FFF2-40B4-BE49-F238E27FC236}">
              <a16:creationId xmlns:a16="http://schemas.microsoft.com/office/drawing/2014/main" id="{80EDEC6C-FAE0-BBB9-8340-58DB84738AD4}"/>
            </a:ext>
          </a:extLst>
        </p:cNvPr>
        <p:cNvGrpSpPr/>
        <p:nvPr/>
      </p:nvGrpSpPr>
      <p:grpSpPr>
        <a:xfrm>
          <a:off x="0" y="0"/>
          <a:ext cx="0" cy="0"/>
          <a:chOff x="0" y="0"/>
          <a:chExt cx="0" cy="0"/>
        </a:xfrm>
      </p:grpSpPr>
      <p:sp>
        <p:nvSpPr>
          <p:cNvPr id="38" name="Freeform: Shape 37">
            <a:extLst>
              <a:ext uri="{FF2B5EF4-FFF2-40B4-BE49-F238E27FC236}">
                <a16:creationId xmlns:a16="http://schemas.microsoft.com/office/drawing/2014/main" id="{3897449E-B9A4-2136-1B56-401B480F24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Shape 39">
            <a:extLst>
              <a:ext uri="{FF2B5EF4-FFF2-40B4-BE49-F238E27FC236}">
                <a16:creationId xmlns:a16="http://schemas.microsoft.com/office/drawing/2014/main" id="{823613E6-2C82-132D-1062-676AB3CDA6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4EF73F9-1A82-389E-CD7A-08BA55DF54D3}"/>
              </a:ext>
            </a:extLst>
          </p:cNvPr>
          <p:cNvSpPr>
            <a:spLocks noGrp="1"/>
          </p:cNvSpPr>
          <p:nvPr>
            <p:ph type="title"/>
          </p:nvPr>
        </p:nvSpPr>
        <p:spPr>
          <a:xfrm>
            <a:off x="2555631" y="1441938"/>
            <a:ext cx="7080738" cy="3974124"/>
          </a:xfrm>
        </p:spPr>
        <p:txBody>
          <a:bodyPr vert="horz" lIns="91440" tIns="45720" rIns="91440" bIns="45720" rtlCol="0">
            <a:normAutofit/>
          </a:bodyPr>
          <a:lstStyle/>
          <a:p>
            <a:pPr algn="ctr"/>
            <a:r>
              <a:rPr lang="en-US" sz="5400" b="1" kern="1200" dirty="0">
                <a:solidFill>
                  <a:schemeClr val="bg1">
                    <a:lumMod val="95000"/>
                    <a:lumOff val="5000"/>
                  </a:schemeClr>
                </a:solidFill>
                <a:latin typeface="+mj-lt"/>
                <a:ea typeface="+mj-ea"/>
                <a:cs typeface="+mj-cs"/>
              </a:rPr>
              <a:t>Application Evaluation</a:t>
            </a:r>
          </a:p>
        </p:txBody>
      </p:sp>
    </p:spTree>
    <p:extLst>
      <p:ext uri="{BB962C8B-B14F-4D97-AF65-F5344CB8AC3E}">
        <p14:creationId xmlns:p14="http://schemas.microsoft.com/office/powerpoint/2010/main" val="351778891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B8D69-9901-2966-D96D-C843EEE531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E15FB9-3C57-D471-5162-3D7568934F3C}"/>
              </a:ext>
            </a:extLst>
          </p:cNvPr>
          <p:cNvSpPr>
            <a:spLocks noGrp="1"/>
          </p:cNvSpPr>
          <p:nvPr>
            <p:ph type="title"/>
          </p:nvPr>
        </p:nvSpPr>
        <p:spPr/>
        <p:txBody>
          <a:bodyPr/>
          <a:lstStyle/>
          <a:p>
            <a:pPr lvl="0"/>
            <a:r>
              <a:rPr lang="en-US" dirty="0"/>
              <a:t>Applicant’s Responsibility</a:t>
            </a:r>
          </a:p>
        </p:txBody>
      </p:sp>
      <p:graphicFrame>
        <p:nvGraphicFramePr>
          <p:cNvPr id="6" name="Content Placeholder 3">
            <a:extLst>
              <a:ext uri="{FF2B5EF4-FFF2-40B4-BE49-F238E27FC236}">
                <a16:creationId xmlns:a16="http://schemas.microsoft.com/office/drawing/2014/main" id="{251BF573-BB69-AE29-36DC-5FC253D21F2A}"/>
              </a:ext>
            </a:extLst>
          </p:cNvPr>
          <p:cNvGraphicFramePr>
            <a:graphicFrameLocks noGrp="1"/>
          </p:cNvGraphicFramePr>
          <p:nvPr>
            <p:ph idx="1"/>
            <p:extLst>
              <p:ext uri="{D42A27DB-BD31-4B8C-83A1-F6EECF244321}">
                <p14:modId xmlns:p14="http://schemas.microsoft.com/office/powerpoint/2010/main" val="650313483"/>
              </p:ext>
            </p:extLst>
          </p:nvPr>
        </p:nvGraphicFramePr>
        <p:xfrm>
          <a:off x="838200" y="1690688"/>
          <a:ext cx="10515600" cy="45370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922271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D7D59-72BC-07D1-F255-DF4AD50A9A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DF7297-AD94-8843-1801-71592DED54DC}"/>
              </a:ext>
            </a:extLst>
          </p:cNvPr>
          <p:cNvSpPr>
            <a:spLocks noGrp="1"/>
          </p:cNvSpPr>
          <p:nvPr>
            <p:ph type="title"/>
          </p:nvPr>
        </p:nvSpPr>
        <p:spPr/>
        <p:txBody>
          <a:bodyPr/>
          <a:lstStyle/>
          <a:p>
            <a:pPr lvl="0"/>
            <a:r>
              <a:rPr lang="en-US" dirty="0"/>
              <a:t>Readiness To Proceed</a:t>
            </a:r>
          </a:p>
        </p:txBody>
      </p:sp>
      <p:sp>
        <p:nvSpPr>
          <p:cNvPr id="3" name="Text Placeholder 2">
            <a:extLst>
              <a:ext uri="{FF2B5EF4-FFF2-40B4-BE49-F238E27FC236}">
                <a16:creationId xmlns:a16="http://schemas.microsoft.com/office/drawing/2014/main" id="{5358EC1B-09C0-ECBF-1A73-2D98DF276CCF}"/>
              </a:ext>
            </a:extLst>
          </p:cNvPr>
          <p:cNvSpPr>
            <a:spLocks noGrp="1"/>
          </p:cNvSpPr>
          <p:nvPr>
            <p:ph idx="1"/>
          </p:nvPr>
        </p:nvSpPr>
        <p:spPr/>
        <p:txBody>
          <a:bodyPr>
            <a:normAutofit/>
          </a:bodyPr>
          <a:lstStyle/>
          <a:p>
            <a:pPr lvl="0"/>
            <a:r>
              <a:rPr lang="en-US" dirty="0"/>
              <a:t>Must demonstrate the ability to commit HOME dollars and undertake funded activities on time</a:t>
            </a:r>
          </a:p>
          <a:p>
            <a:pPr lvl="0"/>
            <a:r>
              <a:rPr lang="en-US" dirty="0"/>
              <a:t>Funds must be committed within 180 days and expended within the regulatory agreement’s performance period</a:t>
            </a:r>
          </a:p>
          <a:p>
            <a:pPr lvl="0"/>
            <a:r>
              <a:rPr lang="en-US" dirty="0"/>
              <a:t>Work must start immediately after the date of the regulatory agreement between the recipient and MHC</a:t>
            </a:r>
          </a:p>
          <a:p>
            <a:pPr lvl="0"/>
            <a:r>
              <a:rPr lang="en-US" dirty="0"/>
              <a:t>Projects that fail to indicate in the application the ability to adhere to this requirement will NOT be funded</a:t>
            </a:r>
          </a:p>
        </p:txBody>
      </p:sp>
    </p:spTree>
    <p:extLst>
      <p:ext uri="{BB962C8B-B14F-4D97-AF65-F5344CB8AC3E}">
        <p14:creationId xmlns:p14="http://schemas.microsoft.com/office/powerpoint/2010/main" val="34691649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838200" y="1039086"/>
            <a:ext cx="10515600" cy="1009934"/>
          </a:xfrm>
        </p:spPr>
        <p:txBody>
          <a:bodyPr vert="horz" wrap="square" lIns="0" tIns="13335" rIns="0" bIns="0" rtlCol="0" anchor="ctr">
            <a:spAutoFit/>
          </a:bodyPr>
          <a:lstStyle/>
          <a:p>
            <a:r>
              <a:rPr lang="en-US" dirty="0"/>
              <a:t>Organizational Capacity</a:t>
            </a:r>
          </a:p>
        </p:txBody>
      </p:sp>
      <p:sp>
        <p:nvSpPr>
          <p:cNvPr id="5" name="Content Placeholder 4">
            <a:extLst>
              <a:ext uri="{FF2B5EF4-FFF2-40B4-BE49-F238E27FC236}">
                <a16:creationId xmlns:a16="http://schemas.microsoft.com/office/drawing/2014/main" id="{779E6420-2F1A-661D-E875-399C7025BEE8}"/>
              </a:ext>
            </a:extLst>
          </p:cNvPr>
          <p:cNvSpPr>
            <a:spLocks noGrp="1"/>
          </p:cNvSpPr>
          <p:nvPr>
            <p:ph idx="1"/>
          </p:nvPr>
        </p:nvSpPr>
        <p:spPr/>
        <p:txBody>
          <a:bodyPr>
            <a:normAutofit/>
          </a:bodyPr>
          <a:lstStyle/>
          <a:p>
            <a:r>
              <a:rPr lang="en-US" dirty="0"/>
              <a:t>Audited Financial Statements</a:t>
            </a:r>
          </a:p>
          <a:p>
            <a:pPr lvl="1"/>
            <a:r>
              <a:rPr lang="en-US" dirty="0"/>
              <a:t>Most recent copy of your audited financial statements. If you are not required to have audited financial statements, submit a compilation report put together by a third party OR your most current year-end financials.</a:t>
            </a:r>
          </a:p>
          <a:p>
            <a:r>
              <a:rPr lang="en-US" dirty="0"/>
              <a:t>2025 Year-End Financials</a:t>
            </a:r>
          </a:p>
          <a:p>
            <a:pPr lvl="1"/>
            <a:r>
              <a:rPr lang="en-US" dirty="0"/>
              <a:t>Including both the balance sheet and income statement</a:t>
            </a:r>
          </a:p>
          <a:p>
            <a:pPr lvl="1"/>
            <a:r>
              <a:rPr lang="en-US" dirty="0"/>
              <a:t>Only required if Audited Statements do not cover through December 31, 2025</a:t>
            </a:r>
          </a:p>
          <a:p>
            <a:r>
              <a:rPr lang="en-US" dirty="0"/>
              <a:t>Year-to-Date Financials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21F4B-AB7D-5CBF-6343-9F5FB6A2AA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27FC7C-259C-B13D-1CC3-9090580C93AE}"/>
              </a:ext>
            </a:extLst>
          </p:cNvPr>
          <p:cNvSpPr>
            <a:spLocks noGrp="1"/>
          </p:cNvSpPr>
          <p:nvPr>
            <p:ph type="title"/>
          </p:nvPr>
        </p:nvSpPr>
        <p:spPr/>
        <p:txBody>
          <a:bodyPr/>
          <a:lstStyle/>
          <a:p>
            <a:r>
              <a:rPr lang="en-US"/>
              <a:t>Form of Assistance</a:t>
            </a:r>
            <a:endParaRPr lang="en-US" dirty="0"/>
          </a:p>
        </p:txBody>
      </p:sp>
      <p:graphicFrame>
        <p:nvGraphicFramePr>
          <p:cNvPr id="7" name="Content Placeholder 2">
            <a:extLst>
              <a:ext uri="{FF2B5EF4-FFF2-40B4-BE49-F238E27FC236}">
                <a16:creationId xmlns:a16="http://schemas.microsoft.com/office/drawing/2014/main" id="{7312159C-6815-6E1D-8036-71E21B1D3212}"/>
              </a:ext>
            </a:extLst>
          </p:cNvPr>
          <p:cNvGraphicFramePr>
            <a:graphicFrameLocks noGrp="1"/>
          </p:cNvGraphicFramePr>
          <p:nvPr>
            <p:ph idx="1"/>
            <p:extLst>
              <p:ext uri="{D42A27DB-BD31-4B8C-83A1-F6EECF244321}">
                <p14:modId xmlns:p14="http://schemas.microsoft.com/office/powerpoint/2010/main" val="731452801"/>
              </p:ext>
            </p:extLst>
          </p:nvPr>
        </p:nvGraphicFramePr>
        <p:xfrm>
          <a:off x="838200" y="1690688"/>
          <a:ext cx="10515600" cy="45370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539703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838200" y="1233206"/>
            <a:ext cx="10515600" cy="622863"/>
          </a:xfrm>
        </p:spPr>
        <p:txBody>
          <a:bodyPr vert="horz" wrap="square" lIns="0" tIns="13335" rIns="0" bIns="0" rtlCol="0" anchor="ctr">
            <a:spAutoFit/>
          </a:bodyPr>
          <a:lstStyle/>
          <a:p>
            <a:r>
              <a:rPr lang="en-US" dirty="0"/>
              <a:t>Funding Commitments</a:t>
            </a:r>
          </a:p>
        </p:txBody>
      </p:sp>
      <p:sp>
        <p:nvSpPr>
          <p:cNvPr id="3" name="object 3"/>
          <p:cNvSpPr txBox="1">
            <a:spLocks noGrp="1"/>
          </p:cNvSpPr>
          <p:nvPr>
            <p:ph idx="1"/>
          </p:nvPr>
        </p:nvSpPr>
        <p:spPr>
          <a:xfrm>
            <a:off x="838200" y="2176463"/>
            <a:ext cx="10668000" cy="4260269"/>
          </a:xfrm>
        </p:spPr>
        <p:txBody>
          <a:bodyPr vert="horz" wrap="square" lIns="0" tIns="43815" rIns="0" bIns="0" rtlCol="0">
            <a:spAutoFit/>
          </a:bodyPr>
          <a:lstStyle/>
          <a:p>
            <a:r>
              <a:rPr lang="en-US" dirty="0"/>
              <a:t>HOME regulations require PJs (MHC) to ensure projects have all financing lined up before entering into a regulatory agreement</a:t>
            </a:r>
          </a:p>
          <a:p>
            <a:r>
              <a:rPr lang="en-US" dirty="0"/>
              <a:t>Must have letters of commitment or agreements with funders included as part of the application</a:t>
            </a:r>
          </a:p>
          <a:p>
            <a:r>
              <a:rPr lang="en-US" dirty="0"/>
              <a:t>Can accept conditional agreements/letters</a:t>
            </a:r>
          </a:p>
          <a:p>
            <a:pPr lvl="1"/>
            <a:r>
              <a:rPr lang="en-US" dirty="0"/>
              <a:t>If planning to apply for grants that are not guaranteed, provide a narrative backup plan to replace the funding source.</a:t>
            </a:r>
          </a:p>
          <a:p>
            <a:r>
              <a:rPr lang="en-US" dirty="0"/>
              <a:t>If funds were committed more than six months prior to submission, provide a letter confirming funds remain available/accessible.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838200" y="1039086"/>
            <a:ext cx="10515600" cy="1009934"/>
          </a:xfrm>
        </p:spPr>
        <p:txBody>
          <a:bodyPr vert="horz" wrap="square" lIns="0" tIns="13335" rIns="0" bIns="0" rtlCol="0" anchor="ctr">
            <a:spAutoFit/>
          </a:bodyPr>
          <a:lstStyle/>
          <a:p>
            <a:r>
              <a:rPr lang="en-US" dirty="0"/>
              <a:t>Development Budget &amp; Appraisals</a:t>
            </a:r>
          </a:p>
        </p:txBody>
      </p:sp>
      <p:sp>
        <p:nvSpPr>
          <p:cNvPr id="5" name="Content Placeholder 4">
            <a:extLst>
              <a:ext uri="{FF2B5EF4-FFF2-40B4-BE49-F238E27FC236}">
                <a16:creationId xmlns:a16="http://schemas.microsoft.com/office/drawing/2014/main" id="{E60B689B-15F3-C875-930A-A8DC80CF628A}"/>
              </a:ext>
            </a:extLst>
          </p:cNvPr>
          <p:cNvSpPr>
            <a:spLocks noGrp="1"/>
          </p:cNvSpPr>
          <p:nvPr>
            <p:ph idx="1"/>
          </p:nvPr>
        </p:nvSpPr>
        <p:spPr>
          <a:xfrm>
            <a:off x="838200" y="2176463"/>
            <a:ext cx="10515600" cy="3767137"/>
          </a:xfrm>
        </p:spPr>
        <p:txBody>
          <a:bodyPr>
            <a:normAutofit fontScale="92500"/>
          </a:bodyPr>
          <a:lstStyle/>
          <a:p>
            <a:r>
              <a:rPr lang="en-US" dirty="0"/>
              <a:t>Submit detailed construction cost estimates for the development.</a:t>
            </a:r>
          </a:p>
          <a:p>
            <a:pPr lvl="1"/>
            <a:r>
              <a:rPr lang="en-US" dirty="0"/>
              <a:t>Include full work write-up</a:t>
            </a:r>
          </a:p>
          <a:p>
            <a:pPr lvl="1"/>
            <a:r>
              <a:rPr lang="en-US" dirty="0"/>
              <a:t>Identify sources &amp; costs of all line items</a:t>
            </a:r>
          </a:p>
          <a:p>
            <a:r>
              <a:rPr lang="en-US" dirty="0"/>
              <a:t>If any portion of the HOME funds will be used for acquisition, the eligible acquisition amount will be calculated as the lesser of the actual amount paid for the building, or the appraised fair market value</a:t>
            </a:r>
          </a:p>
          <a:p>
            <a:pPr lvl="1"/>
            <a:r>
              <a:rPr lang="en-US" dirty="0"/>
              <a:t>The applicant must submit a fair market appraisal completed by a Mississippi-licensed appraiser. The appraisal must be an "as-is" appraisal and adhere to the Uniform Standards of Professional Appraisal Practice.</a:t>
            </a:r>
          </a:p>
          <a:p>
            <a:pPr lvl="1"/>
            <a:r>
              <a:rPr lang="en-US" dirty="0"/>
              <a:t>You must inform the seller of their URA rights under voluntary acquisition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1776A-97BD-36F9-7079-EFFFFA904E53}"/>
              </a:ext>
            </a:extLst>
          </p:cNvPr>
          <p:cNvSpPr>
            <a:spLocks noGrp="1"/>
          </p:cNvSpPr>
          <p:nvPr>
            <p:ph type="title"/>
          </p:nvPr>
        </p:nvSpPr>
        <p:spPr/>
        <p:txBody>
          <a:bodyPr/>
          <a:lstStyle/>
          <a:p>
            <a:pPr lvl="0"/>
            <a:r>
              <a:rPr lang="en-US" dirty="0"/>
              <a:t>Subsidy Layering Analysis </a:t>
            </a:r>
          </a:p>
        </p:txBody>
      </p:sp>
      <p:graphicFrame>
        <p:nvGraphicFramePr>
          <p:cNvPr id="5" name="Text Placeholder 2">
            <a:extLst>
              <a:ext uri="{FF2B5EF4-FFF2-40B4-BE49-F238E27FC236}">
                <a16:creationId xmlns:a16="http://schemas.microsoft.com/office/drawing/2014/main" id="{EBDB1FD1-2F1A-0D84-5684-A6F9918D6EED}"/>
              </a:ext>
            </a:extLst>
          </p:cNvPr>
          <p:cNvGraphicFramePr>
            <a:graphicFrameLocks noGrp="1"/>
          </p:cNvGraphicFramePr>
          <p:nvPr>
            <p:ph idx="1"/>
          </p:nvPr>
        </p:nvGraphicFramePr>
        <p:xfrm>
          <a:off x="838200" y="2176463"/>
          <a:ext cx="10515600" cy="4051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99441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9E104-7604-643D-5FB1-5D799C76D0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00A686-1F34-C6B2-EA7F-9CE2207AA67A}"/>
              </a:ext>
            </a:extLst>
          </p:cNvPr>
          <p:cNvSpPr>
            <a:spLocks noGrp="1"/>
          </p:cNvSpPr>
          <p:nvPr>
            <p:ph type="title"/>
          </p:nvPr>
        </p:nvSpPr>
        <p:spPr>
          <a:xfrm>
            <a:off x="686834" y="1153572"/>
            <a:ext cx="3200400" cy="4461163"/>
          </a:xfrm>
        </p:spPr>
        <p:txBody>
          <a:bodyPr>
            <a:normAutofit/>
          </a:bodyPr>
          <a:lstStyle/>
          <a:p>
            <a:pPr lvl="0"/>
            <a:r>
              <a:rPr lang="en-US" dirty="0"/>
              <a:t>What is a </a:t>
            </a:r>
            <a:r>
              <a:rPr lang="en-US" dirty="0" err="1"/>
              <a:t>CHDO</a:t>
            </a:r>
            <a:r>
              <a:rPr lang="en-US" dirty="0"/>
              <a:t>? </a:t>
            </a:r>
          </a:p>
        </p:txBody>
      </p:sp>
      <p:graphicFrame>
        <p:nvGraphicFramePr>
          <p:cNvPr id="16" name="Text Placeholder 2">
            <a:extLst>
              <a:ext uri="{FF2B5EF4-FFF2-40B4-BE49-F238E27FC236}">
                <a16:creationId xmlns:a16="http://schemas.microsoft.com/office/drawing/2014/main" id="{10E665AA-5FEC-15E6-3DF3-49EE3FEC94A1}"/>
              </a:ext>
            </a:extLst>
          </p:cNvPr>
          <p:cNvGraphicFramePr>
            <a:graphicFrameLocks noGrp="1"/>
          </p:cNvGraphicFramePr>
          <p:nvPr>
            <p:ph idx="1"/>
            <p:extLst>
              <p:ext uri="{D42A27DB-BD31-4B8C-83A1-F6EECF244321}">
                <p14:modId xmlns:p14="http://schemas.microsoft.com/office/powerpoint/2010/main" val="1838950684"/>
              </p:ext>
            </p:extLst>
          </p:nvPr>
        </p:nvGraphicFramePr>
        <p:xfrm>
          <a:off x="4447308" y="1276709"/>
          <a:ext cx="6906491" cy="49002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85078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27F7E-2670-D47D-D98A-637DDC1528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F9726D-3C25-B2D1-6E7E-375DE59D3713}"/>
              </a:ext>
            </a:extLst>
          </p:cNvPr>
          <p:cNvSpPr>
            <a:spLocks noGrp="1"/>
          </p:cNvSpPr>
          <p:nvPr>
            <p:ph type="title"/>
          </p:nvPr>
        </p:nvSpPr>
        <p:spPr/>
        <p:txBody>
          <a:bodyPr/>
          <a:lstStyle/>
          <a:p>
            <a:pPr lvl="0"/>
            <a:r>
              <a:rPr lang="en-US" dirty="0"/>
              <a:t>Subsidy Layering Analysis</a:t>
            </a:r>
          </a:p>
        </p:txBody>
      </p:sp>
      <p:graphicFrame>
        <p:nvGraphicFramePr>
          <p:cNvPr id="5" name="Text Placeholder 2">
            <a:extLst>
              <a:ext uri="{FF2B5EF4-FFF2-40B4-BE49-F238E27FC236}">
                <a16:creationId xmlns:a16="http://schemas.microsoft.com/office/drawing/2014/main" id="{D3307165-B8A6-2269-25F8-1CCAA998BA22}"/>
              </a:ext>
            </a:extLst>
          </p:cNvPr>
          <p:cNvGraphicFramePr>
            <a:graphicFrameLocks noGrp="1"/>
          </p:cNvGraphicFramePr>
          <p:nvPr>
            <p:ph idx="1"/>
          </p:nvPr>
        </p:nvGraphicFramePr>
        <p:xfrm>
          <a:off x="838200" y="2176463"/>
          <a:ext cx="10515600" cy="4051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78344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8AE0F-53C1-0ACE-9FA9-5287A23B78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FBFCB3-DF74-F7AB-9552-9B61C9AA09A7}"/>
              </a:ext>
            </a:extLst>
          </p:cNvPr>
          <p:cNvSpPr>
            <a:spLocks noGrp="1"/>
          </p:cNvSpPr>
          <p:nvPr>
            <p:ph type="title"/>
          </p:nvPr>
        </p:nvSpPr>
        <p:spPr>
          <a:xfrm>
            <a:off x="838200" y="681037"/>
            <a:ext cx="10515600" cy="1009651"/>
          </a:xfrm>
        </p:spPr>
        <p:txBody>
          <a:bodyPr/>
          <a:lstStyle/>
          <a:p>
            <a:pPr lvl="0"/>
            <a:r>
              <a:rPr lang="en-US" dirty="0"/>
              <a:t> Maximum Per Unit Subsidy Limits</a:t>
            </a:r>
          </a:p>
        </p:txBody>
      </p:sp>
      <p:sp>
        <p:nvSpPr>
          <p:cNvPr id="3" name="Text Placeholder 2">
            <a:extLst>
              <a:ext uri="{FF2B5EF4-FFF2-40B4-BE49-F238E27FC236}">
                <a16:creationId xmlns:a16="http://schemas.microsoft.com/office/drawing/2014/main" id="{A8E9ECEE-C6AB-2F0E-B86D-B372EB364869}"/>
              </a:ext>
            </a:extLst>
          </p:cNvPr>
          <p:cNvSpPr>
            <a:spLocks noGrp="1"/>
          </p:cNvSpPr>
          <p:nvPr>
            <p:ph idx="1"/>
          </p:nvPr>
        </p:nvSpPr>
        <p:spPr/>
        <p:txBody>
          <a:bodyPr>
            <a:normAutofit/>
          </a:bodyPr>
          <a:lstStyle/>
          <a:p>
            <a:pPr lvl="0"/>
            <a:r>
              <a:rPr lang="en-US" dirty="0"/>
              <a:t>Request cannot exceed the maximum per-unit subsidy limits</a:t>
            </a:r>
          </a:p>
          <a:p>
            <a:pPr lvl="0"/>
            <a:r>
              <a:rPr lang="en-US" dirty="0"/>
              <a:t>Sources/uses of funds: </a:t>
            </a:r>
          </a:p>
          <a:p>
            <a:pPr lvl="1"/>
            <a:r>
              <a:rPr lang="en-US" dirty="0"/>
              <a:t>Must submit a sources/uses of funds statement for the project with supportive documentation</a:t>
            </a:r>
          </a:p>
          <a:p>
            <a:pPr lvl="1"/>
            <a:r>
              <a:rPr lang="en-US" dirty="0"/>
              <a:t>Reflect the project development budget and list all proposed sources and uses of funds</a:t>
            </a:r>
          </a:p>
        </p:txBody>
      </p:sp>
    </p:spTree>
    <p:extLst>
      <p:ext uri="{BB962C8B-B14F-4D97-AF65-F5344CB8AC3E}">
        <p14:creationId xmlns:p14="http://schemas.microsoft.com/office/powerpoint/2010/main" val="41012414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A3432-4F5E-4D06-D05B-A4580FFFD66F}"/>
              </a:ext>
            </a:extLst>
          </p:cNvPr>
          <p:cNvSpPr>
            <a:spLocks noGrp="1"/>
          </p:cNvSpPr>
          <p:nvPr>
            <p:ph type="title"/>
          </p:nvPr>
        </p:nvSpPr>
        <p:spPr>
          <a:xfrm>
            <a:off x="838200" y="819509"/>
            <a:ext cx="10515600" cy="871179"/>
          </a:xfrm>
        </p:spPr>
        <p:txBody>
          <a:bodyPr/>
          <a:lstStyle/>
          <a:p>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Maximum Per Unit Subsidy Limits</a:t>
            </a:r>
            <a:endParaRPr lang="en-US" dirty="0"/>
          </a:p>
        </p:txBody>
      </p:sp>
      <p:graphicFrame>
        <p:nvGraphicFramePr>
          <p:cNvPr id="7" name="Content Placeholder 6">
            <a:extLst>
              <a:ext uri="{FF2B5EF4-FFF2-40B4-BE49-F238E27FC236}">
                <a16:creationId xmlns:a16="http://schemas.microsoft.com/office/drawing/2014/main" id="{6A144991-7EF4-3B32-590E-6B07B708879D}"/>
              </a:ext>
            </a:extLst>
          </p:cNvPr>
          <p:cNvGraphicFramePr>
            <a:graphicFrameLocks noGrp="1"/>
          </p:cNvGraphicFramePr>
          <p:nvPr>
            <p:ph idx="1"/>
            <p:extLst>
              <p:ext uri="{D42A27DB-BD31-4B8C-83A1-F6EECF244321}">
                <p14:modId xmlns:p14="http://schemas.microsoft.com/office/powerpoint/2010/main" val="750929984"/>
              </p:ext>
            </p:extLst>
          </p:nvPr>
        </p:nvGraphicFramePr>
        <p:xfrm>
          <a:off x="704670" y="1952625"/>
          <a:ext cx="8744130" cy="3400425"/>
        </p:xfrm>
        <a:graphic>
          <a:graphicData uri="http://schemas.openxmlformats.org/drawingml/2006/table">
            <a:tbl>
              <a:tblPr firstRow="1" firstCol="1" bandRow="1"/>
              <a:tblGrid>
                <a:gridCol w="1633193">
                  <a:extLst>
                    <a:ext uri="{9D8B030D-6E8A-4147-A177-3AD203B41FA5}">
                      <a16:colId xmlns:a16="http://schemas.microsoft.com/office/drawing/2014/main" val="1752167539"/>
                    </a:ext>
                  </a:extLst>
                </a:gridCol>
                <a:gridCol w="2663187">
                  <a:extLst>
                    <a:ext uri="{9D8B030D-6E8A-4147-A177-3AD203B41FA5}">
                      <a16:colId xmlns:a16="http://schemas.microsoft.com/office/drawing/2014/main" val="1784961071"/>
                    </a:ext>
                  </a:extLst>
                </a:gridCol>
                <a:gridCol w="1741315">
                  <a:extLst>
                    <a:ext uri="{9D8B030D-6E8A-4147-A177-3AD203B41FA5}">
                      <a16:colId xmlns:a16="http://schemas.microsoft.com/office/drawing/2014/main" val="360008566"/>
                    </a:ext>
                  </a:extLst>
                </a:gridCol>
                <a:gridCol w="2706435">
                  <a:extLst>
                    <a:ext uri="{9D8B030D-6E8A-4147-A177-3AD203B41FA5}">
                      <a16:colId xmlns:a16="http://schemas.microsoft.com/office/drawing/2014/main" val="2102829997"/>
                    </a:ext>
                  </a:extLst>
                </a:gridCol>
              </a:tblGrid>
              <a:tr h="976360">
                <a:tc>
                  <a:txBody>
                    <a:bodyPr/>
                    <a:lstStyle/>
                    <a:p>
                      <a:pPr marL="0" marR="0" algn="ctr">
                        <a:spcBef>
                          <a:spcPts val="500"/>
                        </a:spcBef>
                        <a:buNone/>
                      </a:pPr>
                      <a:r>
                        <a:rPr lang="en-US" sz="1800" b="1">
                          <a:solidFill>
                            <a:srgbClr val="FFFFFF"/>
                          </a:solidFill>
                          <a:effectLst/>
                          <a:latin typeface="Tw Cen MT" panose="020B0602020104020603" pitchFamily="34" charset="0"/>
                          <a:ea typeface="Times New Roman" panose="02020603050405020304" pitchFamily="18" charset="0"/>
                          <a:cs typeface="Times New Roman" panose="02020603050405020304" pitchFamily="18" charset="0"/>
                        </a:rPr>
                        <a:t> </a:t>
                      </a:r>
                      <a:endParaRPr lang="en-US" sz="1800">
                        <a:effectLst/>
                        <a:latin typeface="Tw Cen MT" panose="020B0602020104020603" pitchFamily="34" charset="0"/>
                        <a:ea typeface="Tw Cen MT" panose="020B0602020104020603" pitchFamily="34" charset="0"/>
                        <a:cs typeface="Tw Cen MT" panose="020B0602020104020603" pitchFamily="34" charset="0"/>
                      </a:endParaRPr>
                    </a:p>
                    <a:p>
                      <a:pPr marL="0" marR="0" algn="ctr">
                        <a:spcBef>
                          <a:spcPts val="500"/>
                        </a:spcBef>
                        <a:buNone/>
                      </a:pPr>
                      <a:r>
                        <a:rPr lang="en-US" sz="1800" b="1">
                          <a:solidFill>
                            <a:srgbClr val="FFFFFF"/>
                          </a:solidFill>
                          <a:effectLst/>
                          <a:latin typeface="Tw Cen MT" panose="020B0602020104020603" pitchFamily="34" charset="0"/>
                          <a:ea typeface="Times New Roman" panose="02020603050405020304" pitchFamily="18" charset="0"/>
                          <a:cs typeface="Times New Roman" panose="02020603050405020304" pitchFamily="18" charset="0"/>
                        </a:rPr>
                        <a:t>Bedrooms</a:t>
                      </a:r>
                      <a:endParaRPr lang="en-US" sz="1800">
                        <a:effectLst/>
                        <a:latin typeface="Tw Cen MT" panose="020B0602020104020603" pitchFamily="34" charset="0"/>
                        <a:ea typeface="Tw Cen MT" panose="020B0602020104020603" pitchFamily="34" charset="0"/>
                        <a:cs typeface="Tw Cen MT" panose="020B0602020104020603" pitchFamily="34" charset="0"/>
                      </a:endParaRPr>
                    </a:p>
                  </a:txBody>
                  <a:tcPr marL="68580" marR="68580" marT="0" marB="0" anchor="ctr">
                    <a:lnL w="12700" cap="flat" cmpd="sng" algn="ctr">
                      <a:solidFill>
                        <a:srgbClr val="156082"/>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156082"/>
                    </a:solidFill>
                  </a:tcPr>
                </a:tc>
                <a:tc>
                  <a:txBody>
                    <a:bodyPr/>
                    <a:lstStyle/>
                    <a:p>
                      <a:pPr marL="0" marR="0" algn="ctr">
                        <a:spcBef>
                          <a:spcPts val="500"/>
                        </a:spcBef>
                        <a:buNone/>
                      </a:pPr>
                      <a:r>
                        <a:rPr lang="en-US" sz="1800" b="1">
                          <a:solidFill>
                            <a:srgbClr val="FFFFFF"/>
                          </a:solidFill>
                          <a:effectLst/>
                          <a:latin typeface="Tw Cen MT" panose="020B0602020104020603" pitchFamily="34" charset="0"/>
                          <a:ea typeface="Times New Roman" panose="02020603050405020304" pitchFamily="18" charset="0"/>
                          <a:cs typeface="Times New Roman" panose="02020603050405020304" pitchFamily="18" charset="0"/>
                        </a:rPr>
                        <a:t>2025 Section 234</a:t>
                      </a:r>
                      <a:endParaRPr lang="en-US" sz="1800">
                        <a:effectLst/>
                        <a:latin typeface="Tw Cen MT" panose="020B0602020104020603" pitchFamily="34" charset="0"/>
                        <a:ea typeface="Tw Cen MT" panose="020B0602020104020603" pitchFamily="34" charset="0"/>
                        <a:cs typeface="Tw Cen MT" panose="020B0602020104020603" pitchFamily="34" charset="0"/>
                      </a:endParaRPr>
                    </a:p>
                    <a:p>
                      <a:pPr marL="0" marR="0" algn="ctr">
                        <a:spcBef>
                          <a:spcPts val="500"/>
                        </a:spcBef>
                        <a:buNone/>
                      </a:pPr>
                      <a:r>
                        <a:rPr lang="en-US" sz="1800" b="1">
                          <a:solidFill>
                            <a:srgbClr val="FFFFFF"/>
                          </a:solidFill>
                          <a:effectLst/>
                          <a:latin typeface="Tw Cen MT" panose="020B0602020104020603" pitchFamily="34" charset="0"/>
                          <a:ea typeface="Times New Roman" panose="02020603050405020304" pitchFamily="18" charset="0"/>
                          <a:cs typeface="Times New Roman" panose="02020603050405020304" pitchFamily="18" charset="0"/>
                        </a:rPr>
                        <a:t>Elevator Statutory Limit</a:t>
                      </a:r>
                      <a:endParaRPr lang="en-US" sz="1800">
                        <a:effectLst/>
                        <a:latin typeface="Tw Cen MT" panose="020B0602020104020603" pitchFamily="34" charset="0"/>
                        <a:ea typeface="Tw Cen MT" panose="020B0602020104020603" pitchFamily="34" charset="0"/>
                        <a:cs typeface="Tw Cen MT" panose="020B0602020104020603" pitchFamily="34"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solidFill>
                      <a:srgbClr val="156082"/>
                    </a:solidFill>
                  </a:tcPr>
                </a:tc>
                <a:tc>
                  <a:txBody>
                    <a:bodyPr/>
                    <a:lstStyle/>
                    <a:p>
                      <a:pPr marL="0" marR="0" algn="ctr">
                        <a:spcBef>
                          <a:spcPts val="500"/>
                        </a:spcBef>
                        <a:buNone/>
                      </a:pPr>
                      <a:r>
                        <a:rPr lang="en-US" sz="1800" b="1">
                          <a:solidFill>
                            <a:srgbClr val="FFFFFF"/>
                          </a:solidFill>
                          <a:effectLst/>
                          <a:latin typeface="Tw Cen MT" panose="020B0602020104020603" pitchFamily="34" charset="0"/>
                          <a:ea typeface="Times New Roman" panose="02020603050405020304" pitchFamily="18" charset="0"/>
                          <a:cs typeface="Times New Roman" panose="02020603050405020304" pitchFamily="18" charset="0"/>
                        </a:rPr>
                        <a:t>HCP Multiplier</a:t>
                      </a:r>
                      <a:endParaRPr lang="en-US" sz="1800">
                        <a:effectLst/>
                        <a:latin typeface="Tw Cen MT" panose="020B0602020104020603" pitchFamily="34" charset="0"/>
                        <a:ea typeface="Tw Cen MT" panose="020B0602020104020603" pitchFamily="34" charset="0"/>
                        <a:cs typeface="Tw Cen MT" panose="020B0602020104020603" pitchFamily="34"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solidFill>
                      <a:srgbClr val="156082"/>
                    </a:solidFill>
                  </a:tcPr>
                </a:tc>
                <a:tc>
                  <a:txBody>
                    <a:bodyPr/>
                    <a:lstStyle/>
                    <a:p>
                      <a:pPr marL="0" marR="0" algn="ctr">
                        <a:spcBef>
                          <a:spcPts val="500"/>
                        </a:spcBef>
                        <a:buNone/>
                      </a:pPr>
                      <a:r>
                        <a:rPr lang="en-US" sz="1800" b="1" dirty="0">
                          <a:solidFill>
                            <a:srgbClr val="FFFFFF"/>
                          </a:solidFill>
                          <a:effectLst/>
                          <a:latin typeface="Tw Cen MT" panose="020B0602020104020603" pitchFamily="34" charset="0"/>
                          <a:ea typeface="Times New Roman" panose="02020603050405020304" pitchFamily="18" charset="0"/>
                          <a:cs typeface="Times New Roman" panose="02020603050405020304" pitchFamily="18" charset="0"/>
                        </a:rPr>
                        <a:t>2025 HOME Maximum</a:t>
                      </a:r>
                      <a:endParaRPr lang="en-US" sz="1800" dirty="0">
                        <a:effectLst/>
                        <a:latin typeface="Tw Cen MT" panose="020B0602020104020603" pitchFamily="34" charset="0"/>
                        <a:ea typeface="Tw Cen MT" panose="020B0602020104020603" pitchFamily="34" charset="0"/>
                        <a:cs typeface="Tw Cen MT" panose="020B0602020104020603" pitchFamily="34" charset="0"/>
                      </a:endParaRPr>
                    </a:p>
                    <a:p>
                      <a:pPr marL="0" marR="0" algn="ctr">
                        <a:spcBef>
                          <a:spcPts val="500"/>
                        </a:spcBef>
                        <a:buNone/>
                      </a:pPr>
                      <a:r>
                        <a:rPr lang="en-US" sz="1800" b="1" dirty="0">
                          <a:solidFill>
                            <a:srgbClr val="FFFFFF"/>
                          </a:solidFill>
                          <a:effectLst/>
                          <a:latin typeface="Tw Cen MT" panose="020B0602020104020603" pitchFamily="34" charset="0"/>
                          <a:ea typeface="Times New Roman" panose="02020603050405020304" pitchFamily="18" charset="0"/>
                          <a:cs typeface="Times New Roman" panose="02020603050405020304" pitchFamily="18" charset="0"/>
                        </a:rPr>
                        <a:t>Per Unit Subsidy Limit</a:t>
                      </a:r>
                      <a:endParaRPr lang="en-US" sz="1800" dirty="0">
                        <a:effectLst/>
                        <a:latin typeface="Tw Cen MT" panose="020B0602020104020603" pitchFamily="34" charset="0"/>
                        <a:ea typeface="Tw Cen MT" panose="020B0602020104020603" pitchFamily="34" charset="0"/>
                        <a:cs typeface="Tw Cen MT" panose="020B0602020104020603" pitchFamily="34" charset="0"/>
                      </a:endParaRPr>
                    </a:p>
                  </a:txBody>
                  <a:tcPr marL="68580" marR="68580" marT="0" marB="0" anchor="ctr">
                    <a:lnL>
                      <a:noFill/>
                    </a:lnL>
                    <a:lnR w="12700" cap="flat" cmpd="sng" algn="ctr">
                      <a:solidFill>
                        <a:srgbClr val="156082"/>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156082"/>
                    </a:solidFill>
                  </a:tcPr>
                </a:tc>
                <a:extLst>
                  <a:ext uri="{0D108BD9-81ED-4DB2-BD59-A6C34878D82A}">
                    <a16:rowId xmlns:a16="http://schemas.microsoft.com/office/drawing/2014/main" val="1346584825"/>
                  </a:ext>
                </a:extLst>
              </a:tr>
              <a:tr h="484813">
                <a:tc>
                  <a:txBody>
                    <a:bodyPr/>
                    <a:lstStyle/>
                    <a:p>
                      <a:pPr marL="0" marR="0" algn="ctr">
                        <a:spcBef>
                          <a:spcPts val="500"/>
                        </a:spcBef>
                        <a:buNone/>
                      </a:pPr>
                      <a:r>
                        <a:rPr lang="en-US" sz="1800" b="1">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a:t>
                      </a:r>
                      <a:endParaRPr lang="en-US" sz="1800">
                        <a:effectLst/>
                        <a:latin typeface="Tw Cen MT" panose="020B0602020104020603" pitchFamily="34" charset="0"/>
                        <a:ea typeface="Tw Cen MT" panose="020B0602020104020603" pitchFamily="34" charset="0"/>
                        <a:cs typeface="Tw Cen MT" panose="020B0602020104020603"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500"/>
                        </a:spcBef>
                        <a:buNone/>
                      </a:pPr>
                      <a:r>
                        <a:rPr lang="en-US" sz="1800">
                          <a:effectLst/>
                          <a:latin typeface="Tw Cen MT" panose="020B0602020104020603" pitchFamily="34" charset="0"/>
                          <a:ea typeface="Times New Roman" panose="02020603050405020304" pitchFamily="18" charset="0"/>
                          <a:cs typeface="Times New Roman" panose="02020603050405020304" pitchFamily="18" charset="0"/>
                        </a:rPr>
                        <a:t>$78,191</a:t>
                      </a:r>
                      <a:endParaRPr lang="en-US" sz="1800">
                        <a:effectLst/>
                        <a:latin typeface="Tw Cen MT" panose="020B0602020104020603" pitchFamily="34" charset="0"/>
                        <a:ea typeface="Tw Cen MT" panose="020B0602020104020603" pitchFamily="34" charset="0"/>
                        <a:cs typeface="Tw Cen MT" panose="020B0602020104020603"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spcBef>
                          <a:spcPts val="500"/>
                        </a:spcBef>
                        <a:buNone/>
                      </a:pPr>
                      <a:r>
                        <a:rPr lang="en-US" sz="1800">
                          <a:effectLst/>
                          <a:latin typeface="Tw Cen MT" panose="020B0602020104020603" pitchFamily="34" charset="0"/>
                          <a:ea typeface="Times New Roman" panose="02020603050405020304" pitchFamily="18" charset="0"/>
                          <a:cs typeface="Times New Roman" panose="02020603050405020304" pitchFamily="18" charset="0"/>
                        </a:rPr>
                        <a:t>240%</a:t>
                      </a:r>
                      <a:endParaRPr lang="en-US" sz="1800">
                        <a:effectLst/>
                        <a:latin typeface="Tw Cen MT" panose="020B0602020104020603" pitchFamily="34" charset="0"/>
                        <a:ea typeface="Tw Cen MT" panose="020B0602020104020603" pitchFamily="34" charset="0"/>
                        <a:cs typeface="Tw Cen MT" panose="020B0602020104020603"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spcBef>
                          <a:spcPts val="500"/>
                        </a:spcBef>
                        <a:buNone/>
                      </a:pPr>
                      <a:r>
                        <a:rPr lang="en-US" sz="1800">
                          <a:effectLst/>
                          <a:latin typeface="Tw Cen MT" panose="020B0602020104020603" pitchFamily="34" charset="0"/>
                          <a:ea typeface="Times New Roman" panose="02020603050405020304" pitchFamily="18" charset="0"/>
                          <a:cs typeface="Times New Roman" panose="02020603050405020304" pitchFamily="18" charset="0"/>
                        </a:rPr>
                        <a:t>$187,658</a:t>
                      </a:r>
                      <a:endParaRPr lang="en-US" sz="1800">
                        <a:effectLst/>
                        <a:latin typeface="Tw Cen MT" panose="020B0602020104020603" pitchFamily="34" charset="0"/>
                        <a:ea typeface="Tw Cen MT" panose="020B0602020104020603" pitchFamily="34" charset="0"/>
                        <a:cs typeface="Tw Cen MT" panose="020B0602020104020603"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9201991"/>
                  </a:ext>
                </a:extLst>
              </a:tr>
              <a:tr h="484813">
                <a:tc>
                  <a:txBody>
                    <a:bodyPr/>
                    <a:lstStyle/>
                    <a:p>
                      <a:pPr marL="0" marR="0" algn="ctr">
                        <a:spcBef>
                          <a:spcPts val="500"/>
                        </a:spcBef>
                        <a:buNone/>
                      </a:pPr>
                      <a:r>
                        <a:rPr lang="en-US" sz="1800" b="1"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1</a:t>
                      </a:r>
                      <a:endParaRPr lang="en-US" sz="1800" dirty="0">
                        <a:effectLst/>
                        <a:latin typeface="Tw Cen MT" panose="020B0602020104020603" pitchFamily="34" charset="0"/>
                        <a:ea typeface="Tw Cen MT" panose="020B0602020104020603" pitchFamily="34" charset="0"/>
                        <a:cs typeface="Tw Cen MT" panose="020B0602020104020603"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500"/>
                        </a:spcBef>
                        <a:buNone/>
                      </a:pPr>
                      <a:r>
                        <a:rPr lang="en-US" sz="1800">
                          <a:effectLst/>
                          <a:latin typeface="Tw Cen MT" panose="020B0602020104020603" pitchFamily="34" charset="0"/>
                          <a:ea typeface="Times New Roman" panose="02020603050405020304" pitchFamily="18" charset="0"/>
                          <a:cs typeface="Times New Roman" panose="02020603050405020304" pitchFamily="18" charset="0"/>
                        </a:rPr>
                        <a:t>$89,634</a:t>
                      </a:r>
                      <a:endParaRPr lang="en-US" sz="1800">
                        <a:effectLst/>
                        <a:latin typeface="Tw Cen MT" panose="020B0602020104020603" pitchFamily="34" charset="0"/>
                        <a:ea typeface="Tw Cen MT" panose="020B0602020104020603" pitchFamily="34" charset="0"/>
                        <a:cs typeface="Tw Cen MT" panose="020B0602020104020603"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spcBef>
                          <a:spcPts val="500"/>
                        </a:spcBef>
                        <a:buNone/>
                      </a:pPr>
                      <a:r>
                        <a:rPr lang="en-US" sz="1800">
                          <a:effectLst/>
                          <a:latin typeface="Tw Cen MT" panose="020B0602020104020603" pitchFamily="34" charset="0"/>
                          <a:ea typeface="Times New Roman" panose="02020603050405020304" pitchFamily="18" charset="0"/>
                          <a:cs typeface="Times New Roman" panose="02020603050405020304" pitchFamily="18" charset="0"/>
                        </a:rPr>
                        <a:t>240%</a:t>
                      </a:r>
                      <a:endParaRPr lang="en-US" sz="1800">
                        <a:effectLst/>
                        <a:latin typeface="Tw Cen MT" panose="020B0602020104020603" pitchFamily="34" charset="0"/>
                        <a:ea typeface="Tw Cen MT" panose="020B0602020104020603" pitchFamily="34" charset="0"/>
                        <a:cs typeface="Tw Cen MT" panose="020B0602020104020603"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spcBef>
                          <a:spcPts val="500"/>
                        </a:spcBef>
                        <a:buNone/>
                      </a:pPr>
                      <a:r>
                        <a:rPr lang="en-US" sz="1800">
                          <a:effectLst/>
                          <a:latin typeface="Tw Cen MT" panose="020B0602020104020603" pitchFamily="34" charset="0"/>
                          <a:ea typeface="Times New Roman" panose="02020603050405020304" pitchFamily="18" charset="0"/>
                          <a:cs typeface="Times New Roman" panose="02020603050405020304" pitchFamily="18" charset="0"/>
                        </a:rPr>
                        <a:t>$215,122</a:t>
                      </a:r>
                      <a:endParaRPr lang="en-US" sz="1800">
                        <a:effectLst/>
                        <a:latin typeface="Tw Cen MT" panose="020B0602020104020603" pitchFamily="34" charset="0"/>
                        <a:ea typeface="Tw Cen MT" panose="020B0602020104020603" pitchFamily="34" charset="0"/>
                        <a:cs typeface="Tw Cen MT" panose="020B0602020104020603"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01707132"/>
                  </a:ext>
                </a:extLst>
              </a:tr>
              <a:tr h="484813">
                <a:tc>
                  <a:txBody>
                    <a:bodyPr/>
                    <a:lstStyle/>
                    <a:p>
                      <a:pPr marL="0" marR="0" algn="ctr">
                        <a:spcBef>
                          <a:spcPts val="500"/>
                        </a:spcBef>
                        <a:buNone/>
                      </a:pPr>
                      <a:r>
                        <a:rPr lang="en-US" sz="1800" b="1">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2</a:t>
                      </a:r>
                      <a:endParaRPr lang="en-US" sz="1800">
                        <a:effectLst/>
                        <a:latin typeface="Tw Cen MT" panose="020B0602020104020603" pitchFamily="34" charset="0"/>
                        <a:ea typeface="Tw Cen MT" panose="020B0602020104020603" pitchFamily="34" charset="0"/>
                        <a:cs typeface="Tw Cen MT" panose="020B0602020104020603"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500"/>
                        </a:spcBef>
                        <a:buNone/>
                      </a:pPr>
                      <a:r>
                        <a:rPr lang="en-US" sz="1800">
                          <a:effectLst/>
                          <a:latin typeface="Tw Cen MT" panose="020B0602020104020603" pitchFamily="34" charset="0"/>
                          <a:ea typeface="Times New Roman" panose="02020603050405020304" pitchFamily="18" charset="0"/>
                          <a:cs typeface="Times New Roman" panose="02020603050405020304" pitchFamily="18" charset="0"/>
                        </a:rPr>
                        <a:t>$108,998</a:t>
                      </a:r>
                      <a:endParaRPr lang="en-US" sz="1800">
                        <a:effectLst/>
                        <a:latin typeface="Tw Cen MT" panose="020B0602020104020603" pitchFamily="34" charset="0"/>
                        <a:ea typeface="Tw Cen MT" panose="020B0602020104020603" pitchFamily="34" charset="0"/>
                        <a:cs typeface="Tw Cen MT" panose="020B0602020104020603"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spcBef>
                          <a:spcPts val="500"/>
                        </a:spcBef>
                        <a:buNone/>
                      </a:pPr>
                      <a:r>
                        <a:rPr lang="en-US" sz="1800">
                          <a:effectLst/>
                          <a:latin typeface="Tw Cen MT" panose="020B0602020104020603" pitchFamily="34" charset="0"/>
                          <a:ea typeface="Times New Roman" panose="02020603050405020304" pitchFamily="18" charset="0"/>
                          <a:cs typeface="Times New Roman" panose="02020603050405020304" pitchFamily="18" charset="0"/>
                        </a:rPr>
                        <a:t>240%</a:t>
                      </a:r>
                      <a:endParaRPr lang="en-US" sz="1800">
                        <a:effectLst/>
                        <a:latin typeface="Tw Cen MT" panose="020B0602020104020603" pitchFamily="34" charset="0"/>
                        <a:ea typeface="Tw Cen MT" panose="020B0602020104020603" pitchFamily="34" charset="0"/>
                        <a:cs typeface="Tw Cen MT" panose="020B0602020104020603"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spcBef>
                          <a:spcPts val="500"/>
                        </a:spcBef>
                        <a:buNone/>
                      </a:pPr>
                      <a:r>
                        <a:rPr lang="en-US" sz="1800">
                          <a:effectLst/>
                          <a:latin typeface="Tw Cen MT" panose="020B0602020104020603" pitchFamily="34" charset="0"/>
                          <a:ea typeface="Times New Roman" panose="02020603050405020304" pitchFamily="18" charset="0"/>
                          <a:cs typeface="Times New Roman" panose="02020603050405020304" pitchFamily="18" charset="0"/>
                        </a:rPr>
                        <a:t>$261,595</a:t>
                      </a:r>
                      <a:endParaRPr lang="en-US" sz="1800">
                        <a:effectLst/>
                        <a:latin typeface="Tw Cen MT" panose="020B0602020104020603" pitchFamily="34" charset="0"/>
                        <a:ea typeface="Tw Cen MT" panose="020B0602020104020603" pitchFamily="34" charset="0"/>
                        <a:cs typeface="Tw Cen MT" panose="020B0602020104020603"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51980600"/>
                  </a:ext>
                </a:extLst>
              </a:tr>
              <a:tr h="484813">
                <a:tc>
                  <a:txBody>
                    <a:bodyPr/>
                    <a:lstStyle/>
                    <a:p>
                      <a:pPr marL="0" marR="0" algn="ctr">
                        <a:spcBef>
                          <a:spcPts val="500"/>
                        </a:spcBef>
                        <a:buNone/>
                      </a:pPr>
                      <a:r>
                        <a:rPr lang="en-US" sz="1800" b="1">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3</a:t>
                      </a:r>
                      <a:endParaRPr lang="en-US" sz="1800">
                        <a:effectLst/>
                        <a:latin typeface="Tw Cen MT" panose="020B0602020104020603" pitchFamily="34" charset="0"/>
                        <a:ea typeface="Tw Cen MT" panose="020B0602020104020603" pitchFamily="34" charset="0"/>
                        <a:cs typeface="Tw Cen MT" panose="020B0602020104020603"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500"/>
                        </a:spcBef>
                        <a:buNone/>
                      </a:pPr>
                      <a:r>
                        <a:rPr lang="en-US" sz="1800">
                          <a:effectLst/>
                          <a:latin typeface="Tw Cen MT" panose="020B0602020104020603" pitchFamily="34" charset="0"/>
                          <a:ea typeface="Times New Roman" panose="02020603050405020304" pitchFamily="18" charset="0"/>
                          <a:cs typeface="Times New Roman" panose="02020603050405020304" pitchFamily="18" charset="0"/>
                        </a:rPr>
                        <a:t>$141,008</a:t>
                      </a:r>
                      <a:endParaRPr lang="en-US" sz="1800">
                        <a:effectLst/>
                        <a:latin typeface="Tw Cen MT" panose="020B0602020104020603" pitchFamily="34" charset="0"/>
                        <a:ea typeface="Tw Cen MT" panose="020B0602020104020603" pitchFamily="34" charset="0"/>
                        <a:cs typeface="Tw Cen MT" panose="020B0602020104020603"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spcBef>
                          <a:spcPts val="500"/>
                        </a:spcBef>
                        <a:buNone/>
                      </a:pPr>
                      <a:r>
                        <a:rPr lang="en-US" sz="1800">
                          <a:effectLst/>
                          <a:latin typeface="Tw Cen MT" panose="020B0602020104020603" pitchFamily="34" charset="0"/>
                          <a:ea typeface="Times New Roman" panose="02020603050405020304" pitchFamily="18" charset="0"/>
                          <a:cs typeface="Times New Roman" panose="02020603050405020304" pitchFamily="18" charset="0"/>
                        </a:rPr>
                        <a:t>240%</a:t>
                      </a:r>
                      <a:endParaRPr lang="en-US" sz="1800">
                        <a:effectLst/>
                        <a:latin typeface="Tw Cen MT" panose="020B0602020104020603" pitchFamily="34" charset="0"/>
                        <a:ea typeface="Tw Cen MT" panose="020B0602020104020603" pitchFamily="34" charset="0"/>
                        <a:cs typeface="Tw Cen MT" panose="020B0602020104020603"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spcBef>
                          <a:spcPts val="500"/>
                        </a:spcBef>
                        <a:buNone/>
                      </a:pPr>
                      <a:r>
                        <a:rPr lang="en-US" sz="1800">
                          <a:effectLst/>
                          <a:latin typeface="Tw Cen MT" panose="020B0602020104020603" pitchFamily="34" charset="0"/>
                          <a:ea typeface="Times New Roman" panose="02020603050405020304" pitchFamily="18" charset="0"/>
                          <a:cs typeface="Times New Roman" panose="02020603050405020304" pitchFamily="18" charset="0"/>
                        </a:rPr>
                        <a:t>$338,419</a:t>
                      </a:r>
                      <a:endParaRPr lang="en-US" sz="1800">
                        <a:effectLst/>
                        <a:latin typeface="Tw Cen MT" panose="020B0602020104020603" pitchFamily="34" charset="0"/>
                        <a:ea typeface="Tw Cen MT" panose="020B0602020104020603" pitchFamily="34" charset="0"/>
                        <a:cs typeface="Tw Cen MT" panose="020B0602020104020603"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9342621"/>
                  </a:ext>
                </a:extLst>
              </a:tr>
              <a:tr h="484813">
                <a:tc>
                  <a:txBody>
                    <a:bodyPr/>
                    <a:lstStyle/>
                    <a:p>
                      <a:pPr marL="0" marR="0" algn="ctr">
                        <a:spcBef>
                          <a:spcPts val="500"/>
                        </a:spcBef>
                        <a:buNone/>
                      </a:pPr>
                      <a:r>
                        <a:rPr lang="en-US" sz="1800" b="1">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4</a:t>
                      </a:r>
                      <a:endParaRPr lang="en-US" sz="1800">
                        <a:effectLst/>
                        <a:latin typeface="Tw Cen MT" panose="020B0602020104020603" pitchFamily="34" charset="0"/>
                        <a:ea typeface="Tw Cen MT" panose="020B0602020104020603" pitchFamily="34" charset="0"/>
                        <a:cs typeface="Tw Cen MT" panose="020B0602020104020603"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500"/>
                        </a:spcBef>
                        <a:buNone/>
                      </a:pPr>
                      <a:r>
                        <a:rPr lang="en-US" sz="1800">
                          <a:effectLst/>
                          <a:latin typeface="Tw Cen MT" panose="020B0602020104020603" pitchFamily="34" charset="0"/>
                          <a:ea typeface="Times New Roman" panose="02020603050405020304" pitchFamily="18" charset="0"/>
                          <a:cs typeface="Times New Roman" panose="02020603050405020304" pitchFamily="18" charset="0"/>
                        </a:rPr>
                        <a:t>$154,782</a:t>
                      </a:r>
                      <a:endParaRPr lang="en-US" sz="1800">
                        <a:effectLst/>
                        <a:latin typeface="Tw Cen MT" panose="020B0602020104020603" pitchFamily="34" charset="0"/>
                        <a:ea typeface="Tw Cen MT" panose="020B0602020104020603" pitchFamily="34" charset="0"/>
                        <a:cs typeface="Tw Cen MT" panose="020B0602020104020603"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spcBef>
                          <a:spcPts val="500"/>
                        </a:spcBef>
                        <a:buNone/>
                      </a:pPr>
                      <a:r>
                        <a:rPr lang="en-US" sz="1800">
                          <a:effectLst/>
                          <a:latin typeface="Tw Cen MT" panose="020B0602020104020603" pitchFamily="34" charset="0"/>
                          <a:ea typeface="Times New Roman" panose="02020603050405020304" pitchFamily="18" charset="0"/>
                          <a:cs typeface="Times New Roman" panose="02020603050405020304" pitchFamily="18" charset="0"/>
                        </a:rPr>
                        <a:t>240%</a:t>
                      </a:r>
                      <a:endParaRPr lang="en-US" sz="1800">
                        <a:effectLst/>
                        <a:latin typeface="Tw Cen MT" panose="020B0602020104020603" pitchFamily="34" charset="0"/>
                        <a:ea typeface="Tw Cen MT" panose="020B0602020104020603" pitchFamily="34" charset="0"/>
                        <a:cs typeface="Tw Cen MT" panose="020B0602020104020603"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spcBef>
                          <a:spcPts val="500"/>
                        </a:spcBef>
                        <a:buNone/>
                      </a:pPr>
                      <a:r>
                        <a:rPr lang="en-US" sz="1800" dirty="0">
                          <a:effectLst/>
                          <a:latin typeface="Tw Cen MT" panose="020B0602020104020603" pitchFamily="34" charset="0"/>
                          <a:ea typeface="Times New Roman" panose="02020603050405020304" pitchFamily="18" charset="0"/>
                          <a:cs typeface="Times New Roman" panose="02020603050405020304" pitchFamily="18" charset="0"/>
                        </a:rPr>
                        <a:t>$371,477</a:t>
                      </a:r>
                      <a:endParaRPr lang="en-US" sz="1800" dirty="0">
                        <a:effectLst/>
                        <a:latin typeface="Tw Cen MT" panose="020B0602020104020603" pitchFamily="34" charset="0"/>
                        <a:ea typeface="Tw Cen MT" panose="020B0602020104020603" pitchFamily="34" charset="0"/>
                        <a:cs typeface="Tw Cen MT" panose="020B0602020104020603"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6010507"/>
                  </a:ext>
                </a:extLst>
              </a:tr>
            </a:tbl>
          </a:graphicData>
        </a:graphic>
      </p:graphicFrame>
    </p:spTree>
    <p:extLst>
      <p:ext uri="{BB962C8B-B14F-4D97-AF65-F5344CB8AC3E}">
        <p14:creationId xmlns:p14="http://schemas.microsoft.com/office/powerpoint/2010/main" val="64235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ACCBE-A592-A6EE-4928-DE6B7FA34E17}"/>
              </a:ext>
            </a:extLst>
          </p:cNvPr>
          <p:cNvSpPr>
            <a:spLocks noGrp="1"/>
          </p:cNvSpPr>
          <p:nvPr>
            <p:ph type="title"/>
          </p:nvPr>
        </p:nvSpPr>
        <p:spPr>
          <a:xfrm>
            <a:off x="838200" y="966157"/>
            <a:ext cx="10515600" cy="1009291"/>
          </a:xfrm>
        </p:spPr>
        <p:txBody>
          <a:bodyPr/>
          <a:lstStyle/>
          <a:p>
            <a:r>
              <a:rPr lang="en-US" dirty="0"/>
              <a:t>Application Underwriting Criteria</a:t>
            </a:r>
          </a:p>
        </p:txBody>
      </p:sp>
      <p:graphicFrame>
        <p:nvGraphicFramePr>
          <p:cNvPr id="4" name="Content Placeholder 3">
            <a:extLst>
              <a:ext uri="{FF2B5EF4-FFF2-40B4-BE49-F238E27FC236}">
                <a16:creationId xmlns:a16="http://schemas.microsoft.com/office/drawing/2014/main" id="{9A841F2E-4BC6-4352-CF47-9096A06D8528}"/>
              </a:ext>
            </a:extLst>
          </p:cNvPr>
          <p:cNvGraphicFramePr>
            <a:graphicFrameLocks noGrp="1"/>
          </p:cNvGraphicFramePr>
          <p:nvPr>
            <p:ph idx="1"/>
            <p:extLst>
              <p:ext uri="{D42A27DB-BD31-4B8C-83A1-F6EECF244321}">
                <p14:modId xmlns:p14="http://schemas.microsoft.com/office/powerpoint/2010/main" val="3569200382"/>
              </p:ext>
            </p:extLst>
          </p:nvPr>
        </p:nvGraphicFramePr>
        <p:xfrm>
          <a:off x="838200" y="1909659"/>
          <a:ext cx="9168659" cy="3974148"/>
        </p:xfrm>
        <a:graphic>
          <a:graphicData uri="http://schemas.openxmlformats.org/drawingml/2006/table">
            <a:tbl>
              <a:tblPr firstRow="1" firstCol="1" lastRow="1" lastCol="1" bandRow="1" bandCol="1"/>
              <a:tblGrid>
                <a:gridCol w="3342842">
                  <a:extLst>
                    <a:ext uri="{9D8B030D-6E8A-4147-A177-3AD203B41FA5}">
                      <a16:colId xmlns:a16="http://schemas.microsoft.com/office/drawing/2014/main" val="692333472"/>
                    </a:ext>
                  </a:extLst>
                </a:gridCol>
                <a:gridCol w="5825817">
                  <a:extLst>
                    <a:ext uri="{9D8B030D-6E8A-4147-A177-3AD203B41FA5}">
                      <a16:colId xmlns:a16="http://schemas.microsoft.com/office/drawing/2014/main" val="2014160952"/>
                    </a:ext>
                  </a:extLst>
                </a:gridCol>
              </a:tblGrid>
              <a:tr h="223941">
                <a:tc>
                  <a:txBody>
                    <a:bodyPr/>
                    <a:lstStyle/>
                    <a:p>
                      <a:pPr marL="68580" marR="0">
                        <a:spcBef>
                          <a:spcPts val="1200"/>
                        </a:spcBef>
                        <a:buNone/>
                      </a:pPr>
                      <a:r>
                        <a:rPr lang="en-US" sz="1600" b="1" dirty="0">
                          <a:solidFill>
                            <a:srgbClr val="FFFFFF"/>
                          </a:solidFill>
                          <a:effectLst/>
                          <a:latin typeface="Tw Cen MT" panose="020B0602020104020603" pitchFamily="34" charset="0"/>
                          <a:ea typeface="Tw Cen MT" panose="020B0602020104020603" pitchFamily="34" charset="0"/>
                          <a:cs typeface="Tw Cen MT" panose="020B0602020104020603" pitchFamily="34" charset="0"/>
                        </a:rPr>
                        <a:t>Underwriting Criteria</a:t>
                      </a:r>
                      <a:endParaRPr lang="en-US" sz="1600" dirty="0">
                        <a:effectLst/>
                        <a:latin typeface="Tw Cen MT" panose="020B0602020104020603" pitchFamily="34" charset="0"/>
                        <a:ea typeface="Tw Cen MT" panose="020B0602020104020603" pitchFamily="34" charset="0"/>
                        <a:cs typeface="Tw Cen MT" panose="020B0602020104020603" pitchFamily="34" charset="0"/>
                      </a:endParaRPr>
                    </a:p>
                  </a:txBody>
                  <a:tcPr marL="0" marR="0" marT="0" marB="0">
                    <a:lnL>
                      <a:noFill/>
                    </a:lnL>
                    <a:lnR>
                      <a:noFill/>
                    </a:lnR>
                    <a:lnT>
                      <a:noFill/>
                    </a:lnT>
                    <a:lnB w="12700" cap="flat" cmpd="sng" algn="ctr">
                      <a:solidFill>
                        <a:srgbClr val="156082"/>
                      </a:solidFill>
                      <a:prstDash val="solid"/>
                      <a:round/>
                      <a:headEnd type="none" w="med" len="med"/>
                      <a:tailEnd type="none" w="med" len="med"/>
                    </a:lnB>
                    <a:solidFill>
                      <a:srgbClr val="156082"/>
                    </a:solidFill>
                  </a:tcPr>
                </a:tc>
                <a:tc>
                  <a:txBody>
                    <a:bodyPr/>
                    <a:lstStyle/>
                    <a:p>
                      <a:pPr marL="124460" marR="0">
                        <a:spcBef>
                          <a:spcPts val="485"/>
                        </a:spcBef>
                        <a:buNone/>
                      </a:pPr>
                      <a:r>
                        <a:rPr lang="en-US" sz="1600" b="1" dirty="0">
                          <a:solidFill>
                            <a:srgbClr val="FFFFFF"/>
                          </a:solidFill>
                          <a:effectLst/>
                          <a:latin typeface="Tw Cen MT" panose="020B0602020104020603" pitchFamily="34" charset="0"/>
                          <a:ea typeface="Tw Cen MT" panose="020B0602020104020603" pitchFamily="34" charset="0"/>
                          <a:cs typeface="Tw Cen MT" panose="020B0602020104020603" pitchFamily="34" charset="0"/>
                        </a:rPr>
                        <a:t>Requirement(s)</a:t>
                      </a:r>
                      <a:endParaRPr lang="en-US" sz="1600" dirty="0">
                        <a:effectLst/>
                        <a:latin typeface="Tw Cen MT" panose="020B0602020104020603" pitchFamily="34" charset="0"/>
                        <a:ea typeface="Tw Cen MT" panose="020B0602020104020603" pitchFamily="34" charset="0"/>
                        <a:cs typeface="Tw Cen MT" panose="020B0602020104020603" pitchFamily="34" charset="0"/>
                      </a:endParaRPr>
                    </a:p>
                  </a:txBody>
                  <a:tcPr marL="0" marR="0" marT="0" marB="0">
                    <a:lnL>
                      <a:noFill/>
                    </a:lnL>
                    <a:lnR>
                      <a:noFill/>
                    </a:lnR>
                    <a:lnT>
                      <a:noFill/>
                    </a:lnT>
                    <a:lnB w="12700" cap="flat" cmpd="sng" algn="ctr">
                      <a:solidFill>
                        <a:srgbClr val="156082"/>
                      </a:solidFill>
                      <a:prstDash val="solid"/>
                      <a:round/>
                      <a:headEnd type="none" w="med" len="med"/>
                      <a:tailEnd type="none" w="med" len="med"/>
                    </a:lnB>
                    <a:solidFill>
                      <a:srgbClr val="156082"/>
                    </a:solidFill>
                  </a:tcPr>
                </a:tc>
                <a:extLst>
                  <a:ext uri="{0D108BD9-81ED-4DB2-BD59-A6C34878D82A}">
                    <a16:rowId xmlns:a16="http://schemas.microsoft.com/office/drawing/2014/main" val="3435691993"/>
                  </a:ext>
                </a:extLst>
              </a:tr>
              <a:tr h="343313">
                <a:tc>
                  <a:txBody>
                    <a:bodyPr/>
                    <a:lstStyle/>
                    <a:p>
                      <a:pPr marL="65405" marR="0">
                        <a:spcBef>
                          <a:spcPts val="510"/>
                        </a:spcBef>
                        <a:buNone/>
                      </a:pPr>
                      <a:r>
                        <a:rPr lang="en-US" sz="1400" b="1" dirty="0">
                          <a:effectLst/>
                          <a:latin typeface="Tw Cen MT" panose="020B0602020104020603" pitchFamily="34" charset="0"/>
                          <a:ea typeface="Tw Cen MT" panose="020B0602020104020603" pitchFamily="34" charset="0"/>
                          <a:cs typeface="Tw Cen MT" panose="020B0602020104020603" pitchFamily="34" charset="0"/>
                        </a:rPr>
                        <a:t>Vacancy Rate</a:t>
                      </a:r>
                      <a:endParaRPr lang="en-US" sz="1400" dirty="0">
                        <a:effectLst/>
                        <a:latin typeface="Tw Cen MT" panose="020B0602020104020603" pitchFamily="34" charset="0"/>
                        <a:ea typeface="Tw Cen MT" panose="020B0602020104020603" pitchFamily="34" charset="0"/>
                        <a:cs typeface="Tw Cen MT" panose="020B0602020104020603" pitchFamily="34" charset="0"/>
                      </a:endParaRPr>
                    </a:p>
                  </a:txBody>
                  <a:tcPr marL="0" marR="0" marT="0" marB="0">
                    <a:lnL w="12700" cap="flat" cmpd="sng" algn="ctr">
                      <a:solidFill>
                        <a:srgbClr val="156082"/>
                      </a:solidFill>
                      <a:prstDash val="solid"/>
                      <a:round/>
                      <a:headEnd type="none" w="med" len="med"/>
                      <a:tailEnd type="none" w="med" len="med"/>
                    </a:lnL>
                    <a:lnR>
                      <a:noFill/>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tc>
                  <a:txBody>
                    <a:bodyPr/>
                    <a:lstStyle/>
                    <a:p>
                      <a:pPr marL="124460" marR="0">
                        <a:spcBef>
                          <a:spcPts val="510"/>
                        </a:spcBef>
                        <a:buNone/>
                      </a:pPr>
                      <a:r>
                        <a:rPr lang="en-US" sz="1400">
                          <a:effectLst/>
                          <a:latin typeface="Tw Cen MT" panose="020B0602020104020603" pitchFamily="34" charset="0"/>
                          <a:ea typeface="Tw Cen MT" panose="020B0602020104020603" pitchFamily="34" charset="0"/>
                          <a:cs typeface="Tw Cen MT" panose="020B0602020104020603" pitchFamily="34" charset="0"/>
                        </a:rPr>
                        <a:t>7%</a:t>
                      </a:r>
                    </a:p>
                  </a:txBody>
                  <a:tcPr marL="0" marR="0" marT="0" marB="0">
                    <a:lnL>
                      <a:noFill/>
                    </a:lnL>
                    <a:lnR w="12700" cap="flat" cmpd="sng" algn="ctr">
                      <a:solidFill>
                        <a:srgbClr val="156082"/>
                      </a:solidFill>
                      <a:prstDash val="solid"/>
                      <a:round/>
                      <a:headEnd type="none" w="med" len="med"/>
                      <a:tailEnd type="none" w="med" len="med"/>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extLst>
                  <a:ext uri="{0D108BD9-81ED-4DB2-BD59-A6C34878D82A}">
                    <a16:rowId xmlns:a16="http://schemas.microsoft.com/office/drawing/2014/main" val="773085616"/>
                  </a:ext>
                </a:extLst>
              </a:tr>
              <a:tr h="340234">
                <a:tc>
                  <a:txBody>
                    <a:bodyPr/>
                    <a:lstStyle/>
                    <a:p>
                      <a:pPr marL="65405" marR="0">
                        <a:spcBef>
                          <a:spcPts val="485"/>
                        </a:spcBef>
                        <a:buNone/>
                      </a:pPr>
                      <a:r>
                        <a:rPr lang="en-US" sz="1400" b="1" dirty="0">
                          <a:effectLst/>
                          <a:latin typeface="Tw Cen MT" panose="020B0602020104020603" pitchFamily="34" charset="0"/>
                          <a:ea typeface="Tw Cen MT" panose="020B0602020104020603" pitchFamily="34" charset="0"/>
                          <a:cs typeface="Tw Cen MT" panose="020B0602020104020603" pitchFamily="34" charset="0"/>
                        </a:rPr>
                        <a:t>Income Inflation</a:t>
                      </a:r>
                      <a:endParaRPr lang="en-US" sz="1400" dirty="0">
                        <a:effectLst/>
                        <a:latin typeface="Tw Cen MT" panose="020B0602020104020603" pitchFamily="34" charset="0"/>
                        <a:ea typeface="Tw Cen MT" panose="020B0602020104020603" pitchFamily="34" charset="0"/>
                        <a:cs typeface="Tw Cen MT" panose="020B0602020104020603" pitchFamily="34" charset="0"/>
                      </a:endParaRPr>
                    </a:p>
                  </a:txBody>
                  <a:tcPr marL="0" marR="0" marT="0" marB="0">
                    <a:lnL w="12700" cap="flat" cmpd="sng" algn="ctr">
                      <a:solidFill>
                        <a:srgbClr val="156082"/>
                      </a:solidFill>
                      <a:prstDash val="solid"/>
                      <a:round/>
                      <a:headEnd type="none" w="med" len="med"/>
                      <a:tailEnd type="none" w="med" len="med"/>
                    </a:lnL>
                    <a:lnR>
                      <a:noFill/>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tc>
                  <a:txBody>
                    <a:bodyPr/>
                    <a:lstStyle/>
                    <a:p>
                      <a:pPr marL="124460" marR="0">
                        <a:spcBef>
                          <a:spcPts val="485"/>
                        </a:spcBef>
                        <a:buNone/>
                      </a:pPr>
                      <a:r>
                        <a:rPr lang="en-US" sz="1400" dirty="0">
                          <a:effectLst/>
                          <a:latin typeface="Tw Cen MT" panose="020B0602020104020603" pitchFamily="34" charset="0"/>
                          <a:ea typeface="Tw Cen MT" panose="020B0602020104020603" pitchFamily="34" charset="0"/>
                          <a:cs typeface="Tw Cen MT" panose="020B0602020104020603" pitchFamily="34" charset="0"/>
                        </a:rPr>
                        <a:t>3% for all sources</a:t>
                      </a:r>
                    </a:p>
                  </a:txBody>
                  <a:tcPr marL="0" marR="0" marT="0" marB="0">
                    <a:lnL>
                      <a:noFill/>
                    </a:lnL>
                    <a:lnR w="12700" cap="flat" cmpd="sng" algn="ctr">
                      <a:solidFill>
                        <a:srgbClr val="156082"/>
                      </a:solidFill>
                      <a:prstDash val="solid"/>
                      <a:round/>
                      <a:headEnd type="none" w="med" len="med"/>
                      <a:tailEnd type="none" w="med" len="med"/>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extLst>
                  <a:ext uri="{0D108BD9-81ED-4DB2-BD59-A6C34878D82A}">
                    <a16:rowId xmlns:a16="http://schemas.microsoft.com/office/drawing/2014/main" val="1310522797"/>
                  </a:ext>
                </a:extLst>
              </a:tr>
              <a:tr h="340234">
                <a:tc>
                  <a:txBody>
                    <a:bodyPr/>
                    <a:lstStyle/>
                    <a:p>
                      <a:pPr marL="65405" marR="0">
                        <a:spcBef>
                          <a:spcPts val="485"/>
                        </a:spcBef>
                        <a:buNone/>
                      </a:pPr>
                      <a:r>
                        <a:rPr lang="en-US" sz="1400" b="1" dirty="0">
                          <a:effectLst/>
                          <a:latin typeface="Tw Cen MT" panose="020B0602020104020603" pitchFamily="34" charset="0"/>
                          <a:ea typeface="Tw Cen MT" panose="020B0602020104020603" pitchFamily="34" charset="0"/>
                          <a:cs typeface="Tw Cen MT" panose="020B0602020104020603" pitchFamily="34" charset="0"/>
                        </a:rPr>
                        <a:t>Operating Expenses Inflation</a:t>
                      </a:r>
                      <a:endParaRPr lang="en-US" sz="1400" dirty="0">
                        <a:effectLst/>
                        <a:latin typeface="Tw Cen MT" panose="020B0602020104020603" pitchFamily="34" charset="0"/>
                        <a:ea typeface="Tw Cen MT" panose="020B0602020104020603" pitchFamily="34" charset="0"/>
                        <a:cs typeface="Tw Cen MT" panose="020B0602020104020603" pitchFamily="34" charset="0"/>
                      </a:endParaRPr>
                    </a:p>
                  </a:txBody>
                  <a:tcPr marL="0" marR="0" marT="0" marB="0">
                    <a:lnL w="12700" cap="flat" cmpd="sng" algn="ctr">
                      <a:solidFill>
                        <a:srgbClr val="156082"/>
                      </a:solidFill>
                      <a:prstDash val="solid"/>
                      <a:round/>
                      <a:headEnd type="none" w="med" len="med"/>
                      <a:tailEnd type="none" w="med" len="med"/>
                    </a:lnL>
                    <a:lnR>
                      <a:noFill/>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tc>
                  <a:txBody>
                    <a:bodyPr/>
                    <a:lstStyle/>
                    <a:p>
                      <a:pPr marL="124460" marR="0">
                        <a:spcBef>
                          <a:spcPts val="485"/>
                        </a:spcBef>
                        <a:buNone/>
                      </a:pPr>
                      <a:r>
                        <a:rPr lang="en-US" sz="1400">
                          <a:effectLst/>
                          <a:latin typeface="Tw Cen MT" panose="020B0602020104020603" pitchFamily="34" charset="0"/>
                          <a:ea typeface="Tw Cen MT" panose="020B0602020104020603" pitchFamily="34" charset="0"/>
                          <a:cs typeface="Tw Cen MT" panose="020B0602020104020603" pitchFamily="34" charset="0"/>
                        </a:rPr>
                        <a:t>4%</a:t>
                      </a:r>
                    </a:p>
                  </a:txBody>
                  <a:tcPr marL="0" marR="0" marT="0" marB="0">
                    <a:lnL>
                      <a:noFill/>
                    </a:lnL>
                    <a:lnR w="12700" cap="flat" cmpd="sng" algn="ctr">
                      <a:solidFill>
                        <a:srgbClr val="156082"/>
                      </a:solidFill>
                      <a:prstDash val="solid"/>
                      <a:round/>
                      <a:headEnd type="none" w="med" len="med"/>
                      <a:tailEnd type="none" w="med" len="med"/>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extLst>
                  <a:ext uri="{0D108BD9-81ED-4DB2-BD59-A6C34878D82A}">
                    <a16:rowId xmlns:a16="http://schemas.microsoft.com/office/drawing/2014/main" val="218464152"/>
                  </a:ext>
                </a:extLst>
              </a:tr>
              <a:tr h="340234">
                <a:tc>
                  <a:txBody>
                    <a:bodyPr/>
                    <a:lstStyle/>
                    <a:p>
                      <a:pPr marL="65405" marR="0">
                        <a:spcBef>
                          <a:spcPts val="485"/>
                        </a:spcBef>
                        <a:buNone/>
                      </a:pPr>
                      <a:r>
                        <a:rPr lang="en-US" sz="1400" b="1" dirty="0">
                          <a:effectLst/>
                          <a:latin typeface="Tw Cen MT" panose="020B0602020104020603" pitchFamily="34" charset="0"/>
                          <a:ea typeface="Tw Cen MT" panose="020B0602020104020603" pitchFamily="34" charset="0"/>
                          <a:cs typeface="Tw Cen MT" panose="020B0602020104020603" pitchFamily="34" charset="0"/>
                        </a:rPr>
                        <a:t>Debt Service Coverage Ratio (DSCR)</a:t>
                      </a:r>
                      <a:endParaRPr lang="en-US" sz="1400" dirty="0">
                        <a:effectLst/>
                        <a:latin typeface="Tw Cen MT" panose="020B0602020104020603" pitchFamily="34" charset="0"/>
                        <a:ea typeface="Tw Cen MT" panose="020B0602020104020603" pitchFamily="34" charset="0"/>
                        <a:cs typeface="Tw Cen MT" panose="020B0602020104020603" pitchFamily="34" charset="0"/>
                      </a:endParaRPr>
                    </a:p>
                  </a:txBody>
                  <a:tcPr marL="0" marR="0" marT="0" marB="0">
                    <a:lnL w="12700" cap="flat" cmpd="sng" algn="ctr">
                      <a:solidFill>
                        <a:srgbClr val="156082"/>
                      </a:solidFill>
                      <a:prstDash val="solid"/>
                      <a:round/>
                      <a:headEnd type="none" w="med" len="med"/>
                      <a:tailEnd type="none" w="med" len="med"/>
                    </a:lnL>
                    <a:lnR>
                      <a:noFill/>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tc>
                  <a:txBody>
                    <a:bodyPr/>
                    <a:lstStyle/>
                    <a:p>
                      <a:pPr marL="124460" marR="0">
                        <a:spcBef>
                          <a:spcPts val="485"/>
                        </a:spcBef>
                        <a:buNone/>
                      </a:pPr>
                      <a:r>
                        <a:rPr lang="en-US" sz="1400" dirty="0">
                          <a:effectLst/>
                          <a:latin typeface="Tw Cen MT" panose="020B0602020104020603" pitchFamily="34" charset="0"/>
                          <a:ea typeface="Tw Cen MT" panose="020B0602020104020603" pitchFamily="34" charset="0"/>
                          <a:cs typeface="Tw Cen MT" panose="020B0602020104020603" pitchFamily="34" charset="0"/>
                        </a:rPr>
                        <a:t>1.15 – 1.30 (for the entire loan term)</a:t>
                      </a:r>
                    </a:p>
                  </a:txBody>
                  <a:tcPr marL="0" marR="0" marT="0" marB="0">
                    <a:lnL>
                      <a:noFill/>
                    </a:lnL>
                    <a:lnR w="12700" cap="flat" cmpd="sng" algn="ctr">
                      <a:solidFill>
                        <a:srgbClr val="156082"/>
                      </a:solidFill>
                      <a:prstDash val="solid"/>
                      <a:round/>
                      <a:headEnd type="none" w="med" len="med"/>
                      <a:tailEnd type="none" w="med" len="med"/>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extLst>
                  <a:ext uri="{0D108BD9-81ED-4DB2-BD59-A6C34878D82A}">
                    <a16:rowId xmlns:a16="http://schemas.microsoft.com/office/drawing/2014/main" val="3674427195"/>
                  </a:ext>
                </a:extLst>
              </a:tr>
              <a:tr h="406433">
                <a:tc>
                  <a:txBody>
                    <a:bodyPr/>
                    <a:lstStyle/>
                    <a:p>
                      <a:pPr marL="65405" marR="0">
                        <a:spcBef>
                          <a:spcPts val="605"/>
                        </a:spcBef>
                        <a:buNone/>
                      </a:pPr>
                      <a:r>
                        <a:rPr lang="en-US" sz="1400" b="1" dirty="0">
                          <a:effectLst/>
                          <a:latin typeface="Tw Cen MT" panose="020B0602020104020603" pitchFamily="34" charset="0"/>
                          <a:ea typeface="Tw Cen MT" panose="020B0602020104020603" pitchFamily="34" charset="0"/>
                          <a:cs typeface="Tw Cen MT" panose="020B0602020104020603" pitchFamily="34" charset="0"/>
                        </a:rPr>
                        <a:t>Operating Costs</a:t>
                      </a:r>
                      <a:endParaRPr lang="en-US" sz="1400" dirty="0">
                        <a:effectLst/>
                        <a:latin typeface="Tw Cen MT" panose="020B0602020104020603" pitchFamily="34" charset="0"/>
                        <a:ea typeface="Tw Cen MT" panose="020B0602020104020603" pitchFamily="34" charset="0"/>
                        <a:cs typeface="Tw Cen MT" panose="020B0602020104020603" pitchFamily="34" charset="0"/>
                      </a:endParaRPr>
                    </a:p>
                  </a:txBody>
                  <a:tcPr marL="0" marR="0" marT="0" marB="0">
                    <a:lnL w="12700" cap="flat" cmpd="sng" algn="ctr">
                      <a:solidFill>
                        <a:srgbClr val="156082"/>
                      </a:solidFill>
                      <a:prstDash val="solid"/>
                      <a:round/>
                      <a:headEnd type="none" w="med" len="med"/>
                      <a:tailEnd type="none" w="med" len="med"/>
                    </a:lnL>
                    <a:lnR>
                      <a:noFill/>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tc>
                  <a:txBody>
                    <a:bodyPr/>
                    <a:lstStyle/>
                    <a:p>
                      <a:pPr marL="124460" marR="200025">
                        <a:spcBef>
                          <a:spcPts val="5"/>
                        </a:spcBef>
                        <a:buNone/>
                      </a:pPr>
                      <a:r>
                        <a:rPr lang="en-US" sz="1400" dirty="0">
                          <a:effectLst/>
                          <a:latin typeface="Tw Cen MT" panose="020B0602020104020603" pitchFamily="34" charset="0"/>
                          <a:ea typeface="Tw Cen MT" panose="020B0602020104020603" pitchFamily="34" charset="0"/>
                          <a:cs typeface="Tw Cen MT" panose="020B0602020104020603" pitchFamily="34" charset="0"/>
                        </a:rPr>
                        <a:t>Comparable to similar projects in the local market (preferably managed by the proposed management company)</a:t>
                      </a:r>
                    </a:p>
                  </a:txBody>
                  <a:tcPr marL="0" marR="0" marT="0" marB="0">
                    <a:lnL>
                      <a:noFill/>
                    </a:lnL>
                    <a:lnR w="12700" cap="flat" cmpd="sng" algn="ctr">
                      <a:solidFill>
                        <a:srgbClr val="156082"/>
                      </a:solidFill>
                      <a:prstDash val="solid"/>
                      <a:round/>
                      <a:headEnd type="none" w="med" len="med"/>
                      <a:tailEnd type="none" w="med" len="med"/>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extLst>
                  <a:ext uri="{0D108BD9-81ED-4DB2-BD59-A6C34878D82A}">
                    <a16:rowId xmlns:a16="http://schemas.microsoft.com/office/drawing/2014/main" val="1299273484"/>
                  </a:ext>
                </a:extLst>
              </a:tr>
              <a:tr h="625046">
                <a:tc>
                  <a:txBody>
                    <a:bodyPr/>
                    <a:lstStyle/>
                    <a:p>
                      <a:pPr marL="0" marR="0">
                        <a:spcBef>
                          <a:spcPts val="5"/>
                        </a:spcBef>
                        <a:buNone/>
                      </a:pPr>
                      <a:r>
                        <a:rPr lang="en-US" sz="1400">
                          <a:effectLst/>
                          <a:latin typeface="Tw Cen MT" panose="020B0602020104020603" pitchFamily="34" charset="0"/>
                          <a:ea typeface="Tw Cen MT" panose="020B0602020104020603" pitchFamily="34" charset="0"/>
                          <a:cs typeface="Tw Cen MT" panose="020B0602020104020603" pitchFamily="34" charset="0"/>
                        </a:rPr>
                        <a:t> </a:t>
                      </a:r>
                    </a:p>
                    <a:p>
                      <a:pPr marL="65405" marR="0">
                        <a:spcBef>
                          <a:spcPts val="125"/>
                        </a:spcBef>
                        <a:buNone/>
                      </a:pPr>
                      <a:r>
                        <a:rPr lang="en-US" sz="1400" b="1">
                          <a:effectLst/>
                          <a:latin typeface="Tw Cen MT" panose="020B0602020104020603" pitchFamily="34" charset="0"/>
                          <a:ea typeface="Tw Cen MT" panose="020B0602020104020603" pitchFamily="34" charset="0"/>
                          <a:cs typeface="Tw Cen MT" panose="020B0602020104020603" pitchFamily="34" charset="0"/>
                        </a:rPr>
                        <a:t>Replacement Reserve</a:t>
                      </a:r>
                      <a:endParaRPr lang="en-US" sz="1400">
                        <a:effectLst/>
                        <a:latin typeface="Tw Cen MT" panose="020B0602020104020603" pitchFamily="34" charset="0"/>
                        <a:ea typeface="Tw Cen MT" panose="020B0602020104020603" pitchFamily="34" charset="0"/>
                        <a:cs typeface="Tw Cen MT" panose="020B0602020104020603" pitchFamily="34" charset="0"/>
                      </a:endParaRPr>
                    </a:p>
                  </a:txBody>
                  <a:tcPr marL="0" marR="0" marT="0" marB="0">
                    <a:lnL w="12700" cap="flat" cmpd="sng" algn="ctr">
                      <a:solidFill>
                        <a:srgbClr val="156082"/>
                      </a:solidFill>
                      <a:prstDash val="solid"/>
                      <a:round/>
                      <a:headEnd type="none" w="med" len="med"/>
                      <a:tailEnd type="none" w="med" len="med"/>
                    </a:lnL>
                    <a:lnR>
                      <a:noFill/>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tc>
                  <a:txBody>
                    <a:bodyPr/>
                    <a:lstStyle/>
                    <a:p>
                      <a:pPr marL="124460" marR="0">
                        <a:spcBef>
                          <a:spcPts val="5"/>
                        </a:spcBef>
                        <a:buNone/>
                      </a:pPr>
                      <a:r>
                        <a:rPr lang="en-US" sz="1400" dirty="0">
                          <a:effectLst/>
                          <a:latin typeface="Tw Cen MT" panose="020B0602020104020603" pitchFamily="34" charset="0"/>
                          <a:ea typeface="Tw Cen MT" panose="020B0602020104020603" pitchFamily="34" charset="0"/>
                          <a:cs typeface="Tw Cen MT" panose="020B0602020104020603" pitchFamily="34" charset="0"/>
                        </a:rPr>
                        <a:t>$300/unit/year/period of affordability; elderly -</a:t>
                      </a:r>
                    </a:p>
                    <a:p>
                      <a:pPr marL="124460" marR="386080">
                        <a:spcBef>
                          <a:spcPts val="125"/>
                        </a:spcBef>
                        <a:buNone/>
                      </a:pPr>
                      <a:r>
                        <a:rPr lang="en-US" sz="1400" dirty="0">
                          <a:effectLst/>
                          <a:latin typeface="Tw Cen MT" panose="020B0602020104020603" pitchFamily="34" charset="0"/>
                          <a:ea typeface="Tw Cen MT" panose="020B0602020104020603" pitchFamily="34" charset="0"/>
                          <a:cs typeface="Tw Cen MT" panose="020B0602020104020603" pitchFamily="34" charset="0"/>
                        </a:rPr>
                        <a:t>$250/unit/year/period of affordability; both inflated 3% annually</a:t>
                      </a:r>
                    </a:p>
                  </a:txBody>
                  <a:tcPr marL="0" marR="0" marT="0" marB="0">
                    <a:lnL>
                      <a:noFill/>
                    </a:lnL>
                    <a:lnR w="12700" cap="flat" cmpd="sng" algn="ctr">
                      <a:solidFill>
                        <a:srgbClr val="156082"/>
                      </a:solidFill>
                      <a:prstDash val="solid"/>
                      <a:round/>
                      <a:headEnd type="none" w="med" len="med"/>
                      <a:tailEnd type="none" w="med" len="med"/>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extLst>
                  <a:ext uri="{0D108BD9-81ED-4DB2-BD59-A6C34878D82A}">
                    <a16:rowId xmlns:a16="http://schemas.microsoft.com/office/drawing/2014/main" val="2062540109"/>
                  </a:ext>
                </a:extLst>
              </a:tr>
              <a:tr h="812868">
                <a:tc>
                  <a:txBody>
                    <a:bodyPr/>
                    <a:lstStyle/>
                    <a:p>
                      <a:pPr marL="0" marR="0">
                        <a:spcBef>
                          <a:spcPts val="5"/>
                        </a:spcBef>
                        <a:buNone/>
                      </a:pPr>
                      <a:r>
                        <a:rPr lang="en-US" sz="1400">
                          <a:effectLst/>
                          <a:latin typeface="Tw Cen MT" panose="020B0602020104020603" pitchFamily="34" charset="0"/>
                          <a:ea typeface="Tw Cen MT" panose="020B0602020104020603" pitchFamily="34" charset="0"/>
                          <a:cs typeface="Tw Cen MT" panose="020B0602020104020603" pitchFamily="34" charset="0"/>
                        </a:rPr>
                        <a:t> </a:t>
                      </a:r>
                    </a:p>
                    <a:p>
                      <a:pPr marL="65405" marR="0">
                        <a:spcBef>
                          <a:spcPts val="5"/>
                        </a:spcBef>
                        <a:buNone/>
                      </a:pPr>
                      <a:r>
                        <a:rPr lang="en-US" sz="1400" b="1">
                          <a:effectLst/>
                          <a:latin typeface="Tw Cen MT" panose="020B0602020104020603" pitchFamily="34" charset="0"/>
                          <a:ea typeface="Tw Cen MT" panose="020B0602020104020603" pitchFamily="34" charset="0"/>
                          <a:cs typeface="Tw Cen MT" panose="020B0602020104020603" pitchFamily="34" charset="0"/>
                        </a:rPr>
                        <a:t>Capitalized Operating Reserve</a:t>
                      </a:r>
                      <a:endParaRPr lang="en-US" sz="1400">
                        <a:effectLst/>
                        <a:latin typeface="Tw Cen MT" panose="020B0602020104020603" pitchFamily="34" charset="0"/>
                        <a:ea typeface="Tw Cen MT" panose="020B0602020104020603" pitchFamily="34" charset="0"/>
                        <a:cs typeface="Tw Cen MT" panose="020B0602020104020603" pitchFamily="34" charset="0"/>
                      </a:endParaRPr>
                    </a:p>
                  </a:txBody>
                  <a:tcPr marL="0" marR="0" marT="0" marB="0">
                    <a:lnL w="12700" cap="flat" cmpd="sng" algn="ctr">
                      <a:solidFill>
                        <a:srgbClr val="156082"/>
                      </a:solidFill>
                      <a:prstDash val="solid"/>
                      <a:round/>
                      <a:headEnd type="none" w="med" len="med"/>
                      <a:tailEnd type="none" w="med" len="med"/>
                    </a:lnL>
                    <a:lnR>
                      <a:noFill/>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tc>
                  <a:txBody>
                    <a:bodyPr/>
                    <a:lstStyle/>
                    <a:p>
                      <a:pPr marL="124460" marR="213995">
                        <a:spcBef>
                          <a:spcPts val="5"/>
                        </a:spcBef>
                        <a:buNone/>
                      </a:pPr>
                      <a:r>
                        <a:rPr lang="en-US" sz="1400" dirty="0">
                          <a:effectLst/>
                          <a:latin typeface="Tw Cen MT" panose="020B0602020104020603" pitchFamily="34" charset="0"/>
                          <a:ea typeface="Tw Cen MT" panose="020B0602020104020603" pitchFamily="34" charset="0"/>
                          <a:cs typeface="Tw Cen MT" panose="020B0602020104020603" pitchFamily="34" charset="0"/>
                        </a:rPr>
                        <a:t>Six (6) months of underwritten operating expenses, amortizing debt service, and required reserve deposits (If drawn, the operating reserve must be replenished prior to distributions of cash flow; if MHC’s underwriting projections anticipate deficits</a:t>
                      </a:r>
                    </a:p>
                  </a:txBody>
                  <a:tcPr marL="0" marR="0" marT="0" marB="0">
                    <a:lnL>
                      <a:noFill/>
                    </a:lnL>
                    <a:lnR w="12700" cap="flat" cmpd="sng" algn="ctr">
                      <a:solidFill>
                        <a:srgbClr val="156082"/>
                      </a:solidFill>
                      <a:prstDash val="solid"/>
                      <a:round/>
                      <a:headEnd type="none" w="med" len="med"/>
                      <a:tailEnd type="none" w="med" len="med"/>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extLst>
                  <a:ext uri="{0D108BD9-81ED-4DB2-BD59-A6C34878D82A}">
                    <a16:rowId xmlns:a16="http://schemas.microsoft.com/office/drawing/2014/main" val="3724396523"/>
                  </a:ext>
                </a:extLst>
              </a:tr>
              <a:tr h="461087">
                <a:tc>
                  <a:txBody>
                    <a:bodyPr/>
                    <a:lstStyle/>
                    <a:p>
                      <a:pPr marL="65405" marR="0">
                        <a:spcBef>
                          <a:spcPts val="5"/>
                        </a:spcBef>
                        <a:buNone/>
                      </a:pPr>
                      <a:r>
                        <a:rPr lang="en-US" sz="1400" b="1">
                          <a:effectLst/>
                          <a:latin typeface="Tw Cen MT" panose="020B0602020104020603" pitchFamily="34" charset="0"/>
                          <a:ea typeface="Tw Cen MT" panose="020B0602020104020603" pitchFamily="34" charset="0"/>
                          <a:cs typeface="Tw Cen MT" panose="020B0602020104020603" pitchFamily="34" charset="0"/>
                        </a:rPr>
                        <a:t>Funding Sources (construction, permanent, owner equity, etc.)</a:t>
                      </a:r>
                      <a:endParaRPr lang="en-US" sz="1400">
                        <a:effectLst/>
                        <a:latin typeface="Tw Cen MT" panose="020B0602020104020603" pitchFamily="34" charset="0"/>
                        <a:ea typeface="Tw Cen MT" panose="020B0602020104020603" pitchFamily="34" charset="0"/>
                        <a:cs typeface="Tw Cen MT" panose="020B0602020104020603" pitchFamily="34" charset="0"/>
                      </a:endParaRPr>
                    </a:p>
                  </a:txBody>
                  <a:tcPr marL="0" marR="0" marT="0" marB="0">
                    <a:lnL w="12700" cap="flat" cmpd="sng" algn="ctr">
                      <a:solidFill>
                        <a:srgbClr val="156082"/>
                      </a:solidFill>
                      <a:prstDash val="solid"/>
                      <a:round/>
                      <a:headEnd type="none" w="med" len="med"/>
                      <a:tailEnd type="none" w="med" len="med"/>
                    </a:lnL>
                    <a:lnR>
                      <a:noFill/>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tc>
                  <a:txBody>
                    <a:bodyPr/>
                    <a:lstStyle/>
                    <a:p>
                      <a:pPr marL="124460" marR="213995">
                        <a:spcBef>
                          <a:spcPts val="5"/>
                        </a:spcBef>
                        <a:buNone/>
                      </a:pPr>
                      <a:r>
                        <a:rPr lang="en-US" sz="1400" dirty="0">
                          <a:effectLst/>
                          <a:latin typeface="Tw Cen MT" panose="020B0602020104020603" pitchFamily="34" charset="0"/>
                          <a:ea typeface="Tw Cen MT" panose="020B0602020104020603" pitchFamily="34" charset="0"/>
                          <a:cs typeface="Tw Cen MT" panose="020B0602020104020603" pitchFamily="34" charset="0"/>
                        </a:rPr>
                        <a:t>Amounts and terms for each source</a:t>
                      </a:r>
                    </a:p>
                  </a:txBody>
                  <a:tcPr marL="0" marR="0" marT="0" marB="0">
                    <a:lnL>
                      <a:noFill/>
                    </a:lnL>
                    <a:lnR w="12700" cap="flat" cmpd="sng" algn="ctr">
                      <a:solidFill>
                        <a:srgbClr val="156082"/>
                      </a:solidFill>
                      <a:prstDash val="solid"/>
                      <a:round/>
                      <a:headEnd type="none" w="med" len="med"/>
                      <a:tailEnd type="none" w="med" len="med"/>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extLst>
                  <a:ext uri="{0D108BD9-81ED-4DB2-BD59-A6C34878D82A}">
                    <a16:rowId xmlns:a16="http://schemas.microsoft.com/office/drawing/2014/main" val="1403829789"/>
                  </a:ext>
                </a:extLst>
              </a:tr>
            </a:tbl>
          </a:graphicData>
        </a:graphic>
      </p:graphicFrame>
    </p:spTree>
    <p:extLst>
      <p:ext uri="{BB962C8B-B14F-4D97-AF65-F5344CB8AC3E}">
        <p14:creationId xmlns:p14="http://schemas.microsoft.com/office/powerpoint/2010/main" val="5858828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1A223-DF3F-94FF-C2F2-C8F5C84E5AFB}"/>
              </a:ext>
            </a:extLst>
          </p:cNvPr>
          <p:cNvSpPr>
            <a:spLocks noGrp="1"/>
          </p:cNvSpPr>
          <p:nvPr>
            <p:ph type="title"/>
          </p:nvPr>
        </p:nvSpPr>
        <p:spPr/>
        <p:txBody>
          <a:bodyPr/>
          <a:lstStyle/>
          <a:p>
            <a:r>
              <a:rPr lang="en-US" dirty="0"/>
              <a:t>Cost Limitations</a:t>
            </a:r>
          </a:p>
        </p:txBody>
      </p:sp>
      <p:graphicFrame>
        <p:nvGraphicFramePr>
          <p:cNvPr id="5" name="Content Placeholder 4">
            <a:extLst>
              <a:ext uri="{FF2B5EF4-FFF2-40B4-BE49-F238E27FC236}">
                <a16:creationId xmlns:a16="http://schemas.microsoft.com/office/drawing/2014/main" id="{C85CB4D5-9B00-97FD-E7B2-1CEFF9A57D03}"/>
              </a:ext>
            </a:extLst>
          </p:cNvPr>
          <p:cNvGraphicFramePr>
            <a:graphicFrameLocks noGrp="1"/>
          </p:cNvGraphicFramePr>
          <p:nvPr>
            <p:ph idx="1"/>
            <p:extLst>
              <p:ext uri="{D42A27DB-BD31-4B8C-83A1-F6EECF244321}">
                <p14:modId xmlns:p14="http://schemas.microsoft.com/office/powerpoint/2010/main" val="1500164411"/>
              </p:ext>
            </p:extLst>
          </p:nvPr>
        </p:nvGraphicFramePr>
        <p:xfrm>
          <a:off x="1182255" y="1551710"/>
          <a:ext cx="8893397" cy="4430081"/>
        </p:xfrm>
        <a:graphic>
          <a:graphicData uri="http://schemas.openxmlformats.org/drawingml/2006/table">
            <a:tbl>
              <a:tblPr firstRow="1" firstCol="1" lastRow="1" lastCol="1" bandRow="1" bandCol="1"/>
              <a:tblGrid>
                <a:gridCol w="3218563">
                  <a:extLst>
                    <a:ext uri="{9D8B030D-6E8A-4147-A177-3AD203B41FA5}">
                      <a16:colId xmlns:a16="http://schemas.microsoft.com/office/drawing/2014/main" val="506738504"/>
                    </a:ext>
                  </a:extLst>
                </a:gridCol>
                <a:gridCol w="5674834">
                  <a:extLst>
                    <a:ext uri="{9D8B030D-6E8A-4147-A177-3AD203B41FA5}">
                      <a16:colId xmlns:a16="http://schemas.microsoft.com/office/drawing/2014/main" val="1157603839"/>
                    </a:ext>
                  </a:extLst>
                </a:gridCol>
              </a:tblGrid>
              <a:tr h="294595">
                <a:tc>
                  <a:txBody>
                    <a:bodyPr/>
                    <a:lstStyle/>
                    <a:p>
                      <a:pPr marL="504190" marR="0">
                        <a:spcBef>
                          <a:spcPts val="5"/>
                        </a:spcBef>
                        <a:buNone/>
                      </a:pPr>
                      <a:r>
                        <a:rPr lang="en-US" sz="1600" b="1">
                          <a:solidFill>
                            <a:srgbClr val="FFFFFF"/>
                          </a:solidFill>
                          <a:effectLst/>
                          <a:latin typeface="Tw Cen MT" panose="020B0602020104020603" pitchFamily="34" charset="0"/>
                          <a:ea typeface="Tw Cen MT" panose="020B0602020104020603" pitchFamily="34" charset="0"/>
                          <a:cs typeface="Tw Cen MT" panose="020B0602020104020603" pitchFamily="34" charset="0"/>
                        </a:rPr>
                        <a:t>Development Cost Line Item</a:t>
                      </a:r>
                      <a:endParaRPr lang="en-US" sz="1600">
                        <a:effectLst/>
                        <a:latin typeface="Tw Cen MT" panose="020B0602020104020603" pitchFamily="34" charset="0"/>
                        <a:ea typeface="Tw Cen MT" panose="020B0602020104020603" pitchFamily="34" charset="0"/>
                        <a:cs typeface="Tw Cen MT" panose="020B0602020104020603" pitchFamily="34" charset="0"/>
                      </a:endParaRPr>
                    </a:p>
                  </a:txBody>
                  <a:tcPr marL="0" marR="0" marT="0" marB="0">
                    <a:lnL>
                      <a:noFill/>
                    </a:lnL>
                    <a:lnR>
                      <a:noFill/>
                    </a:lnR>
                    <a:lnT>
                      <a:noFill/>
                    </a:lnT>
                    <a:lnB w="12700" cap="flat" cmpd="sng" algn="ctr">
                      <a:solidFill>
                        <a:srgbClr val="156082"/>
                      </a:solidFill>
                      <a:prstDash val="solid"/>
                      <a:round/>
                      <a:headEnd type="none" w="med" len="med"/>
                      <a:tailEnd type="none" w="med" len="med"/>
                    </a:lnB>
                    <a:solidFill>
                      <a:srgbClr val="156082"/>
                    </a:solidFill>
                  </a:tcPr>
                </a:tc>
                <a:tc>
                  <a:txBody>
                    <a:bodyPr/>
                    <a:lstStyle/>
                    <a:p>
                      <a:pPr marL="1198880" marR="0">
                        <a:spcBef>
                          <a:spcPts val="5"/>
                        </a:spcBef>
                        <a:buNone/>
                      </a:pPr>
                      <a:r>
                        <a:rPr lang="en-US" sz="1600" b="1">
                          <a:solidFill>
                            <a:srgbClr val="FFFFFF"/>
                          </a:solidFill>
                          <a:effectLst/>
                          <a:latin typeface="Tw Cen MT" panose="020B0602020104020603" pitchFamily="34" charset="0"/>
                          <a:ea typeface="Tw Cen MT" panose="020B0602020104020603" pitchFamily="34" charset="0"/>
                          <a:cs typeface="Tw Cen MT" panose="020B0602020104020603" pitchFamily="34" charset="0"/>
                        </a:rPr>
                        <a:t>Maximum Allowed</a:t>
                      </a:r>
                      <a:endParaRPr lang="en-US" sz="1600">
                        <a:effectLst/>
                        <a:latin typeface="Tw Cen MT" panose="020B0602020104020603" pitchFamily="34" charset="0"/>
                        <a:ea typeface="Tw Cen MT" panose="020B0602020104020603" pitchFamily="34" charset="0"/>
                        <a:cs typeface="Tw Cen MT" panose="020B0602020104020603" pitchFamily="34" charset="0"/>
                      </a:endParaRPr>
                    </a:p>
                  </a:txBody>
                  <a:tcPr marL="0" marR="0" marT="0" marB="0">
                    <a:lnL>
                      <a:noFill/>
                    </a:lnL>
                    <a:lnR>
                      <a:noFill/>
                    </a:lnR>
                    <a:lnT>
                      <a:noFill/>
                    </a:lnT>
                    <a:lnB w="12700" cap="flat" cmpd="sng" algn="ctr">
                      <a:solidFill>
                        <a:srgbClr val="156082"/>
                      </a:solidFill>
                      <a:prstDash val="solid"/>
                      <a:round/>
                      <a:headEnd type="none" w="med" len="med"/>
                      <a:tailEnd type="none" w="med" len="med"/>
                    </a:lnB>
                    <a:solidFill>
                      <a:srgbClr val="156082"/>
                    </a:solidFill>
                  </a:tcPr>
                </a:tc>
                <a:extLst>
                  <a:ext uri="{0D108BD9-81ED-4DB2-BD59-A6C34878D82A}">
                    <a16:rowId xmlns:a16="http://schemas.microsoft.com/office/drawing/2014/main" val="284562110"/>
                  </a:ext>
                </a:extLst>
              </a:tr>
              <a:tr h="294595">
                <a:tc>
                  <a:txBody>
                    <a:bodyPr/>
                    <a:lstStyle/>
                    <a:p>
                      <a:pPr marL="65405" marR="0">
                        <a:spcBef>
                          <a:spcPts val="30"/>
                        </a:spcBef>
                        <a:buNone/>
                      </a:pPr>
                      <a:r>
                        <a:rPr lang="en-US" sz="1600" b="1">
                          <a:effectLst/>
                          <a:latin typeface="Tw Cen MT" panose="020B0602020104020603" pitchFamily="34" charset="0"/>
                          <a:ea typeface="Tw Cen MT" panose="020B0602020104020603" pitchFamily="34" charset="0"/>
                          <a:cs typeface="Tw Cen MT" panose="020B0602020104020603" pitchFamily="34" charset="0"/>
                        </a:rPr>
                        <a:t>Builder profit</a:t>
                      </a:r>
                      <a:endParaRPr lang="en-US" sz="1600">
                        <a:effectLst/>
                        <a:latin typeface="Tw Cen MT" panose="020B0602020104020603" pitchFamily="34" charset="0"/>
                        <a:ea typeface="Tw Cen MT" panose="020B0602020104020603" pitchFamily="34" charset="0"/>
                        <a:cs typeface="Tw Cen MT" panose="020B0602020104020603" pitchFamily="34" charset="0"/>
                      </a:endParaRPr>
                    </a:p>
                  </a:txBody>
                  <a:tcPr marL="0" marR="0" marT="0" marB="0" anchor="b">
                    <a:lnL w="12700" cap="flat" cmpd="sng" algn="ctr">
                      <a:solidFill>
                        <a:srgbClr val="156082"/>
                      </a:solidFill>
                      <a:prstDash val="solid"/>
                      <a:round/>
                      <a:headEnd type="none" w="med" len="med"/>
                      <a:tailEnd type="none" w="med" len="med"/>
                    </a:lnL>
                    <a:lnR>
                      <a:noFill/>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tc>
                  <a:txBody>
                    <a:bodyPr/>
                    <a:lstStyle/>
                    <a:p>
                      <a:pPr marL="286385" marR="0">
                        <a:spcBef>
                          <a:spcPts val="30"/>
                        </a:spcBef>
                        <a:buNone/>
                      </a:pPr>
                      <a:r>
                        <a:rPr lang="en-US" sz="1600">
                          <a:effectLst/>
                          <a:latin typeface="Tw Cen MT" panose="020B0602020104020603" pitchFamily="34" charset="0"/>
                          <a:ea typeface="Tw Cen MT" panose="020B0602020104020603" pitchFamily="34" charset="0"/>
                          <a:cs typeface="Tw Cen MT" panose="020B0602020104020603" pitchFamily="34" charset="0"/>
                        </a:rPr>
                        <a:t>6% construction contract amount*</a:t>
                      </a:r>
                    </a:p>
                  </a:txBody>
                  <a:tcPr marL="0" marR="0" marT="0" marB="0" anchor="b">
                    <a:lnL>
                      <a:noFill/>
                    </a:lnL>
                    <a:lnR w="12700" cap="flat" cmpd="sng" algn="ctr">
                      <a:solidFill>
                        <a:srgbClr val="156082"/>
                      </a:solidFill>
                      <a:prstDash val="solid"/>
                      <a:round/>
                      <a:headEnd type="none" w="med" len="med"/>
                      <a:tailEnd type="none" w="med" len="med"/>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extLst>
                  <a:ext uri="{0D108BD9-81ED-4DB2-BD59-A6C34878D82A}">
                    <a16:rowId xmlns:a16="http://schemas.microsoft.com/office/drawing/2014/main" val="2300520445"/>
                  </a:ext>
                </a:extLst>
              </a:tr>
              <a:tr h="294595">
                <a:tc>
                  <a:txBody>
                    <a:bodyPr/>
                    <a:lstStyle/>
                    <a:p>
                      <a:pPr marL="65405" marR="0">
                        <a:spcBef>
                          <a:spcPts val="5"/>
                        </a:spcBef>
                        <a:buNone/>
                      </a:pPr>
                      <a:r>
                        <a:rPr lang="en-US" sz="1600" b="1">
                          <a:effectLst/>
                          <a:latin typeface="Tw Cen MT" panose="020B0602020104020603" pitchFamily="34" charset="0"/>
                          <a:ea typeface="Tw Cen MT" panose="020B0602020104020603" pitchFamily="34" charset="0"/>
                          <a:cs typeface="Tw Cen MT" panose="020B0602020104020603" pitchFamily="34" charset="0"/>
                        </a:rPr>
                        <a:t>Builder overhead</a:t>
                      </a:r>
                      <a:endParaRPr lang="en-US" sz="1600">
                        <a:effectLst/>
                        <a:latin typeface="Tw Cen MT" panose="020B0602020104020603" pitchFamily="34" charset="0"/>
                        <a:ea typeface="Tw Cen MT" panose="020B0602020104020603" pitchFamily="34" charset="0"/>
                        <a:cs typeface="Tw Cen MT" panose="020B0602020104020603" pitchFamily="34" charset="0"/>
                      </a:endParaRPr>
                    </a:p>
                  </a:txBody>
                  <a:tcPr marL="0" marR="0" marT="0" marB="0" anchor="b">
                    <a:lnL w="12700" cap="flat" cmpd="sng" algn="ctr">
                      <a:solidFill>
                        <a:srgbClr val="156082"/>
                      </a:solidFill>
                      <a:prstDash val="solid"/>
                      <a:round/>
                      <a:headEnd type="none" w="med" len="med"/>
                      <a:tailEnd type="none" w="med" len="med"/>
                    </a:lnL>
                    <a:lnR>
                      <a:noFill/>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tc>
                  <a:txBody>
                    <a:bodyPr/>
                    <a:lstStyle/>
                    <a:p>
                      <a:pPr marL="286385" marR="0">
                        <a:spcBef>
                          <a:spcPts val="5"/>
                        </a:spcBef>
                        <a:buNone/>
                      </a:pPr>
                      <a:r>
                        <a:rPr lang="en-US" sz="1600">
                          <a:effectLst/>
                          <a:latin typeface="Tw Cen MT" panose="020B0602020104020603" pitchFamily="34" charset="0"/>
                          <a:ea typeface="Tw Cen MT" panose="020B0602020104020603" pitchFamily="34" charset="0"/>
                          <a:cs typeface="Tw Cen MT" panose="020B0602020104020603" pitchFamily="34" charset="0"/>
                        </a:rPr>
                        <a:t>2% construction contract amount*</a:t>
                      </a:r>
                    </a:p>
                  </a:txBody>
                  <a:tcPr marL="0" marR="0" marT="0" marB="0" anchor="b">
                    <a:lnL>
                      <a:noFill/>
                    </a:lnL>
                    <a:lnR w="12700" cap="flat" cmpd="sng" algn="ctr">
                      <a:solidFill>
                        <a:srgbClr val="156082"/>
                      </a:solidFill>
                      <a:prstDash val="solid"/>
                      <a:round/>
                      <a:headEnd type="none" w="med" len="med"/>
                      <a:tailEnd type="none" w="med" len="med"/>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extLst>
                  <a:ext uri="{0D108BD9-81ED-4DB2-BD59-A6C34878D82A}">
                    <a16:rowId xmlns:a16="http://schemas.microsoft.com/office/drawing/2014/main" val="548634803"/>
                  </a:ext>
                </a:extLst>
              </a:tr>
              <a:tr h="294595">
                <a:tc>
                  <a:txBody>
                    <a:bodyPr/>
                    <a:lstStyle/>
                    <a:p>
                      <a:pPr marL="65405" marR="0">
                        <a:spcBef>
                          <a:spcPts val="5"/>
                        </a:spcBef>
                        <a:buNone/>
                      </a:pPr>
                      <a:r>
                        <a:rPr lang="en-US" sz="1600" b="1">
                          <a:effectLst/>
                          <a:latin typeface="Tw Cen MT" panose="020B0602020104020603" pitchFamily="34" charset="0"/>
                          <a:ea typeface="Tw Cen MT" panose="020B0602020104020603" pitchFamily="34" charset="0"/>
                          <a:cs typeface="Tw Cen MT" panose="020B0602020104020603" pitchFamily="34" charset="0"/>
                        </a:rPr>
                        <a:t>Builder general requirements</a:t>
                      </a:r>
                      <a:endParaRPr lang="en-US" sz="1600">
                        <a:effectLst/>
                        <a:latin typeface="Tw Cen MT" panose="020B0602020104020603" pitchFamily="34" charset="0"/>
                        <a:ea typeface="Tw Cen MT" panose="020B0602020104020603" pitchFamily="34" charset="0"/>
                        <a:cs typeface="Tw Cen MT" panose="020B0602020104020603" pitchFamily="34" charset="0"/>
                      </a:endParaRPr>
                    </a:p>
                  </a:txBody>
                  <a:tcPr marL="0" marR="0" marT="0" marB="0" anchor="b">
                    <a:lnL w="12700" cap="flat" cmpd="sng" algn="ctr">
                      <a:solidFill>
                        <a:srgbClr val="156082"/>
                      </a:solidFill>
                      <a:prstDash val="solid"/>
                      <a:round/>
                      <a:headEnd type="none" w="med" len="med"/>
                      <a:tailEnd type="none" w="med" len="med"/>
                    </a:lnL>
                    <a:lnR>
                      <a:noFill/>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tc>
                  <a:txBody>
                    <a:bodyPr/>
                    <a:lstStyle/>
                    <a:p>
                      <a:pPr marL="286385" marR="0">
                        <a:spcBef>
                          <a:spcPts val="5"/>
                        </a:spcBef>
                        <a:buNone/>
                      </a:pPr>
                      <a:r>
                        <a:rPr lang="en-US" sz="1600" dirty="0">
                          <a:effectLst/>
                          <a:latin typeface="Tw Cen MT" panose="020B0602020104020603" pitchFamily="34" charset="0"/>
                          <a:ea typeface="Tw Cen MT" panose="020B0602020104020603" pitchFamily="34" charset="0"/>
                          <a:cs typeface="Tw Cen MT" panose="020B0602020104020603" pitchFamily="34" charset="0"/>
                        </a:rPr>
                        <a:t>6% construction contract amount*</a:t>
                      </a:r>
                    </a:p>
                  </a:txBody>
                  <a:tcPr marL="0" marR="0" marT="0" marB="0" anchor="b">
                    <a:lnL>
                      <a:noFill/>
                    </a:lnL>
                    <a:lnR w="12700" cap="flat" cmpd="sng" algn="ctr">
                      <a:solidFill>
                        <a:srgbClr val="156082"/>
                      </a:solidFill>
                      <a:prstDash val="solid"/>
                      <a:round/>
                      <a:headEnd type="none" w="med" len="med"/>
                      <a:tailEnd type="none" w="med" len="med"/>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extLst>
                  <a:ext uri="{0D108BD9-81ED-4DB2-BD59-A6C34878D82A}">
                    <a16:rowId xmlns:a16="http://schemas.microsoft.com/office/drawing/2014/main" val="3833524426"/>
                  </a:ext>
                </a:extLst>
              </a:tr>
              <a:tr h="367127">
                <a:tc>
                  <a:txBody>
                    <a:bodyPr/>
                    <a:lstStyle/>
                    <a:p>
                      <a:pPr marL="65405" marR="0">
                        <a:spcBef>
                          <a:spcPts val="5"/>
                        </a:spcBef>
                        <a:buNone/>
                      </a:pPr>
                      <a:r>
                        <a:rPr lang="en-US" sz="1600" b="1">
                          <a:effectLst/>
                          <a:latin typeface="Tw Cen MT" panose="020B0602020104020603" pitchFamily="34" charset="0"/>
                          <a:ea typeface="Tw Cen MT" panose="020B0602020104020603" pitchFamily="34" charset="0"/>
                          <a:cs typeface="Tw Cen MT" panose="020B0602020104020603" pitchFamily="34" charset="0"/>
                        </a:rPr>
                        <a:t>Developer’s fee</a:t>
                      </a:r>
                      <a:endParaRPr lang="en-US" sz="1600">
                        <a:effectLst/>
                        <a:latin typeface="Tw Cen MT" panose="020B0602020104020603" pitchFamily="34" charset="0"/>
                        <a:ea typeface="Tw Cen MT" panose="020B0602020104020603" pitchFamily="34" charset="0"/>
                        <a:cs typeface="Tw Cen MT" panose="020B0602020104020603" pitchFamily="34" charset="0"/>
                      </a:endParaRPr>
                    </a:p>
                  </a:txBody>
                  <a:tcPr marL="0" marR="0" marT="0" marB="0" anchor="b">
                    <a:lnL w="12700" cap="flat" cmpd="sng" algn="ctr">
                      <a:solidFill>
                        <a:srgbClr val="156082"/>
                      </a:solidFill>
                      <a:prstDash val="solid"/>
                      <a:round/>
                      <a:headEnd type="none" w="med" len="med"/>
                      <a:tailEnd type="none" w="med" len="med"/>
                    </a:lnL>
                    <a:lnR>
                      <a:noFill/>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tc>
                  <a:txBody>
                    <a:bodyPr/>
                    <a:lstStyle/>
                    <a:p>
                      <a:pPr marL="286385" marR="244475">
                        <a:spcBef>
                          <a:spcPts val="5"/>
                        </a:spcBef>
                        <a:buNone/>
                      </a:pPr>
                      <a:r>
                        <a:rPr lang="en-US" sz="1600">
                          <a:effectLst/>
                          <a:latin typeface="Tw Cen MT" panose="020B0602020104020603" pitchFamily="34" charset="0"/>
                          <a:ea typeface="Tw Cen MT" panose="020B0602020104020603" pitchFamily="34" charset="0"/>
                          <a:cs typeface="Tw Cen MT" panose="020B0602020104020603" pitchFamily="34" charset="0"/>
                        </a:rPr>
                        <a:t>15% base fee + up to 1.2% based on number of units</a:t>
                      </a:r>
                    </a:p>
                  </a:txBody>
                  <a:tcPr marL="0" marR="0" marT="0" marB="0" anchor="b">
                    <a:lnL>
                      <a:noFill/>
                    </a:lnL>
                    <a:lnR w="12700" cap="flat" cmpd="sng" algn="ctr">
                      <a:solidFill>
                        <a:srgbClr val="156082"/>
                      </a:solidFill>
                      <a:prstDash val="solid"/>
                      <a:round/>
                      <a:headEnd type="none" w="med" len="med"/>
                      <a:tailEnd type="none" w="med" len="med"/>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extLst>
                  <a:ext uri="{0D108BD9-81ED-4DB2-BD59-A6C34878D82A}">
                    <a16:rowId xmlns:a16="http://schemas.microsoft.com/office/drawing/2014/main" val="1003376255"/>
                  </a:ext>
                </a:extLst>
              </a:tr>
              <a:tr h="294595">
                <a:tc>
                  <a:txBody>
                    <a:bodyPr/>
                    <a:lstStyle/>
                    <a:p>
                      <a:pPr marL="65405" marR="0">
                        <a:spcBef>
                          <a:spcPts val="5"/>
                        </a:spcBef>
                        <a:buNone/>
                      </a:pPr>
                      <a:r>
                        <a:rPr lang="en-US" sz="1600" b="1">
                          <a:effectLst/>
                          <a:latin typeface="Tw Cen MT" panose="020B0602020104020603" pitchFamily="34" charset="0"/>
                          <a:ea typeface="Tw Cen MT" panose="020B0602020104020603" pitchFamily="34" charset="0"/>
                          <a:cs typeface="Tw Cen MT" panose="020B0602020104020603" pitchFamily="34" charset="0"/>
                        </a:rPr>
                        <a:t>New Construction Contingencies</a:t>
                      </a:r>
                      <a:endParaRPr lang="en-US" sz="1600">
                        <a:effectLst/>
                        <a:latin typeface="Tw Cen MT" panose="020B0602020104020603" pitchFamily="34" charset="0"/>
                        <a:ea typeface="Tw Cen MT" panose="020B0602020104020603" pitchFamily="34" charset="0"/>
                        <a:cs typeface="Tw Cen MT" panose="020B0602020104020603" pitchFamily="34" charset="0"/>
                      </a:endParaRPr>
                    </a:p>
                  </a:txBody>
                  <a:tcPr marL="0" marR="0" marT="0" marB="0" anchor="b">
                    <a:lnL w="12700" cap="flat" cmpd="sng" algn="ctr">
                      <a:solidFill>
                        <a:srgbClr val="156082"/>
                      </a:solidFill>
                      <a:prstDash val="solid"/>
                      <a:round/>
                      <a:headEnd type="none" w="med" len="med"/>
                      <a:tailEnd type="none" w="med" len="med"/>
                    </a:lnL>
                    <a:lnR>
                      <a:noFill/>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tc>
                  <a:txBody>
                    <a:bodyPr/>
                    <a:lstStyle/>
                    <a:p>
                      <a:pPr marL="286385" marR="0">
                        <a:spcBef>
                          <a:spcPts val="5"/>
                        </a:spcBef>
                        <a:buNone/>
                      </a:pPr>
                      <a:r>
                        <a:rPr lang="en-US" sz="1600">
                          <a:effectLst/>
                          <a:latin typeface="Tw Cen MT" panose="020B0602020104020603" pitchFamily="34" charset="0"/>
                          <a:ea typeface="Tw Cen MT" panose="020B0602020104020603" pitchFamily="34" charset="0"/>
                          <a:cs typeface="Tw Cen MT" panose="020B0602020104020603" pitchFamily="34" charset="0"/>
                        </a:rPr>
                        <a:t>5% of new construction costs</a:t>
                      </a:r>
                    </a:p>
                  </a:txBody>
                  <a:tcPr marL="0" marR="0" marT="0" marB="0" anchor="b">
                    <a:lnL>
                      <a:noFill/>
                    </a:lnL>
                    <a:lnR w="12700" cap="flat" cmpd="sng" algn="ctr">
                      <a:solidFill>
                        <a:srgbClr val="156082"/>
                      </a:solidFill>
                      <a:prstDash val="solid"/>
                      <a:round/>
                      <a:headEnd type="none" w="med" len="med"/>
                      <a:tailEnd type="none" w="med" len="med"/>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extLst>
                  <a:ext uri="{0D108BD9-81ED-4DB2-BD59-A6C34878D82A}">
                    <a16:rowId xmlns:a16="http://schemas.microsoft.com/office/drawing/2014/main" val="2439692903"/>
                  </a:ext>
                </a:extLst>
              </a:tr>
              <a:tr h="294595">
                <a:tc>
                  <a:txBody>
                    <a:bodyPr/>
                    <a:lstStyle/>
                    <a:p>
                      <a:pPr marL="65405" marR="0">
                        <a:spcBef>
                          <a:spcPts val="5"/>
                        </a:spcBef>
                        <a:buNone/>
                      </a:pPr>
                      <a:r>
                        <a:rPr lang="en-US" sz="1600" b="1">
                          <a:effectLst/>
                          <a:latin typeface="Tw Cen MT" panose="020B0602020104020603" pitchFamily="34" charset="0"/>
                          <a:ea typeface="Tw Cen MT" panose="020B0602020104020603" pitchFamily="34" charset="0"/>
                          <a:cs typeface="Tw Cen MT" panose="020B0602020104020603" pitchFamily="34" charset="0"/>
                        </a:rPr>
                        <a:t>Rehabilitation Contingencies</a:t>
                      </a:r>
                      <a:endParaRPr lang="en-US" sz="1600">
                        <a:effectLst/>
                        <a:latin typeface="Tw Cen MT" panose="020B0602020104020603" pitchFamily="34" charset="0"/>
                        <a:ea typeface="Tw Cen MT" panose="020B0602020104020603" pitchFamily="34" charset="0"/>
                        <a:cs typeface="Tw Cen MT" panose="020B0602020104020603" pitchFamily="34" charset="0"/>
                      </a:endParaRPr>
                    </a:p>
                  </a:txBody>
                  <a:tcPr marL="0" marR="0" marT="0" marB="0" anchor="b">
                    <a:lnL w="12700" cap="flat" cmpd="sng" algn="ctr">
                      <a:solidFill>
                        <a:srgbClr val="156082"/>
                      </a:solidFill>
                      <a:prstDash val="solid"/>
                      <a:round/>
                      <a:headEnd type="none" w="med" len="med"/>
                      <a:tailEnd type="none" w="med" len="med"/>
                    </a:lnL>
                    <a:lnR>
                      <a:noFill/>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tc>
                  <a:txBody>
                    <a:bodyPr/>
                    <a:lstStyle/>
                    <a:p>
                      <a:pPr marL="286385" marR="0">
                        <a:spcBef>
                          <a:spcPts val="5"/>
                        </a:spcBef>
                        <a:buNone/>
                      </a:pPr>
                      <a:r>
                        <a:rPr lang="en-US" sz="1600">
                          <a:effectLst/>
                          <a:latin typeface="Tw Cen MT" panose="020B0602020104020603" pitchFamily="34" charset="0"/>
                          <a:ea typeface="Tw Cen MT" panose="020B0602020104020603" pitchFamily="34" charset="0"/>
                          <a:cs typeface="Tw Cen MT" panose="020B0602020104020603" pitchFamily="34" charset="0"/>
                        </a:rPr>
                        <a:t>10% of rehabilitation costs</a:t>
                      </a:r>
                    </a:p>
                  </a:txBody>
                  <a:tcPr marL="0" marR="0" marT="0" marB="0" anchor="b">
                    <a:lnL>
                      <a:noFill/>
                    </a:lnL>
                    <a:lnR w="12700" cap="flat" cmpd="sng" algn="ctr">
                      <a:solidFill>
                        <a:srgbClr val="156082"/>
                      </a:solidFill>
                      <a:prstDash val="solid"/>
                      <a:round/>
                      <a:headEnd type="none" w="med" len="med"/>
                      <a:tailEnd type="none" w="med" len="med"/>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extLst>
                  <a:ext uri="{0D108BD9-81ED-4DB2-BD59-A6C34878D82A}">
                    <a16:rowId xmlns:a16="http://schemas.microsoft.com/office/drawing/2014/main" val="3892426108"/>
                  </a:ext>
                </a:extLst>
              </a:tr>
              <a:tr h="589190">
                <a:tc>
                  <a:txBody>
                    <a:bodyPr/>
                    <a:lstStyle/>
                    <a:p>
                      <a:pPr marL="65405" marR="0">
                        <a:spcBef>
                          <a:spcPts val="5"/>
                        </a:spcBef>
                        <a:buNone/>
                      </a:pPr>
                      <a:r>
                        <a:rPr lang="en-US" sz="1600" b="1">
                          <a:effectLst/>
                          <a:latin typeface="Tw Cen MT" panose="020B0602020104020603" pitchFamily="34" charset="0"/>
                          <a:ea typeface="Tw Cen MT" panose="020B0602020104020603" pitchFamily="34" charset="0"/>
                          <a:cs typeface="Tw Cen MT" panose="020B0602020104020603" pitchFamily="34" charset="0"/>
                        </a:rPr>
                        <a:t>"Other" Costs</a:t>
                      </a:r>
                      <a:endParaRPr lang="en-US" sz="1600">
                        <a:effectLst/>
                        <a:latin typeface="Tw Cen MT" panose="020B0602020104020603" pitchFamily="34" charset="0"/>
                        <a:ea typeface="Tw Cen MT" panose="020B0602020104020603" pitchFamily="34" charset="0"/>
                        <a:cs typeface="Tw Cen MT" panose="020B0602020104020603" pitchFamily="34" charset="0"/>
                      </a:endParaRPr>
                    </a:p>
                  </a:txBody>
                  <a:tcPr marL="0" marR="0" marT="0" marB="0" anchor="b">
                    <a:lnL w="12700" cap="flat" cmpd="sng" algn="ctr">
                      <a:solidFill>
                        <a:srgbClr val="156082"/>
                      </a:solidFill>
                      <a:prstDash val="solid"/>
                      <a:round/>
                      <a:headEnd type="none" w="med" len="med"/>
                      <a:tailEnd type="none" w="med" len="med"/>
                    </a:lnL>
                    <a:lnR>
                      <a:noFill/>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tc>
                  <a:txBody>
                    <a:bodyPr/>
                    <a:lstStyle/>
                    <a:p>
                      <a:pPr marL="286385" marR="660400">
                        <a:spcBef>
                          <a:spcPts val="5"/>
                        </a:spcBef>
                        <a:buNone/>
                      </a:pPr>
                      <a:r>
                        <a:rPr lang="en-US" sz="1600">
                          <a:effectLst/>
                          <a:latin typeface="Tw Cen MT" panose="020B0602020104020603" pitchFamily="34" charset="0"/>
                          <a:ea typeface="Tw Cen MT" panose="020B0602020104020603" pitchFamily="34" charset="0"/>
                          <a:cs typeface="Tw Cen MT" panose="020B0602020104020603" pitchFamily="34" charset="0"/>
                        </a:rPr>
                        <a:t>2% of total construction cost (must provide documentation)</a:t>
                      </a:r>
                    </a:p>
                  </a:txBody>
                  <a:tcPr marL="0" marR="0" marT="0" marB="0" anchor="b">
                    <a:lnL>
                      <a:noFill/>
                    </a:lnL>
                    <a:lnR w="12700" cap="flat" cmpd="sng" algn="ctr">
                      <a:solidFill>
                        <a:srgbClr val="156082"/>
                      </a:solidFill>
                      <a:prstDash val="solid"/>
                      <a:round/>
                      <a:headEnd type="none" w="med" len="med"/>
                      <a:tailEnd type="none" w="med" len="med"/>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extLst>
                  <a:ext uri="{0D108BD9-81ED-4DB2-BD59-A6C34878D82A}">
                    <a16:rowId xmlns:a16="http://schemas.microsoft.com/office/drawing/2014/main" val="2334992258"/>
                  </a:ext>
                </a:extLst>
              </a:tr>
              <a:tr h="558502">
                <a:tc>
                  <a:txBody>
                    <a:bodyPr/>
                    <a:lstStyle/>
                    <a:p>
                      <a:pPr marL="65405" marR="0">
                        <a:spcBef>
                          <a:spcPts val="5"/>
                        </a:spcBef>
                        <a:buNone/>
                      </a:pPr>
                      <a:r>
                        <a:rPr lang="en-US" sz="1600" b="1">
                          <a:effectLst/>
                          <a:latin typeface="Tw Cen MT" panose="020B0602020104020603" pitchFamily="34" charset="0"/>
                          <a:ea typeface="Tw Cen MT" panose="020B0602020104020603" pitchFamily="34" charset="0"/>
                          <a:cs typeface="Tw Cen MT" panose="020B0602020104020603" pitchFamily="34" charset="0"/>
                        </a:rPr>
                        <a:t>Architect Fees- designing/planning</a:t>
                      </a:r>
                      <a:endParaRPr lang="en-US" sz="1600">
                        <a:effectLst/>
                        <a:latin typeface="Tw Cen MT" panose="020B0602020104020603" pitchFamily="34" charset="0"/>
                        <a:ea typeface="Tw Cen MT" panose="020B0602020104020603" pitchFamily="34" charset="0"/>
                        <a:cs typeface="Tw Cen MT" panose="020B0602020104020603" pitchFamily="34" charset="0"/>
                      </a:endParaRPr>
                    </a:p>
                  </a:txBody>
                  <a:tcPr marL="0" marR="0" marT="0" marB="0" anchor="b">
                    <a:lnL w="12700" cap="flat" cmpd="sng" algn="ctr">
                      <a:solidFill>
                        <a:srgbClr val="156082"/>
                      </a:solidFill>
                      <a:prstDash val="solid"/>
                      <a:round/>
                      <a:headEnd type="none" w="med" len="med"/>
                      <a:tailEnd type="none" w="med" len="med"/>
                    </a:lnL>
                    <a:lnR>
                      <a:noFill/>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tc>
                  <a:txBody>
                    <a:bodyPr/>
                    <a:lstStyle/>
                    <a:p>
                      <a:pPr marL="286385" marR="0">
                        <a:spcBef>
                          <a:spcPts val="5"/>
                        </a:spcBef>
                        <a:buNone/>
                      </a:pPr>
                      <a:r>
                        <a:rPr lang="en-US" sz="1600">
                          <a:effectLst/>
                          <a:latin typeface="Tw Cen MT" panose="020B0602020104020603" pitchFamily="34" charset="0"/>
                          <a:ea typeface="Tw Cen MT" panose="020B0602020104020603" pitchFamily="34" charset="0"/>
                          <a:cs typeface="Tw Cen MT" panose="020B0602020104020603" pitchFamily="34" charset="0"/>
                        </a:rPr>
                        <a:t>$1,850 per unit</a:t>
                      </a:r>
                    </a:p>
                  </a:txBody>
                  <a:tcPr marL="0" marR="0" marT="0" marB="0" anchor="b">
                    <a:lnL>
                      <a:noFill/>
                    </a:lnL>
                    <a:lnR w="12700" cap="flat" cmpd="sng" algn="ctr">
                      <a:solidFill>
                        <a:srgbClr val="156082"/>
                      </a:solidFill>
                      <a:prstDash val="solid"/>
                      <a:round/>
                      <a:headEnd type="none" w="med" len="med"/>
                      <a:tailEnd type="none" w="med" len="med"/>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extLst>
                  <a:ext uri="{0D108BD9-81ED-4DB2-BD59-A6C34878D82A}">
                    <a16:rowId xmlns:a16="http://schemas.microsoft.com/office/drawing/2014/main" val="4021469456"/>
                  </a:ext>
                </a:extLst>
              </a:tr>
              <a:tr h="558502">
                <a:tc>
                  <a:txBody>
                    <a:bodyPr/>
                    <a:lstStyle/>
                    <a:p>
                      <a:pPr marL="65405" marR="0">
                        <a:spcBef>
                          <a:spcPts val="5"/>
                        </a:spcBef>
                        <a:buNone/>
                      </a:pPr>
                      <a:r>
                        <a:rPr lang="en-US" sz="1600" b="1">
                          <a:effectLst/>
                          <a:latin typeface="Tw Cen MT" panose="020B0602020104020603" pitchFamily="34" charset="0"/>
                          <a:ea typeface="Tw Cen MT" panose="020B0602020104020603" pitchFamily="34" charset="0"/>
                          <a:cs typeface="Tw Cen MT" panose="020B0602020104020603" pitchFamily="34" charset="0"/>
                        </a:rPr>
                        <a:t>Architect Fees- contract admin fees</a:t>
                      </a:r>
                      <a:endParaRPr lang="en-US" sz="1600">
                        <a:effectLst/>
                        <a:latin typeface="Tw Cen MT" panose="020B0602020104020603" pitchFamily="34" charset="0"/>
                        <a:ea typeface="Tw Cen MT" panose="020B0602020104020603" pitchFamily="34" charset="0"/>
                        <a:cs typeface="Tw Cen MT" panose="020B0602020104020603" pitchFamily="34" charset="0"/>
                      </a:endParaRPr>
                    </a:p>
                  </a:txBody>
                  <a:tcPr marL="0" marR="0" marT="0" marB="0" anchor="b">
                    <a:lnL w="12700" cap="flat" cmpd="sng" algn="ctr">
                      <a:solidFill>
                        <a:srgbClr val="156082"/>
                      </a:solidFill>
                      <a:prstDash val="solid"/>
                      <a:round/>
                      <a:headEnd type="none" w="med" len="med"/>
                      <a:tailEnd type="none" w="med" len="med"/>
                    </a:lnL>
                    <a:lnR>
                      <a:noFill/>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tc>
                  <a:txBody>
                    <a:bodyPr/>
                    <a:lstStyle/>
                    <a:p>
                      <a:pPr marL="286385" marR="0">
                        <a:spcBef>
                          <a:spcPts val="5"/>
                        </a:spcBef>
                        <a:buNone/>
                      </a:pPr>
                      <a:r>
                        <a:rPr lang="en-US" sz="1600">
                          <a:effectLst/>
                          <a:latin typeface="Tw Cen MT" panose="020B0602020104020603" pitchFamily="34" charset="0"/>
                          <a:ea typeface="Tw Cen MT" panose="020B0602020104020603" pitchFamily="34" charset="0"/>
                          <a:cs typeface="Tw Cen MT" panose="020B0602020104020603" pitchFamily="34" charset="0"/>
                        </a:rPr>
                        <a:t>$500 per unit</a:t>
                      </a:r>
                    </a:p>
                  </a:txBody>
                  <a:tcPr marL="0" marR="0" marT="0" marB="0" anchor="b">
                    <a:lnL>
                      <a:noFill/>
                    </a:lnL>
                    <a:lnR w="12700" cap="flat" cmpd="sng" algn="ctr">
                      <a:solidFill>
                        <a:srgbClr val="156082"/>
                      </a:solidFill>
                      <a:prstDash val="solid"/>
                      <a:round/>
                      <a:headEnd type="none" w="med" len="med"/>
                      <a:tailEnd type="none" w="med" len="med"/>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extLst>
                  <a:ext uri="{0D108BD9-81ED-4DB2-BD59-A6C34878D82A}">
                    <a16:rowId xmlns:a16="http://schemas.microsoft.com/office/drawing/2014/main" val="1442289289"/>
                  </a:ext>
                </a:extLst>
              </a:tr>
              <a:tr h="589190">
                <a:tc>
                  <a:txBody>
                    <a:bodyPr/>
                    <a:lstStyle/>
                    <a:p>
                      <a:pPr marL="65405" marR="0">
                        <a:spcBef>
                          <a:spcPts val="5"/>
                        </a:spcBef>
                        <a:buNone/>
                      </a:pPr>
                      <a:r>
                        <a:rPr lang="en-US" sz="1600" b="1" dirty="0">
                          <a:effectLst/>
                          <a:latin typeface="Tw Cen MT" panose="020B0602020104020603" pitchFamily="34" charset="0"/>
                          <a:ea typeface="Tw Cen MT" panose="020B0602020104020603" pitchFamily="34" charset="0"/>
                          <a:cs typeface="Tw Cen MT" panose="020B0602020104020603" pitchFamily="34" charset="0"/>
                        </a:rPr>
                        <a:t>Acquisition costs†</a:t>
                      </a:r>
                      <a:endParaRPr lang="en-US" sz="1600" dirty="0">
                        <a:effectLst/>
                        <a:latin typeface="Tw Cen MT" panose="020B0602020104020603" pitchFamily="34" charset="0"/>
                        <a:ea typeface="Tw Cen MT" panose="020B0602020104020603" pitchFamily="34" charset="0"/>
                        <a:cs typeface="Tw Cen MT" panose="020B0602020104020603" pitchFamily="34" charset="0"/>
                      </a:endParaRPr>
                    </a:p>
                  </a:txBody>
                  <a:tcPr marL="0" marR="0" marT="0" marB="0" anchor="b">
                    <a:lnL w="12700" cap="flat" cmpd="sng" algn="ctr">
                      <a:solidFill>
                        <a:srgbClr val="156082"/>
                      </a:solidFill>
                      <a:prstDash val="solid"/>
                      <a:round/>
                      <a:headEnd type="none" w="med" len="med"/>
                      <a:tailEnd type="none" w="med" len="med"/>
                    </a:lnL>
                    <a:lnR>
                      <a:noFill/>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tc>
                  <a:txBody>
                    <a:bodyPr/>
                    <a:lstStyle/>
                    <a:p>
                      <a:pPr marL="286385" marR="527685">
                        <a:spcBef>
                          <a:spcPts val="5"/>
                        </a:spcBef>
                        <a:buNone/>
                      </a:pPr>
                      <a:r>
                        <a:rPr lang="en-US" sz="1600" dirty="0">
                          <a:effectLst/>
                          <a:latin typeface="Tw Cen MT" panose="020B0602020104020603" pitchFamily="34" charset="0"/>
                          <a:ea typeface="Tw Cen MT" panose="020B0602020104020603" pitchFamily="34" charset="0"/>
                          <a:cs typeface="Tw Cen MT" panose="020B0602020104020603" pitchFamily="34" charset="0"/>
                        </a:rPr>
                        <a:t>appraised value (supported by independent appraisal)</a:t>
                      </a:r>
                    </a:p>
                  </a:txBody>
                  <a:tcPr marL="0" marR="0" marT="0" marB="0" anchor="b">
                    <a:lnL>
                      <a:noFill/>
                    </a:lnL>
                    <a:lnR w="12700" cap="flat" cmpd="sng" algn="ctr">
                      <a:solidFill>
                        <a:srgbClr val="156082"/>
                      </a:solidFill>
                      <a:prstDash val="solid"/>
                      <a:round/>
                      <a:headEnd type="none" w="med" len="med"/>
                      <a:tailEnd type="none" w="med" len="med"/>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noFill/>
                  </a:tcPr>
                </a:tc>
                <a:extLst>
                  <a:ext uri="{0D108BD9-81ED-4DB2-BD59-A6C34878D82A}">
                    <a16:rowId xmlns:a16="http://schemas.microsoft.com/office/drawing/2014/main" val="3121259366"/>
                  </a:ext>
                </a:extLst>
              </a:tr>
            </a:tbl>
          </a:graphicData>
        </a:graphic>
      </p:graphicFrame>
    </p:spTree>
    <p:extLst>
      <p:ext uri="{BB962C8B-B14F-4D97-AF65-F5344CB8AC3E}">
        <p14:creationId xmlns:p14="http://schemas.microsoft.com/office/powerpoint/2010/main" val="21826975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63694-753B-73E2-1578-4F5582935242}"/>
              </a:ext>
            </a:extLst>
          </p:cNvPr>
          <p:cNvSpPr>
            <a:spLocks noGrp="1"/>
          </p:cNvSpPr>
          <p:nvPr>
            <p:ph type="title"/>
          </p:nvPr>
        </p:nvSpPr>
        <p:spPr/>
        <p:txBody>
          <a:bodyPr/>
          <a:lstStyle/>
          <a:p>
            <a:r>
              <a:rPr lang="en-US" dirty="0"/>
              <a:t>Additional Items Needed</a:t>
            </a:r>
          </a:p>
        </p:txBody>
      </p:sp>
      <p:sp>
        <p:nvSpPr>
          <p:cNvPr id="3" name="Content Placeholder 2">
            <a:extLst>
              <a:ext uri="{FF2B5EF4-FFF2-40B4-BE49-F238E27FC236}">
                <a16:creationId xmlns:a16="http://schemas.microsoft.com/office/drawing/2014/main" id="{9717F562-77FB-1B56-505C-AD29451ED656}"/>
              </a:ext>
            </a:extLst>
          </p:cNvPr>
          <p:cNvSpPr>
            <a:spLocks noGrp="1"/>
          </p:cNvSpPr>
          <p:nvPr>
            <p:ph idx="1"/>
          </p:nvPr>
        </p:nvSpPr>
        <p:spPr/>
        <p:txBody>
          <a:bodyPr/>
          <a:lstStyle/>
          <a:p>
            <a:r>
              <a:rPr lang="en-US" dirty="0"/>
              <a:t>Market Study/Analysis </a:t>
            </a:r>
          </a:p>
          <a:p>
            <a:r>
              <a:rPr lang="en-US" dirty="0"/>
              <a:t>Development Narrative</a:t>
            </a:r>
          </a:p>
          <a:p>
            <a:r>
              <a:rPr lang="en-US" dirty="0"/>
              <a:t>Support Materials</a:t>
            </a:r>
          </a:p>
          <a:p>
            <a:r>
              <a:rPr lang="en-US" dirty="0"/>
              <a:t>Tenant Selection Plan</a:t>
            </a:r>
          </a:p>
          <a:p>
            <a:r>
              <a:rPr lang="en-US" dirty="0"/>
              <a:t>Relocation Plan</a:t>
            </a:r>
          </a:p>
          <a:p>
            <a:r>
              <a:rPr lang="en-US" dirty="0"/>
              <a:t>Architectural Plans &amp; Design</a:t>
            </a:r>
          </a:p>
          <a:p>
            <a:r>
              <a:rPr lang="en-US" dirty="0"/>
              <a:t>Property Standards </a:t>
            </a:r>
          </a:p>
          <a:p>
            <a:r>
              <a:rPr lang="en-US" dirty="0"/>
              <a:t>Cross-Cutting Federal Requirements</a:t>
            </a:r>
          </a:p>
          <a:p>
            <a:endParaRPr lang="en-US" dirty="0"/>
          </a:p>
        </p:txBody>
      </p:sp>
    </p:spTree>
    <p:extLst>
      <p:ext uri="{BB962C8B-B14F-4D97-AF65-F5344CB8AC3E}">
        <p14:creationId xmlns:p14="http://schemas.microsoft.com/office/powerpoint/2010/main" val="24013490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838200" y="1039086"/>
            <a:ext cx="10515600" cy="1009934"/>
          </a:xfrm>
        </p:spPr>
        <p:txBody>
          <a:bodyPr vert="horz" wrap="square" lIns="0" tIns="13335" rIns="0" bIns="0" rtlCol="0" anchor="ctr">
            <a:spAutoFit/>
          </a:bodyPr>
          <a:lstStyle/>
          <a:p>
            <a:r>
              <a:rPr lang="en-US" dirty="0"/>
              <a:t>Market Need and Analysis</a:t>
            </a:r>
          </a:p>
        </p:txBody>
      </p:sp>
      <p:sp>
        <p:nvSpPr>
          <p:cNvPr id="5" name="Content Placeholder 4">
            <a:extLst>
              <a:ext uri="{FF2B5EF4-FFF2-40B4-BE49-F238E27FC236}">
                <a16:creationId xmlns:a16="http://schemas.microsoft.com/office/drawing/2014/main" id="{7AEA90FE-F15A-2DE4-8703-703F8728E4EB}"/>
              </a:ext>
            </a:extLst>
          </p:cNvPr>
          <p:cNvSpPr>
            <a:spLocks noGrp="1"/>
          </p:cNvSpPr>
          <p:nvPr>
            <p:ph idx="1"/>
          </p:nvPr>
        </p:nvSpPr>
        <p:spPr>
          <a:xfrm>
            <a:off x="838200" y="2177183"/>
            <a:ext cx="10515600" cy="4051004"/>
          </a:xfrm>
        </p:spPr>
        <p:txBody>
          <a:bodyPr>
            <a:normAutofit lnSpcReduction="10000"/>
          </a:bodyPr>
          <a:lstStyle/>
          <a:p>
            <a:r>
              <a:rPr lang="en-US" dirty="0"/>
              <a:t>Tell the story of why the area needs the project</a:t>
            </a:r>
          </a:p>
          <a:p>
            <a:pPr lvl="1"/>
            <a:r>
              <a:rPr lang="en-US" dirty="0"/>
              <a:t>Market Area</a:t>
            </a:r>
          </a:p>
          <a:p>
            <a:pPr lvl="1"/>
            <a:r>
              <a:rPr lang="en-US" dirty="0"/>
              <a:t>Socioeconomic Profile and Trends</a:t>
            </a:r>
          </a:p>
          <a:p>
            <a:pPr lvl="1"/>
            <a:r>
              <a:rPr lang="en-US" dirty="0"/>
              <a:t>Housing Stock</a:t>
            </a:r>
          </a:p>
          <a:p>
            <a:pPr lvl="1"/>
            <a:r>
              <a:rPr lang="en-US" dirty="0"/>
              <a:t>Capture Rate and Absorption Period</a:t>
            </a:r>
          </a:p>
          <a:p>
            <a:r>
              <a:rPr lang="en-US" dirty="0"/>
              <a:t>Support Materials may include:</a:t>
            </a:r>
          </a:p>
          <a:p>
            <a:pPr lvl="1"/>
            <a:r>
              <a:rPr lang="en-US" dirty="0"/>
              <a:t>Census data on households by age, income, population growth/decline, etc.</a:t>
            </a:r>
          </a:p>
          <a:p>
            <a:pPr lvl="1"/>
            <a:r>
              <a:rPr lang="en-US" dirty="0"/>
              <a:t>Current housing stock including percentage of units vacant</a:t>
            </a:r>
          </a:p>
          <a:p>
            <a:pPr lvl="1"/>
            <a:r>
              <a:rPr lang="en-US" dirty="0"/>
              <a:t>Estimated rate at which units will be leased up until full occupancy</a:t>
            </a:r>
          </a:p>
          <a:p>
            <a:endParaRPr 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838200" y="1039086"/>
            <a:ext cx="10515600" cy="1009934"/>
          </a:xfrm>
        </p:spPr>
        <p:txBody>
          <a:bodyPr vert="horz" wrap="square" lIns="0" tIns="13335" rIns="0" bIns="0" rtlCol="0" anchor="ctr">
            <a:spAutoFit/>
          </a:bodyPr>
          <a:lstStyle/>
          <a:p>
            <a:r>
              <a:rPr lang="en-US" dirty="0"/>
              <a:t>Market Need and Analysis</a:t>
            </a:r>
          </a:p>
        </p:txBody>
      </p:sp>
      <p:sp>
        <p:nvSpPr>
          <p:cNvPr id="5" name="Content Placeholder 4">
            <a:extLst>
              <a:ext uri="{FF2B5EF4-FFF2-40B4-BE49-F238E27FC236}">
                <a16:creationId xmlns:a16="http://schemas.microsoft.com/office/drawing/2014/main" id="{3C41C348-D9CA-7FE8-438F-35745DF2306D}"/>
              </a:ext>
            </a:extLst>
          </p:cNvPr>
          <p:cNvSpPr>
            <a:spLocks noGrp="1"/>
          </p:cNvSpPr>
          <p:nvPr>
            <p:ph idx="1"/>
          </p:nvPr>
        </p:nvSpPr>
        <p:spPr/>
        <p:txBody>
          <a:bodyPr>
            <a:normAutofit fontScale="92500" lnSpcReduction="10000"/>
          </a:bodyPr>
          <a:lstStyle/>
          <a:p>
            <a:r>
              <a:rPr lang="en-US" dirty="0"/>
              <a:t>Development Narrative:</a:t>
            </a:r>
          </a:p>
          <a:p>
            <a:pPr lvl="1"/>
            <a:r>
              <a:rPr lang="en-US" dirty="0"/>
              <a:t>Tell the story of how your project will be successful!</a:t>
            </a:r>
          </a:p>
          <a:p>
            <a:pPr lvl="1"/>
            <a:r>
              <a:rPr lang="en-US" dirty="0"/>
              <a:t>Development Description</a:t>
            </a:r>
          </a:p>
          <a:p>
            <a:pPr lvl="1"/>
            <a:r>
              <a:rPr lang="en-US" dirty="0"/>
              <a:t>Amenities</a:t>
            </a:r>
          </a:p>
          <a:p>
            <a:pPr lvl="1"/>
            <a:r>
              <a:rPr lang="en-US" dirty="0"/>
              <a:t>Community Support</a:t>
            </a:r>
          </a:p>
          <a:p>
            <a:pPr lvl="1"/>
            <a:r>
              <a:rPr lang="en-US" dirty="0"/>
              <a:t>Beneficiaries Served</a:t>
            </a:r>
          </a:p>
          <a:p>
            <a:pPr lvl="1"/>
            <a:r>
              <a:rPr lang="en-US" dirty="0"/>
              <a:t>Partnerships Created</a:t>
            </a:r>
          </a:p>
          <a:p>
            <a:pPr lvl="1"/>
            <a:r>
              <a:rPr lang="en-US" dirty="0"/>
              <a:t>Effective Use of Resources</a:t>
            </a:r>
          </a:p>
          <a:p>
            <a:r>
              <a:rPr lang="en-US" dirty="0"/>
              <a:t>Support Materials may include:</a:t>
            </a:r>
          </a:p>
          <a:p>
            <a:pPr lvl="1"/>
            <a:r>
              <a:rPr lang="en-US" dirty="0"/>
              <a:t>Planning documents</a:t>
            </a:r>
          </a:p>
          <a:p>
            <a:pPr lvl="1"/>
            <a:r>
              <a:rPr lang="en-US" dirty="0"/>
              <a:t>Maps of nearby amenities and distance to proposed development</a:t>
            </a:r>
          </a:p>
          <a:p>
            <a:pPr lvl="1"/>
            <a:r>
              <a:rPr lang="en-US" dirty="0"/>
              <a:t>Public Outreach undertaken or letters of support from local municipalities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C46C2-C975-DFAF-EB1D-5B213C94ACCC}"/>
              </a:ext>
            </a:extLst>
          </p:cNvPr>
          <p:cNvSpPr>
            <a:spLocks noGrp="1"/>
          </p:cNvSpPr>
          <p:nvPr>
            <p:ph type="title"/>
          </p:nvPr>
        </p:nvSpPr>
        <p:spPr>
          <a:xfrm>
            <a:off x="838200" y="681037"/>
            <a:ext cx="10515600" cy="820217"/>
          </a:xfrm>
        </p:spPr>
        <p:txBody>
          <a:bodyPr/>
          <a:lstStyle/>
          <a:p>
            <a:r>
              <a:rPr lang="en-US" dirty="0"/>
              <a:t>Market Study Waiver Request</a:t>
            </a:r>
            <a:r>
              <a:rPr lang="en-US" b="1" dirty="0"/>
              <a:t>	</a:t>
            </a:r>
          </a:p>
        </p:txBody>
      </p:sp>
      <p:sp>
        <p:nvSpPr>
          <p:cNvPr id="3" name="Content Placeholder 2">
            <a:extLst>
              <a:ext uri="{FF2B5EF4-FFF2-40B4-BE49-F238E27FC236}">
                <a16:creationId xmlns:a16="http://schemas.microsoft.com/office/drawing/2014/main" id="{86D67270-AFC9-AC6F-ABC5-013A5AF82D41}"/>
              </a:ext>
            </a:extLst>
          </p:cNvPr>
          <p:cNvSpPr>
            <a:spLocks noGrp="1"/>
          </p:cNvSpPr>
          <p:nvPr>
            <p:ph idx="1"/>
          </p:nvPr>
        </p:nvSpPr>
        <p:spPr>
          <a:xfrm>
            <a:off x="838200" y="1690777"/>
            <a:ext cx="10515600" cy="4486186"/>
          </a:xfrm>
        </p:spPr>
        <p:txBody>
          <a:bodyPr/>
          <a:lstStyle/>
          <a:p>
            <a:pPr marL="0" indent="0">
              <a:buNone/>
            </a:pPr>
            <a:r>
              <a:rPr lang="en-US" dirty="0"/>
              <a:t>CHDOs may submit a waiver request for the market study requirement.  </a:t>
            </a:r>
          </a:p>
          <a:p>
            <a:r>
              <a:rPr lang="en-US" dirty="0"/>
              <a:t>To be considered for a market study waiver, waivers must be sent on company letterhead with supporting documentation.</a:t>
            </a:r>
          </a:p>
          <a:p>
            <a:r>
              <a:rPr lang="en-US" dirty="0"/>
              <a:t> Supportive documentation must support the number of units identified in the application and show that the market will absorb the proposed activities. </a:t>
            </a:r>
          </a:p>
          <a:p>
            <a:pPr lvl="1"/>
            <a:r>
              <a:rPr lang="en-US" dirty="0"/>
              <a:t>Submit the rent roll history for the past five (5) years</a:t>
            </a:r>
          </a:p>
          <a:p>
            <a:pPr lvl="1"/>
            <a:r>
              <a:rPr lang="en-US" dirty="0"/>
              <a:t>Description of how the applicant will meet the special needs requirement.</a:t>
            </a:r>
          </a:p>
          <a:p>
            <a:endParaRPr lang="en-US" dirty="0"/>
          </a:p>
        </p:txBody>
      </p:sp>
    </p:spTree>
    <p:extLst>
      <p:ext uri="{BB962C8B-B14F-4D97-AF65-F5344CB8AC3E}">
        <p14:creationId xmlns:p14="http://schemas.microsoft.com/office/powerpoint/2010/main" val="165756005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p:txBody>
          <a:bodyPr vert="horz" wrap="square" lIns="0" tIns="13335" rIns="0" bIns="0" rtlCol="0" anchor="ctr">
            <a:spAutoFit/>
          </a:bodyPr>
          <a:lstStyle/>
          <a:p>
            <a:r>
              <a:rPr lang="en-US" dirty="0"/>
              <a:t>How will you work with tenants?</a:t>
            </a:r>
          </a:p>
        </p:txBody>
      </p:sp>
      <p:sp>
        <p:nvSpPr>
          <p:cNvPr id="24" name="Content Placeholder 23">
            <a:extLst>
              <a:ext uri="{FF2B5EF4-FFF2-40B4-BE49-F238E27FC236}">
                <a16:creationId xmlns:a16="http://schemas.microsoft.com/office/drawing/2014/main" id="{98542206-8927-0295-5222-C9B10B8B5D04}"/>
              </a:ext>
            </a:extLst>
          </p:cNvPr>
          <p:cNvSpPr>
            <a:spLocks noGrp="1"/>
          </p:cNvSpPr>
          <p:nvPr>
            <p:ph sz="half" idx="1"/>
          </p:nvPr>
        </p:nvSpPr>
        <p:spPr>
          <a:xfrm>
            <a:off x="838200" y="2213361"/>
            <a:ext cx="5867400" cy="3963601"/>
          </a:xfrm>
        </p:spPr>
        <p:txBody>
          <a:bodyPr>
            <a:normAutofit fontScale="92500" lnSpcReduction="10000"/>
          </a:bodyPr>
          <a:lstStyle/>
          <a:p>
            <a:r>
              <a:rPr lang="en-US" dirty="0"/>
              <a:t>Tenant Selection Plan</a:t>
            </a:r>
          </a:p>
          <a:p>
            <a:pPr lvl="1"/>
            <a:r>
              <a:rPr lang="en-US" dirty="0"/>
              <a:t>How will you accept applications?</a:t>
            </a:r>
          </a:p>
          <a:p>
            <a:pPr lvl="1"/>
            <a:r>
              <a:rPr lang="en-US" dirty="0"/>
              <a:t>How do you target the population you are serving?</a:t>
            </a:r>
          </a:p>
          <a:p>
            <a:pPr lvl="1"/>
            <a:r>
              <a:rPr lang="en-US" dirty="0"/>
              <a:t>How do you evaluate applications?</a:t>
            </a:r>
          </a:p>
          <a:p>
            <a:pPr lvl="1"/>
            <a:r>
              <a:rPr lang="en-US" dirty="0"/>
              <a:t>How will you handle VAWA protections and transfer requests?</a:t>
            </a:r>
          </a:p>
          <a:p>
            <a:pPr lvl="1"/>
            <a:r>
              <a:rPr lang="en-US" dirty="0"/>
              <a:t>Who will review?</a:t>
            </a:r>
          </a:p>
          <a:p>
            <a:pPr lvl="1"/>
            <a:r>
              <a:rPr lang="en-US" dirty="0"/>
              <a:t>Timeframe for review</a:t>
            </a:r>
          </a:p>
          <a:p>
            <a:pPr lvl="1"/>
            <a:r>
              <a:rPr lang="en-US" dirty="0"/>
              <a:t>Appeals process</a:t>
            </a:r>
          </a:p>
          <a:p>
            <a:r>
              <a:rPr lang="en-US" dirty="0"/>
              <a:t>Relocation Plan (Rehabilitation Only)</a:t>
            </a:r>
          </a:p>
          <a:p>
            <a:endParaRPr lang="en-US" dirty="0"/>
          </a:p>
        </p:txBody>
      </p:sp>
      <p:grpSp>
        <p:nvGrpSpPr>
          <p:cNvPr id="4" name="object 4"/>
          <p:cNvGrpSpPr/>
          <p:nvPr/>
        </p:nvGrpSpPr>
        <p:grpSpPr>
          <a:xfrm>
            <a:off x="8458200" y="2895600"/>
            <a:ext cx="1773555" cy="2355850"/>
            <a:chOff x="6425557" y="2265022"/>
            <a:chExt cx="1773555" cy="2355850"/>
          </a:xfrm>
        </p:grpSpPr>
        <p:sp>
          <p:nvSpPr>
            <p:cNvPr id="5" name="object 5"/>
            <p:cNvSpPr/>
            <p:nvPr/>
          </p:nvSpPr>
          <p:spPr>
            <a:xfrm>
              <a:off x="6739281" y="2608006"/>
              <a:ext cx="419100" cy="323850"/>
            </a:xfrm>
            <a:custGeom>
              <a:avLst/>
              <a:gdLst/>
              <a:ahLst/>
              <a:cxnLst/>
              <a:rect l="l" t="t" r="r" b="b"/>
              <a:pathLst>
                <a:path w="419100" h="323850">
                  <a:moveTo>
                    <a:pt x="136822" y="323443"/>
                  </a:moveTo>
                  <a:lnTo>
                    <a:pt x="0" y="186544"/>
                  </a:lnTo>
                  <a:lnTo>
                    <a:pt x="41101" y="145420"/>
                  </a:lnTo>
                  <a:lnTo>
                    <a:pt x="136822" y="241193"/>
                  </a:lnTo>
                  <a:lnTo>
                    <a:pt x="377881" y="0"/>
                  </a:lnTo>
                  <a:lnTo>
                    <a:pt x="418982" y="41124"/>
                  </a:lnTo>
                  <a:lnTo>
                    <a:pt x="136822" y="323443"/>
                  </a:lnTo>
                  <a:close/>
                </a:path>
              </a:pathLst>
            </a:custGeom>
            <a:solidFill>
              <a:srgbClr val="A1AC00"/>
            </a:solidFill>
          </p:spPr>
          <p:txBody>
            <a:bodyPr wrap="square" lIns="0" tIns="0" rIns="0" bIns="0" rtlCol="0"/>
            <a:lstStyle/>
            <a:p>
              <a:endParaRPr/>
            </a:p>
          </p:txBody>
        </p:sp>
        <p:sp>
          <p:nvSpPr>
            <p:cNvPr id="6" name="object 6"/>
            <p:cNvSpPr/>
            <p:nvPr/>
          </p:nvSpPr>
          <p:spPr>
            <a:xfrm>
              <a:off x="6739282" y="2607999"/>
              <a:ext cx="419100" cy="323850"/>
            </a:xfrm>
            <a:custGeom>
              <a:avLst/>
              <a:gdLst/>
              <a:ahLst/>
              <a:cxnLst/>
              <a:rect l="l" t="t" r="r" b="b"/>
              <a:pathLst>
                <a:path w="419100" h="323850">
                  <a:moveTo>
                    <a:pt x="136822" y="241193"/>
                  </a:moveTo>
                  <a:lnTo>
                    <a:pt x="41101" y="145420"/>
                  </a:lnTo>
                  <a:lnTo>
                    <a:pt x="0" y="186544"/>
                  </a:lnTo>
                  <a:lnTo>
                    <a:pt x="136822" y="323443"/>
                  </a:lnTo>
                  <a:lnTo>
                    <a:pt x="418982" y="41124"/>
                  </a:lnTo>
                  <a:lnTo>
                    <a:pt x="377881" y="0"/>
                  </a:lnTo>
                  <a:lnTo>
                    <a:pt x="136822" y="241193"/>
                  </a:lnTo>
                  <a:close/>
                </a:path>
              </a:pathLst>
            </a:custGeom>
            <a:ln w="29077">
              <a:solidFill>
                <a:srgbClr val="A1AC00"/>
              </a:solidFill>
            </a:ln>
          </p:spPr>
          <p:txBody>
            <a:bodyPr wrap="square" lIns="0" tIns="0" rIns="0" bIns="0" rtlCol="0"/>
            <a:lstStyle/>
            <a:p>
              <a:endParaRPr/>
            </a:p>
          </p:txBody>
        </p:sp>
        <p:sp>
          <p:nvSpPr>
            <p:cNvPr id="7" name="object 7"/>
            <p:cNvSpPr/>
            <p:nvPr/>
          </p:nvSpPr>
          <p:spPr>
            <a:xfrm>
              <a:off x="7341183" y="2773964"/>
              <a:ext cx="552450" cy="58419"/>
            </a:xfrm>
            <a:custGeom>
              <a:avLst/>
              <a:gdLst/>
              <a:ahLst/>
              <a:cxnLst/>
              <a:rect l="l" t="t" r="r" b="b"/>
              <a:pathLst>
                <a:path w="552450" h="58419">
                  <a:moveTo>
                    <a:pt x="552287" y="58168"/>
                  </a:moveTo>
                  <a:lnTo>
                    <a:pt x="0" y="58168"/>
                  </a:lnTo>
                  <a:lnTo>
                    <a:pt x="0" y="0"/>
                  </a:lnTo>
                  <a:lnTo>
                    <a:pt x="552287" y="0"/>
                  </a:lnTo>
                  <a:lnTo>
                    <a:pt x="552287" y="58168"/>
                  </a:lnTo>
                  <a:close/>
                </a:path>
              </a:pathLst>
            </a:custGeom>
            <a:solidFill>
              <a:srgbClr val="A1AC00"/>
            </a:solidFill>
          </p:spPr>
          <p:txBody>
            <a:bodyPr wrap="square" lIns="0" tIns="0" rIns="0" bIns="0" rtlCol="0"/>
            <a:lstStyle/>
            <a:p>
              <a:endParaRPr/>
            </a:p>
          </p:txBody>
        </p:sp>
        <p:sp>
          <p:nvSpPr>
            <p:cNvPr id="8" name="object 8"/>
            <p:cNvSpPr/>
            <p:nvPr/>
          </p:nvSpPr>
          <p:spPr>
            <a:xfrm>
              <a:off x="7341184" y="2773993"/>
              <a:ext cx="552450" cy="58419"/>
            </a:xfrm>
            <a:custGeom>
              <a:avLst/>
              <a:gdLst/>
              <a:ahLst/>
              <a:cxnLst/>
              <a:rect l="l" t="t" r="r" b="b"/>
              <a:pathLst>
                <a:path w="552450" h="58419">
                  <a:moveTo>
                    <a:pt x="0" y="0"/>
                  </a:moveTo>
                  <a:lnTo>
                    <a:pt x="552287" y="0"/>
                  </a:lnTo>
                  <a:lnTo>
                    <a:pt x="552287" y="58168"/>
                  </a:lnTo>
                  <a:lnTo>
                    <a:pt x="0" y="58168"/>
                  </a:lnTo>
                  <a:lnTo>
                    <a:pt x="0" y="0"/>
                  </a:lnTo>
                  <a:close/>
                </a:path>
              </a:pathLst>
            </a:custGeom>
            <a:ln w="29083">
              <a:solidFill>
                <a:srgbClr val="A1AC00"/>
              </a:solidFill>
            </a:ln>
          </p:spPr>
          <p:txBody>
            <a:bodyPr wrap="square" lIns="0" tIns="0" rIns="0" bIns="0" rtlCol="0"/>
            <a:lstStyle/>
            <a:p>
              <a:endParaRPr/>
            </a:p>
          </p:txBody>
        </p:sp>
        <p:sp>
          <p:nvSpPr>
            <p:cNvPr id="9" name="object 9"/>
            <p:cNvSpPr/>
            <p:nvPr/>
          </p:nvSpPr>
          <p:spPr>
            <a:xfrm>
              <a:off x="6739285" y="3044276"/>
              <a:ext cx="419100" cy="323850"/>
            </a:xfrm>
            <a:custGeom>
              <a:avLst/>
              <a:gdLst/>
              <a:ahLst/>
              <a:cxnLst/>
              <a:rect l="l" t="t" r="r" b="b"/>
              <a:pathLst>
                <a:path w="419100" h="323850">
                  <a:moveTo>
                    <a:pt x="136822" y="323414"/>
                  </a:moveTo>
                  <a:lnTo>
                    <a:pt x="0" y="186515"/>
                  </a:lnTo>
                  <a:lnTo>
                    <a:pt x="41101" y="145390"/>
                  </a:lnTo>
                  <a:lnTo>
                    <a:pt x="136822" y="241164"/>
                  </a:lnTo>
                  <a:lnTo>
                    <a:pt x="377881" y="0"/>
                  </a:lnTo>
                  <a:lnTo>
                    <a:pt x="418982" y="41095"/>
                  </a:lnTo>
                  <a:lnTo>
                    <a:pt x="136822" y="323414"/>
                  </a:lnTo>
                  <a:close/>
                </a:path>
              </a:pathLst>
            </a:custGeom>
            <a:solidFill>
              <a:srgbClr val="A1AC00"/>
            </a:solidFill>
          </p:spPr>
          <p:txBody>
            <a:bodyPr wrap="square" lIns="0" tIns="0" rIns="0" bIns="0" rtlCol="0"/>
            <a:lstStyle/>
            <a:p>
              <a:endParaRPr/>
            </a:p>
          </p:txBody>
        </p:sp>
        <p:sp>
          <p:nvSpPr>
            <p:cNvPr id="10" name="object 10"/>
            <p:cNvSpPr/>
            <p:nvPr/>
          </p:nvSpPr>
          <p:spPr>
            <a:xfrm>
              <a:off x="6739285" y="3044258"/>
              <a:ext cx="419100" cy="323850"/>
            </a:xfrm>
            <a:custGeom>
              <a:avLst/>
              <a:gdLst/>
              <a:ahLst/>
              <a:cxnLst/>
              <a:rect l="l" t="t" r="r" b="b"/>
              <a:pathLst>
                <a:path w="419100" h="323850">
                  <a:moveTo>
                    <a:pt x="136822" y="241193"/>
                  </a:moveTo>
                  <a:lnTo>
                    <a:pt x="41101" y="145420"/>
                  </a:lnTo>
                  <a:lnTo>
                    <a:pt x="0" y="186544"/>
                  </a:lnTo>
                  <a:lnTo>
                    <a:pt x="136822" y="323443"/>
                  </a:lnTo>
                  <a:lnTo>
                    <a:pt x="418982" y="41124"/>
                  </a:lnTo>
                  <a:lnTo>
                    <a:pt x="377881" y="0"/>
                  </a:lnTo>
                  <a:lnTo>
                    <a:pt x="136822" y="241193"/>
                  </a:lnTo>
                  <a:close/>
                </a:path>
              </a:pathLst>
            </a:custGeom>
            <a:ln w="29077">
              <a:solidFill>
                <a:srgbClr val="A1AC00"/>
              </a:solidFill>
            </a:ln>
          </p:spPr>
          <p:txBody>
            <a:bodyPr wrap="square" lIns="0" tIns="0" rIns="0" bIns="0" rtlCol="0"/>
            <a:lstStyle/>
            <a:p>
              <a:endParaRPr/>
            </a:p>
          </p:txBody>
        </p:sp>
        <p:sp>
          <p:nvSpPr>
            <p:cNvPr id="11" name="object 11"/>
            <p:cNvSpPr/>
            <p:nvPr/>
          </p:nvSpPr>
          <p:spPr>
            <a:xfrm>
              <a:off x="7341186" y="3210252"/>
              <a:ext cx="552450" cy="58419"/>
            </a:xfrm>
            <a:custGeom>
              <a:avLst/>
              <a:gdLst/>
              <a:ahLst/>
              <a:cxnLst/>
              <a:rect l="l" t="t" r="r" b="b"/>
              <a:pathLst>
                <a:path w="552450" h="58420">
                  <a:moveTo>
                    <a:pt x="552287" y="58168"/>
                  </a:moveTo>
                  <a:lnTo>
                    <a:pt x="0" y="58168"/>
                  </a:lnTo>
                  <a:lnTo>
                    <a:pt x="0" y="0"/>
                  </a:lnTo>
                  <a:lnTo>
                    <a:pt x="552287" y="0"/>
                  </a:lnTo>
                  <a:lnTo>
                    <a:pt x="552287" y="58168"/>
                  </a:lnTo>
                  <a:close/>
                </a:path>
              </a:pathLst>
            </a:custGeom>
            <a:solidFill>
              <a:srgbClr val="A1AC00"/>
            </a:solidFill>
          </p:spPr>
          <p:txBody>
            <a:bodyPr wrap="square" lIns="0" tIns="0" rIns="0" bIns="0" rtlCol="0"/>
            <a:lstStyle/>
            <a:p>
              <a:endParaRPr/>
            </a:p>
          </p:txBody>
        </p:sp>
        <p:sp>
          <p:nvSpPr>
            <p:cNvPr id="12" name="object 12"/>
            <p:cNvSpPr/>
            <p:nvPr/>
          </p:nvSpPr>
          <p:spPr>
            <a:xfrm>
              <a:off x="7341187" y="3210251"/>
              <a:ext cx="552450" cy="58419"/>
            </a:xfrm>
            <a:custGeom>
              <a:avLst/>
              <a:gdLst/>
              <a:ahLst/>
              <a:cxnLst/>
              <a:rect l="l" t="t" r="r" b="b"/>
              <a:pathLst>
                <a:path w="552450" h="58420">
                  <a:moveTo>
                    <a:pt x="0" y="0"/>
                  </a:moveTo>
                  <a:lnTo>
                    <a:pt x="552287" y="0"/>
                  </a:lnTo>
                  <a:lnTo>
                    <a:pt x="552287" y="58168"/>
                  </a:lnTo>
                  <a:lnTo>
                    <a:pt x="0" y="58168"/>
                  </a:lnTo>
                  <a:lnTo>
                    <a:pt x="0" y="0"/>
                  </a:lnTo>
                  <a:close/>
                </a:path>
              </a:pathLst>
            </a:custGeom>
            <a:ln w="29083">
              <a:solidFill>
                <a:srgbClr val="A1AC00"/>
              </a:solidFill>
            </a:ln>
          </p:spPr>
          <p:txBody>
            <a:bodyPr wrap="square" lIns="0" tIns="0" rIns="0" bIns="0" rtlCol="0"/>
            <a:lstStyle/>
            <a:p>
              <a:endParaRPr/>
            </a:p>
          </p:txBody>
        </p:sp>
        <p:sp>
          <p:nvSpPr>
            <p:cNvPr id="13" name="object 13"/>
            <p:cNvSpPr/>
            <p:nvPr/>
          </p:nvSpPr>
          <p:spPr>
            <a:xfrm>
              <a:off x="6739288" y="3480514"/>
              <a:ext cx="419100" cy="323850"/>
            </a:xfrm>
            <a:custGeom>
              <a:avLst/>
              <a:gdLst/>
              <a:ahLst/>
              <a:cxnLst/>
              <a:rect l="l" t="t" r="r" b="b"/>
              <a:pathLst>
                <a:path w="419100" h="323850">
                  <a:moveTo>
                    <a:pt x="136822" y="323443"/>
                  </a:moveTo>
                  <a:lnTo>
                    <a:pt x="0" y="186544"/>
                  </a:lnTo>
                  <a:lnTo>
                    <a:pt x="41101" y="145420"/>
                  </a:lnTo>
                  <a:lnTo>
                    <a:pt x="136822" y="241193"/>
                  </a:lnTo>
                  <a:lnTo>
                    <a:pt x="377881" y="0"/>
                  </a:lnTo>
                  <a:lnTo>
                    <a:pt x="418982" y="41153"/>
                  </a:lnTo>
                  <a:lnTo>
                    <a:pt x="136822" y="323443"/>
                  </a:lnTo>
                  <a:close/>
                </a:path>
              </a:pathLst>
            </a:custGeom>
            <a:solidFill>
              <a:srgbClr val="A1AC00"/>
            </a:solidFill>
          </p:spPr>
          <p:txBody>
            <a:bodyPr wrap="square" lIns="0" tIns="0" rIns="0" bIns="0" rtlCol="0"/>
            <a:lstStyle/>
            <a:p>
              <a:endParaRPr/>
            </a:p>
          </p:txBody>
        </p:sp>
        <p:sp>
          <p:nvSpPr>
            <p:cNvPr id="14" name="object 14"/>
            <p:cNvSpPr/>
            <p:nvPr/>
          </p:nvSpPr>
          <p:spPr>
            <a:xfrm>
              <a:off x="6739288" y="3480517"/>
              <a:ext cx="419100" cy="323850"/>
            </a:xfrm>
            <a:custGeom>
              <a:avLst/>
              <a:gdLst/>
              <a:ahLst/>
              <a:cxnLst/>
              <a:rect l="l" t="t" r="r" b="b"/>
              <a:pathLst>
                <a:path w="419100" h="323850">
                  <a:moveTo>
                    <a:pt x="136822" y="241193"/>
                  </a:moveTo>
                  <a:lnTo>
                    <a:pt x="41101" y="145420"/>
                  </a:lnTo>
                  <a:lnTo>
                    <a:pt x="0" y="186544"/>
                  </a:lnTo>
                  <a:lnTo>
                    <a:pt x="136822" y="323443"/>
                  </a:lnTo>
                  <a:lnTo>
                    <a:pt x="418982" y="41124"/>
                  </a:lnTo>
                  <a:lnTo>
                    <a:pt x="377881" y="0"/>
                  </a:lnTo>
                  <a:lnTo>
                    <a:pt x="136822" y="241193"/>
                  </a:lnTo>
                  <a:close/>
                </a:path>
              </a:pathLst>
            </a:custGeom>
            <a:ln w="29077">
              <a:solidFill>
                <a:srgbClr val="A1AC00"/>
              </a:solidFill>
            </a:ln>
          </p:spPr>
          <p:txBody>
            <a:bodyPr wrap="square" lIns="0" tIns="0" rIns="0" bIns="0" rtlCol="0"/>
            <a:lstStyle/>
            <a:p>
              <a:endParaRPr/>
            </a:p>
          </p:txBody>
        </p:sp>
        <p:sp>
          <p:nvSpPr>
            <p:cNvPr id="15" name="object 15"/>
            <p:cNvSpPr/>
            <p:nvPr/>
          </p:nvSpPr>
          <p:spPr>
            <a:xfrm>
              <a:off x="7341190" y="3646510"/>
              <a:ext cx="552450" cy="58419"/>
            </a:xfrm>
            <a:custGeom>
              <a:avLst/>
              <a:gdLst/>
              <a:ahLst/>
              <a:cxnLst/>
              <a:rect l="l" t="t" r="r" b="b"/>
              <a:pathLst>
                <a:path w="552450" h="58420">
                  <a:moveTo>
                    <a:pt x="552287" y="58168"/>
                  </a:moveTo>
                  <a:lnTo>
                    <a:pt x="0" y="58168"/>
                  </a:lnTo>
                  <a:lnTo>
                    <a:pt x="0" y="0"/>
                  </a:lnTo>
                  <a:lnTo>
                    <a:pt x="552287" y="0"/>
                  </a:lnTo>
                  <a:lnTo>
                    <a:pt x="552287" y="58168"/>
                  </a:lnTo>
                  <a:close/>
                </a:path>
              </a:pathLst>
            </a:custGeom>
            <a:solidFill>
              <a:srgbClr val="A1AC00"/>
            </a:solidFill>
          </p:spPr>
          <p:txBody>
            <a:bodyPr wrap="square" lIns="0" tIns="0" rIns="0" bIns="0" rtlCol="0"/>
            <a:lstStyle/>
            <a:p>
              <a:endParaRPr/>
            </a:p>
          </p:txBody>
        </p:sp>
        <p:sp>
          <p:nvSpPr>
            <p:cNvPr id="16" name="object 16"/>
            <p:cNvSpPr/>
            <p:nvPr/>
          </p:nvSpPr>
          <p:spPr>
            <a:xfrm>
              <a:off x="7341190" y="3646510"/>
              <a:ext cx="552450" cy="58419"/>
            </a:xfrm>
            <a:custGeom>
              <a:avLst/>
              <a:gdLst/>
              <a:ahLst/>
              <a:cxnLst/>
              <a:rect l="l" t="t" r="r" b="b"/>
              <a:pathLst>
                <a:path w="552450" h="58420">
                  <a:moveTo>
                    <a:pt x="0" y="0"/>
                  </a:moveTo>
                  <a:lnTo>
                    <a:pt x="552287" y="0"/>
                  </a:lnTo>
                  <a:lnTo>
                    <a:pt x="552287" y="58168"/>
                  </a:lnTo>
                  <a:lnTo>
                    <a:pt x="0" y="58168"/>
                  </a:lnTo>
                  <a:lnTo>
                    <a:pt x="0" y="0"/>
                  </a:lnTo>
                  <a:close/>
                </a:path>
              </a:pathLst>
            </a:custGeom>
            <a:ln w="29083">
              <a:solidFill>
                <a:srgbClr val="A1AC00"/>
              </a:solidFill>
            </a:ln>
          </p:spPr>
          <p:txBody>
            <a:bodyPr wrap="square" lIns="0" tIns="0" rIns="0" bIns="0" rtlCol="0"/>
            <a:lstStyle/>
            <a:p>
              <a:endParaRPr/>
            </a:p>
          </p:txBody>
        </p:sp>
        <p:sp>
          <p:nvSpPr>
            <p:cNvPr id="17" name="object 17"/>
            <p:cNvSpPr/>
            <p:nvPr/>
          </p:nvSpPr>
          <p:spPr>
            <a:xfrm>
              <a:off x="6739291" y="3916781"/>
              <a:ext cx="419100" cy="323850"/>
            </a:xfrm>
            <a:custGeom>
              <a:avLst/>
              <a:gdLst/>
              <a:ahLst/>
              <a:cxnLst/>
              <a:rect l="l" t="t" r="r" b="b"/>
              <a:pathLst>
                <a:path w="419100" h="323850">
                  <a:moveTo>
                    <a:pt x="136822" y="323443"/>
                  </a:moveTo>
                  <a:lnTo>
                    <a:pt x="0" y="186544"/>
                  </a:lnTo>
                  <a:lnTo>
                    <a:pt x="41101" y="145420"/>
                  </a:lnTo>
                  <a:lnTo>
                    <a:pt x="136822" y="241193"/>
                  </a:lnTo>
                  <a:lnTo>
                    <a:pt x="377881" y="0"/>
                  </a:lnTo>
                  <a:lnTo>
                    <a:pt x="418982" y="41124"/>
                  </a:lnTo>
                  <a:lnTo>
                    <a:pt x="136822" y="323443"/>
                  </a:lnTo>
                  <a:close/>
                </a:path>
              </a:pathLst>
            </a:custGeom>
            <a:solidFill>
              <a:srgbClr val="A1AC00"/>
            </a:solidFill>
          </p:spPr>
          <p:txBody>
            <a:bodyPr wrap="square" lIns="0" tIns="0" rIns="0" bIns="0" rtlCol="0"/>
            <a:lstStyle/>
            <a:p>
              <a:endParaRPr/>
            </a:p>
          </p:txBody>
        </p:sp>
        <p:sp>
          <p:nvSpPr>
            <p:cNvPr id="18" name="object 18"/>
            <p:cNvSpPr/>
            <p:nvPr/>
          </p:nvSpPr>
          <p:spPr>
            <a:xfrm>
              <a:off x="6739292" y="3916775"/>
              <a:ext cx="419100" cy="323850"/>
            </a:xfrm>
            <a:custGeom>
              <a:avLst/>
              <a:gdLst/>
              <a:ahLst/>
              <a:cxnLst/>
              <a:rect l="l" t="t" r="r" b="b"/>
              <a:pathLst>
                <a:path w="419100" h="323850">
                  <a:moveTo>
                    <a:pt x="136822" y="241193"/>
                  </a:moveTo>
                  <a:lnTo>
                    <a:pt x="41101" y="145420"/>
                  </a:lnTo>
                  <a:lnTo>
                    <a:pt x="0" y="186544"/>
                  </a:lnTo>
                  <a:lnTo>
                    <a:pt x="136822" y="323443"/>
                  </a:lnTo>
                  <a:lnTo>
                    <a:pt x="418982" y="41124"/>
                  </a:lnTo>
                  <a:lnTo>
                    <a:pt x="377881" y="0"/>
                  </a:lnTo>
                  <a:lnTo>
                    <a:pt x="136822" y="241193"/>
                  </a:lnTo>
                  <a:close/>
                </a:path>
              </a:pathLst>
            </a:custGeom>
            <a:ln w="29077">
              <a:solidFill>
                <a:srgbClr val="A1AC00"/>
              </a:solidFill>
            </a:ln>
          </p:spPr>
          <p:txBody>
            <a:bodyPr wrap="square" lIns="0" tIns="0" rIns="0" bIns="0" rtlCol="0"/>
            <a:lstStyle/>
            <a:p>
              <a:endParaRPr/>
            </a:p>
          </p:txBody>
        </p:sp>
        <p:sp>
          <p:nvSpPr>
            <p:cNvPr id="19" name="object 19"/>
            <p:cNvSpPr/>
            <p:nvPr/>
          </p:nvSpPr>
          <p:spPr>
            <a:xfrm>
              <a:off x="7341193" y="4082740"/>
              <a:ext cx="552450" cy="58419"/>
            </a:xfrm>
            <a:custGeom>
              <a:avLst/>
              <a:gdLst/>
              <a:ahLst/>
              <a:cxnLst/>
              <a:rect l="l" t="t" r="r" b="b"/>
              <a:pathLst>
                <a:path w="552450" h="58420">
                  <a:moveTo>
                    <a:pt x="552287" y="58168"/>
                  </a:moveTo>
                  <a:lnTo>
                    <a:pt x="0" y="58168"/>
                  </a:lnTo>
                  <a:lnTo>
                    <a:pt x="0" y="0"/>
                  </a:lnTo>
                  <a:lnTo>
                    <a:pt x="552287" y="0"/>
                  </a:lnTo>
                  <a:lnTo>
                    <a:pt x="552287" y="58168"/>
                  </a:lnTo>
                  <a:close/>
                </a:path>
              </a:pathLst>
            </a:custGeom>
            <a:solidFill>
              <a:srgbClr val="A1AC00"/>
            </a:solidFill>
          </p:spPr>
          <p:txBody>
            <a:bodyPr wrap="square" lIns="0" tIns="0" rIns="0" bIns="0" rtlCol="0"/>
            <a:lstStyle/>
            <a:p>
              <a:endParaRPr/>
            </a:p>
          </p:txBody>
        </p:sp>
        <p:sp>
          <p:nvSpPr>
            <p:cNvPr id="20" name="object 20"/>
            <p:cNvSpPr/>
            <p:nvPr/>
          </p:nvSpPr>
          <p:spPr>
            <a:xfrm>
              <a:off x="7341193" y="4082769"/>
              <a:ext cx="552450" cy="58419"/>
            </a:xfrm>
            <a:custGeom>
              <a:avLst/>
              <a:gdLst/>
              <a:ahLst/>
              <a:cxnLst/>
              <a:rect l="l" t="t" r="r" b="b"/>
              <a:pathLst>
                <a:path w="552450" h="58420">
                  <a:moveTo>
                    <a:pt x="0" y="0"/>
                  </a:moveTo>
                  <a:lnTo>
                    <a:pt x="552287" y="0"/>
                  </a:lnTo>
                  <a:lnTo>
                    <a:pt x="552287" y="58168"/>
                  </a:lnTo>
                  <a:lnTo>
                    <a:pt x="0" y="58168"/>
                  </a:lnTo>
                  <a:lnTo>
                    <a:pt x="0" y="0"/>
                  </a:lnTo>
                  <a:close/>
                </a:path>
              </a:pathLst>
            </a:custGeom>
            <a:ln w="29083">
              <a:solidFill>
                <a:srgbClr val="A1AC00"/>
              </a:solidFill>
            </a:ln>
          </p:spPr>
          <p:txBody>
            <a:bodyPr wrap="square" lIns="0" tIns="0" rIns="0" bIns="0" rtlCol="0"/>
            <a:lstStyle/>
            <a:p>
              <a:endParaRPr/>
            </a:p>
          </p:txBody>
        </p:sp>
        <p:sp>
          <p:nvSpPr>
            <p:cNvPr id="21" name="object 21"/>
            <p:cNvSpPr/>
            <p:nvPr/>
          </p:nvSpPr>
          <p:spPr>
            <a:xfrm>
              <a:off x="6440093" y="2279637"/>
              <a:ext cx="1744345" cy="2326640"/>
            </a:xfrm>
            <a:custGeom>
              <a:avLst/>
              <a:gdLst/>
              <a:ahLst/>
              <a:cxnLst/>
              <a:rect l="l" t="t" r="r" b="b"/>
              <a:pathLst>
                <a:path w="1744345" h="2326640">
                  <a:moveTo>
                    <a:pt x="1744065" y="0"/>
                  </a:moveTo>
                  <a:lnTo>
                    <a:pt x="0" y="0"/>
                  </a:lnTo>
                  <a:lnTo>
                    <a:pt x="0" y="58445"/>
                  </a:lnTo>
                  <a:lnTo>
                    <a:pt x="0" y="2268855"/>
                  </a:lnTo>
                  <a:lnTo>
                    <a:pt x="0" y="2326030"/>
                  </a:lnTo>
                  <a:lnTo>
                    <a:pt x="1744065" y="2326030"/>
                  </a:lnTo>
                  <a:lnTo>
                    <a:pt x="1744065" y="2268855"/>
                  </a:lnTo>
                  <a:lnTo>
                    <a:pt x="58153" y="2268855"/>
                  </a:lnTo>
                  <a:lnTo>
                    <a:pt x="58153" y="58445"/>
                  </a:lnTo>
                  <a:lnTo>
                    <a:pt x="1685950" y="58445"/>
                  </a:lnTo>
                  <a:lnTo>
                    <a:pt x="1685950" y="2268486"/>
                  </a:lnTo>
                  <a:lnTo>
                    <a:pt x="1744065" y="2268486"/>
                  </a:lnTo>
                  <a:lnTo>
                    <a:pt x="1744065" y="58445"/>
                  </a:lnTo>
                  <a:lnTo>
                    <a:pt x="1744065" y="58102"/>
                  </a:lnTo>
                  <a:lnTo>
                    <a:pt x="1744065" y="0"/>
                  </a:lnTo>
                  <a:close/>
                </a:path>
              </a:pathLst>
            </a:custGeom>
            <a:solidFill>
              <a:srgbClr val="A1AC00"/>
            </a:solidFill>
          </p:spPr>
          <p:txBody>
            <a:bodyPr wrap="square" lIns="0" tIns="0" rIns="0" bIns="0" rtlCol="0"/>
            <a:lstStyle/>
            <a:p>
              <a:endParaRPr/>
            </a:p>
          </p:txBody>
        </p:sp>
        <p:sp>
          <p:nvSpPr>
            <p:cNvPr id="22" name="object 22"/>
            <p:cNvSpPr/>
            <p:nvPr/>
          </p:nvSpPr>
          <p:spPr>
            <a:xfrm>
              <a:off x="6440094" y="2279559"/>
              <a:ext cx="1744345" cy="2327275"/>
            </a:xfrm>
            <a:custGeom>
              <a:avLst/>
              <a:gdLst/>
              <a:ahLst/>
              <a:cxnLst/>
              <a:rect l="l" t="t" r="r" b="b"/>
              <a:pathLst>
                <a:path w="1744345" h="2327275">
                  <a:moveTo>
                    <a:pt x="0" y="2326720"/>
                  </a:moveTo>
                  <a:lnTo>
                    <a:pt x="1744066" y="2326720"/>
                  </a:lnTo>
                  <a:lnTo>
                    <a:pt x="1744066" y="0"/>
                  </a:lnTo>
                  <a:lnTo>
                    <a:pt x="0" y="0"/>
                  </a:lnTo>
                  <a:lnTo>
                    <a:pt x="0" y="2326720"/>
                  </a:lnTo>
                  <a:close/>
                </a:path>
                <a:path w="1744345" h="2327275">
                  <a:moveTo>
                    <a:pt x="58135" y="58168"/>
                  </a:moveTo>
                  <a:lnTo>
                    <a:pt x="1685930" y="58168"/>
                  </a:lnTo>
                  <a:lnTo>
                    <a:pt x="1685930" y="2268552"/>
                  </a:lnTo>
                  <a:lnTo>
                    <a:pt x="58135" y="2268552"/>
                  </a:lnTo>
                  <a:lnTo>
                    <a:pt x="58135" y="58168"/>
                  </a:lnTo>
                  <a:close/>
                </a:path>
              </a:pathLst>
            </a:custGeom>
            <a:ln w="29075">
              <a:solidFill>
                <a:srgbClr val="A1AC00"/>
              </a:solidFill>
            </a:ln>
          </p:spPr>
          <p:txBody>
            <a:bodyPr wrap="square" lIns="0" tIns="0" rIns="0" bIns="0" rtlCol="0"/>
            <a:lstStyle/>
            <a:p>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5BFD8-2B48-198F-9387-876D6C007181}"/>
              </a:ext>
            </a:extLst>
          </p:cNvPr>
          <p:cNvSpPr>
            <a:spLocks noGrp="1"/>
          </p:cNvSpPr>
          <p:nvPr>
            <p:ph type="title"/>
          </p:nvPr>
        </p:nvSpPr>
        <p:spPr>
          <a:xfrm>
            <a:off x="838200" y="430638"/>
            <a:ext cx="10515600" cy="822041"/>
          </a:xfrm>
        </p:spPr>
        <p:txBody>
          <a:bodyPr/>
          <a:lstStyle/>
          <a:p>
            <a:r>
              <a:rPr lang="en-US" b="1" dirty="0">
                <a:latin typeface="Franklin Gothic Book" panose="020B0503020102020204" pitchFamily="34" charset="0"/>
              </a:rPr>
              <a:t>CHDO Set-Aside</a:t>
            </a:r>
          </a:p>
        </p:txBody>
      </p:sp>
      <p:graphicFrame>
        <p:nvGraphicFramePr>
          <p:cNvPr id="5" name="Content Placeholder 2">
            <a:extLst>
              <a:ext uri="{FF2B5EF4-FFF2-40B4-BE49-F238E27FC236}">
                <a16:creationId xmlns:a16="http://schemas.microsoft.com/office/drawing/2014/main" id="{31CD3C84-0265-0CF0-EFA6-54BFAE6902A2}"/>
              </a:ext>
            </a:extLst>
          </p:cNvPr>
          <p:cNvGraphicFramePr>
            <a:graphicFrameLocks noGrp="1"/>
          </p:cNvGraphicFramePr>
          <p:nvPr>
            <p:ph idx="1"/>
          </p:nvPr>
        </p:nvGraphicFramePr>
        <p:xfrm>
          <a:off x="838200" y="1252680"/>
          <a:ext cx="10515600" cy="47636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3224814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838200" y="1039086"/>
            <a:ext cx="10515600" cy="1009934"/>
          </a:xfrm>
        </p:spPr>
        <p:txBody>
          <a:bodyPr vert="horz" wrap="square" lIns="0" tIns="13335" rIns="0" bIns="0" rtlCol="0" anchor="ctr">
            <a:spAutoFit/>
          </a:bodyPr>
          <a:lstStyle/>
          <a:p>
            <a:r>
              <a:rPr lang="en-US" dirty="0"/>
              <a:t>Architectural Plans &amp; Design</a:t>
            </a:r>
          </a:p>
        </p:txBody>
      </p:sp>
      <p:sp>
        <p:nvSpPr>
          <p:cNvPr id="5" name="Content Placeholder 4">
            <a:extLst>
              <a:ext uri="{FF2B5EF4-FFF2-40B4-BE49-F238E27FC236}">
                <a16:creationId xmlns:a16="http://schemas.microsoft.com/office/drawing/2014/main" id="{9EED1C10-F559-8FDD-B6A3-5B8C0F50F833}"/>
              </a:ext>
            </a:extLst>
          </p:cNvPr>
          <p:cNvSpPr>
            <a:spLocks noGrp="1"/>
          </p:cNvSpPr>
          <p:nvPr>
            <p:ph idx="1"/>
          </p:nvPr>
        </p:nvSpPr>
        <p:spPr>
          <a:xfrm>
            <a:off x="838200" y="2177183"/>
            <a:ext cx="10515600" cy="4051004"/>
          </a:xfrm>
        </p:spPr>
        <p:txBody>
          <a:bodyPr>
            <a:normAutofit fontScale="85000" lnSpcReduction="10000"/>
          </a:bodyPr>
          <a:lstStyle/>
          <a:p>
            <a:r>
              <a:rPr lang="en-US" dirty="0"/>
              <a:t>MHC Minimum Design Quality Standards are required</a:t>
            </a:r>
          </a:p>
          <a:p>
            <a:r>
              <a:rPr lang="en-US" dirty="0"/>
              <a:t>Provide site plans that show how the development is to be built, including:</a:t>
            </a:r>
          </a:p>
          <a:p>
            <a:pPr lvl="1"/>
            <a:r>
              <a:rPr lang="en-US" dirty="0"/>
              <a:t>Demolition</a:t>
            </a:r>
          </a:p>
          <a:p>
            <a:pPr lvl="1"/>
            <a:r>
              <a:rPr lang="en-US" dirty="0"/>
              <a:t>Existing Buildings</a:t>
            </a:r>
          </a:p>
          <a:p>
            <a:pPr lvl="1"/>
            <a:r>
              <a:rPr lang="en-US" dirty="0"/>
              <a:t>Placement and Orientation of new and existing buildings, parking, sidewalks, amenities</a:t>
            </a:r>
          </a:p>
          <a:p>
            <a:pPr lvl="1"/>
            <a:r>
              <a:rPr lang="en-US" dirty="0"/>
              <a:t>Location and size of any proposed commercial areas</a:t>
            </a:r>
          </a:p>
          <a:p>
            <a:pPr lvl="1"/>
            <a:r>
              <a:rPr lang="en-US" dirty="0"/>
              <a:t>Scaled drawing elevations for all building types</a:t>
            </a:r>
          </a:p>
          <a:p>
            <a:r>
              <a:rPr lang="en-US" dirty="0"/>
              <a:t>Rehab projects may submit renderings or photos if they are accompanied by an architect’s certification that elevations will not change.</a:t>
            </a:r>
          </a:p>
          <a:p>
            <a:r>
              <a:rPr lang="en-US" dirty="0"/>
              <a:t>Cannot be hand-drawn / handwritten</a:t>
            </a:r>
          </a:p>
          <a:p>
            <a:r>
              <a:rPr lang="en-US" dirty="0"/>
              <a:t>Include location of common areas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838200" y="1233206"/>
            <a:ext cx="10515600" cy="622863"/>
          </a:xfrm>
        </p:spPr>
        <p:txBody>
          <a:bodyPr vert="horz" wrap="square" lIns="0" tIns="13335" rIns="0" bIns="0" rtlCol="0" anchor="ctr">
            <a:spAutoFit/>
          </a:bodyPr>
          <a:lstStyle/>
          <a:p>
            <a:r>
              <a:rPr lang="en-US" dirty="0"/>
              <a:t>Property Standards</a:t>
            </a:r>
          </a:p>
        </p:txBody>
      </p:sp>
      <p:sp>
        <p:nvSpPr>
          <p:cNvPr id="5" name="Content Placeholder 4">
            <a:extLst>
              <a:ext uri="{FF2B5EF4-FFF2-40B4-BE49-F238E27FC236}">
                <a16:creationId xmlns:a16="http://schemas.microsoft.com/office/drawing/2014/main" id="{E24C2355-25E2-472A-BF47-8F9D27AA1830}"/>
              </a:ext>
            </a:extLst>
          </p:cNvPr>
          <p:cNvSpPr>
            <a:spLocks noGrp="1"/>
          </p:cNvSpPr>
          <p:nvPr>
            <p:ph idx="1"/>
          </p:nvPr>
        </p:nvSpPr>
        <p:spPr>
          <a:xfrm>
            <a:off x="838200" y="2177183"/>
            <a:ext cx="10515600" cy="4051004"/>
          </a:xfrm>
        </p:spPr>
        <p:txBody>
          <a:bodyPr>
            <a:normAutofit/>
          </a:bodyPr>
          <a:lstStyle/>
          <a:p>
            <a:r>
              <a:rPr lang="en-US" dirty="0"/>
              <a:t>Units must, at a minimum, meet the stricter of the local rehabilitation standards or the International Residential Code.</a:t>
            </a:r>
          </a:p>
          <a:p>
            <a:r>
              <a:rPr lang="en-US" dirty="0"/>
              <a:t>NSPIRE Affirmative Habitability Requirements must be followed</a:t>
            </a:r>
          </a:p>
          <a:p>
            <a:r>
              <a:rPr lang="en-US" dirty="0"/>
              <a:t>New construction projects must meet certain energy efficiency standards</a:t>
            </a:r>
          </a:p>
          <a:p>
            <a:pPr lvl="1"/>
            <a:r>
              <a:rPr lang="en-US" dirty="0"/>
              <a:t>New single-family and low-rise multifamily housing (1-3 stories) must meet the standards under the 2021 IECC</a:t>
            </a:r>
          </a:p>
          <a:p>
            <a:pPr lvl="1"/>
            <a:r>
              <a:rPr lang="en-US" dirty="0"/>
              <a:t>High-rise multifamily (4+ stories) must meet the standards under ASHRAE 90.1-2019</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62072-8D19-7265-8A84-29B15952BE10}"/>
              </a:ext>
            </a:extLst>
          </p:cNvPr>
          <p:cNvSpPr>
            <a:spLocks noGrp="1"/>
          </p:cNvSpPr>
          <p:nvPr>
            <p:ph type="title"/>
          </p:nvPr>
        </p:nvSpPr>
        <p:spPr>
          <a:xfrm>
            <a:off x="838200" y="723457"/>
            <a:ext cx="10515600" cy="1325563"/>
          </a:xfrm>
        </p:spPr>
        <p:txBody>
          <a:bodyPr/>
          <a:lstStyle/>
          <a:p>
            <a:r>
              <a:rPr lang="en-US" dirty="0"/>
              <a:t>Cross-Cutting Federal Requirements</a:t>
            </a:r>
          </a:p>
        </p:txBody>
      </p:sp>
      <p:sp>
        <p:nvSpPr>
          <p:cNvPr id="3" name="Content Placeholder 2">
            <a:extLst>
              <a:ext uri="{FF2B5EF4-FFF2-40B4-BE49-F238E27FC236}">
                <a16:creationId xmlns:a16="http://schemas.microsoft.com/office/drawing/2014/main" id="{D69F0AB9-B67E-CADA-0067-05F92BEE88AA}"/>
              </a:ext>
            </a:extLst>
          </p:cNvPr>
          <p:cNvSpPr>
            <a:spLocks noGrp="1"/>
          </p:cNvSpPr>
          <p:nvPr>
            <p:ph idx="1"/>
          </p:nvPr>
        </p:nvSpPr>
        <p:spPr>
          <a:xfrm>
            <a:off x="838200" y="2049020"/>
            <a:ext cx="10515600" cy="4179167"/>
          </a:xfrm>
        </p:spPr>
        <p:txBody>
          <a:bodyPr>
            <a:normAutofit fontScale="70000" lnSpcReduction="20000"/>
          </a:bodyPr>
          <a:lstStyle/>
          <a:p>
            <a:pPr>
              <a:lnSpc>
                <a:spcPct val="110000"/>
              </a:lnSpc>
            </a:pPr>
            <a:r>
              <a:rPr lang="en-US" dirty="0"/>
              <a:t>Environmental Review</a:t>
            </a:r>
          </a:p>
          <a:p>
            <a:pPr>
              <a:lnSpc>
                <a:spcPct val="110000"/>
              </a:lnSpc>
            </a:pPr>
            <a:r>
              <a:rPr lang="en-US" dirty="0"/>
              <a:t>Uniform Relocation Act &amp; 24 CFR 42</a:t>
            </a:r>
          </a:p>
          <a:p>
            <a:pPr>
              <a:lnSpc>
                <a:spcPct val="110000"/>
              </a:lnSpc>
            </a:pPr>
            <a:r>
              <a:rPr lang="en-US" dirty="0"/>
              <a:t>Section 3</a:t>
            </a:r>
          </a:p>
          <a:p>
            <a:pPr>
              <a:lnSpc>
                <a:spcPct val="110000"/>
              </a:lnSpc>
            </a:pPr>
            <a:r>
              <a:rPr lang="en-US" dirty="0"/>
              <a:t>Minority Business Enterprises/Women Business Enterprises</a:t>
            </a:r>
          </a:p>
          <a:p>
            <a:pPr>
              <a:lnSpc>
                <a:spcPct val="110000"/>
              </a:lnSpc>
            </a:pPr>
            <a:r>
              <a:rPr lang="en-US" dirty="0"/>
              <a:t>Build America, Buy America</a:t>
            </a:r>
          </a:p>
          <a:p>
            <a:pPr>
              <a:lnSpc>
                <a:spcPct val="110000"/>
              </a:lnSpc>
            </a:pPr>
            <a:r>
              <a:rPr lang="en-US" dirty="0"/>
              <a:t>Labor Standards (Davis-Bacon &amp; Related Acts)(12+ HOME units)</a:t>
            </a:r>
          </a:p>
          <a:p>
            <a:pPr>
              <a:lnSpc>
                <a:spcPct val="110000"/>
              </a:lnSpc>
            </a:pPr>
            <a:r>
              <a:rPr lang="en-US" dirty="0"/>
              <a:t>Non-discrimination &amp; Equal Opportunity</a:t>
            </a:r>
          </a:p>
          <a:p>
            <a:pPr>
              <a:lnSpc>
                <a:spcPct val="110000"/>
              </a:lnSpc>
            </a:pPr>
            <a:r>
              <a:rPr lang="en-US" dirty="0"/>
              <a:t>Language Access</a:t>
            </a:r>
          </a:p>
          <a:p>
            <a:pPr>
              <a:lnSpc>
                <a:spcPct val="110000"/>
              </a:lnSpc>
            </a:pPr>
            <a:r>
              <a:rPr lang="en-US" dirty="0"/>
              <a:t>Excluded Parties</a:t>
            </a:r>
          </a:p>
          <a:p>
            <a:pPr>
              <a:lnSpc>
                <a:spcPct val="110000"/>
              </a:lnSpc>
            </a:pPr>
            <a:r>
              <a:rPr lang="en-US" dirty="0"/>
              <a:t>Violence Against Women Act</a:t>
            </a:r>
          </a:p>
        </p:txBody>
      </p:sp>
    </p:spTree>
    <p:extLst>
      <p:ext uri="{BB962C8B-B14F-4D97-AF65-F5344CB8AC3E}">
        <p14:creationId xmlns:p14="http://schemas.microsoft.com/office/powerpoint/2010/main" val="1645292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2F16C-932E-DDC9-CC62-3AC116B1A2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505CB0-4559-493A-A4CF-2E37B9288B0F}"/>
              </a:ext>
            </a:extLst>
          </p:cNvPr>
          <p:cNvSpPr>
            <a:spLocks noGrp="1"/>
          </p:cNvSpPr>
          <p:nvPr>
            <p:ph type="title"/>
          </p:nvPr>
        </p:nvSpPr>
        <p:spPr>
          <a:xfrm>
            <a:off x="838200" y="504825"/>
            <a:ext cx="10515600" cy="1325563"/>
          </a:xfrm>
        </p:spPr>
        <p:txBody>
          <a:bodyPr>
            <a:normAutofit/>
          </a:bodyPr>
          <a:lstStyle/>
          <a:p>
            <a:pPr lvl="0"/>
            <a:r>
              <a:rPr lang="en-US" dirty="0"/>
              <a:t>Key Application Checklist Recap</a:t>
            </a:r>
          </a:p>
        </p:txBody>
      </p:sp>
      <p:sp>
        <p:nvSpPr>
          <p:cNvPr id="3" name="Content Placeholder 2">
            <a:extLst>
              <a:ext uri="{FF2B5EF4-FFF2-40B4-BE49-F238E27FC236}">
                <a16:creationId xmlns:a16="http://schemas.microsoft.com/office/drawing/2014/main" id="{58C85525-021A-FBA6-0BAC-336B3021149A}"/>
              </a:ext>
            </a:extLst>
          </p:cNvPr>
          <p:cNvSpPr>
            <a:spLocks noGrp="1"/>
          </p:cNvSpPr>
          <p:nvPr>
            <p:ph idx="1"/>
          </p:nvPr>
        </p:nvSpPr>
        <p:spPr>
          <a:xfrm>
            <a:off x="838200" y="1830388"/>
            <a:ext cx="10820400" cy="4757447"/>
          </a:xfrm>
        </p:spPr>
        <p:txBody>
          <a:bodyPr>
            <a:normAutofit lnSpcReduction="10000"/>
          </a:bodyPr>
          <a:lstStyle/>
          <a:p>
            <a:pPr lvl="0"/>
            <a:r>
              <a:rPr lang="en-US" dirty="0"/>
              <a:t>Applicant must be a Certified CHDO</a:t>
            </a:r>
          </a:p>
          <a:p>
            <a:pPr lvl="0"/>
            <a:r>
              <a:rPr lang="en-US" dirty="0"/>
              <a:t>The applicant must have site control as evidenced by a signed purchase agreement or vesting title to the property for rental projects.</a:t>
            </a:r>
          </a:p>
          <a:p>
            <a:pPr lvl="0"/>
            <a:r>
              <a:rPr lang="en-US" dirty="0"/>
              <a:t>The project must serve eligible households.</a:t>
            </a:r>
          </a:p>
          <a:p>
            <a:pPr lvl="0"/>
            <a:r>
              <a:rPr lang="en-US" dirty="0"/>
              <a:t>The project and cost must be eligible.</a:t>
            </a:r>
          </a:p>
          <a:p>
            <a:pPr lvl="0"/>
            <a:r>
              <a:rPr lang="en-US" dirty="0"/>
              <a:t>The project must meet the minimum period of affordability.</a:t>
            </a:r>
          </a:p>
          <a:p>
            <a:pPr lvl="0"/>
            <a:r>
              <a:rPr lang="en-US" dirty="0"/>
              <a:t>The project must meet layering review criteria and not be deemed to be over-subsidized.</a:t>
            </a:r>
          </a:p>
          <a:p>
            <a:pPr lvl="0"/>
            <a:r>
              <a:rPr lang="en-US" dirty="0"/>
              <a:t>The project must meet MHC’s timeliness requirements.</a:t>
            </a:r>
          </a:p>
          <a:p>
            <a:pPr lvl="0"/>
            <a:r>
              <a:rPr lang="en-US" dirty="0"/>
              <a:t>The project must meet all relevant federal requirements.</a:t>
            </a:r>
          </a:p>
        </p:txBody>
      </p:sp>
    </p:spTree>
    <p:extLst>
      <p:ext uri="{BB962C8B-B14F-4D97-AF65-F5344CB8AC3E}">
        <p14:creationId xmlns:p14="http://schemas.microsoft.com/office/powerpoint/2010/main" val="245906754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7F124-F480-A17D-4026-9955BD682B4E}"/>
              </a:ext>
            </a:extLst>
          </p:cNvPr>
          <p:cNvSpPr>
            <a:spLocks noGrp="1"/>
          </p:cNvSpPr>
          <p:nvPr>
            <p:ph type="title"/>
          </p:nvPr>
        </p:nvSpPr>
        <p:spPr>
          <a:xfrm>
            <a:off x="838200" y="856206"/>
            <a:ext cx="10515600" cy="844578"/>
          </a:xfrm>
        </p:spPr>
        <p:txBody>
          <a:bodyPr/>
          <a:lstStyle/>
          <a:p>
            <a:r>
              <a:rPr lang="en-US" b="1" dirty="0">
                <a:latin typeface="Franklin Gothic Book" panose="020B0503020102020204" pitchFamily="34" charset="0"/>
              </a:rPr>
              <a:t>Maximum Award</a:t>
            </a:r>
            <a:r>
              <a:rPr lang="en-US" b="1" dirty="0"/>
              <a:t>	</a:t>
            </a:r>
          </a:p>
        </p:txBody>
      </p:sp>
      <p:sp>
        <p:nvSpPr>
          <p:cNvPr id="3" name="Content Placeholder 2">
            <a:extLst>
              <a:ext uri="{FF2B5EF4-FFF2-40B4-BE49-F238E27FC236}">
                <a16:creationId xmlns:a16="http://schemas.microsoft.com/office/drawing/2014/main" id="{7EAA1824-CC48-8056-03BF-275008F0AA25}"/>
              </a:ext>
            </a:extLst>
          </p:cNvPr>
          <p:cNvSpPr>
            <a:spLocks noGrp="1"/>
          </p:cNvSpPr>
          <p:nvPr>
            <p:ph idx="1"/>
          </p:nvPr>
        </p:nvSpPr>
        <p:spPr>
          <a:xfrm>
            <a:off x="838200" y="1920240"/>
            <a:ext cx="10515600" cy="4307947"/>
          </a:xfrm>
        </p:spPr>
        <p:txBody>
          <a:bodyPr>
            <a:normAutofit lnSpcReduction="10000"/>
          </a:bodyPr>
          <a:lstStyle/>
          <a:p>
            <a:r>
              <a:rPr lang="en-US" dirty="0">
                <a:latin typeface="Arial" panose="020B0604020202020204" pitchFamily="34" charset="0"/>
                <a:cs typeface="Arial" panose="020B0604020202020204" pitchFamily="34" charset="0"/>
              </a:rPr>
              <a:t>Maximum award per eligible applicant will be determined by performing a subsidy layering review and underwriting analysis</a:t>
            </a:r>
          </a:p>
          <a:p>
            <a:r>
              <a:rPr lang="en-US" dirty="0">
                <a:latin typeface="Arial" panose="020B0604020202020204" pitchFamily="34" charset="0"/>
                <a:cs typeface="Arial" panose="020B0604020202020204" pitchFamily="34" charset="0"/>
              </a:rPr>
              <a:t>MHC will review applicant’s sources and uses, development costs, debt service coverage and operating revenues</a:t>
            </a:r>
          </a:p>
          <a:p>
            <a:r>
              <a:rPr lang="en-US" dirty="0">
                <a:latin typeface="Arial" panose="020B0604020202020204" pitchFamily="34" charset="0"/>
                <a:cs typeface="Arial" panose="020B0604020202020204" pitchFamily="34" charset="0"/>
              </a:rPr>
              <a:t>Funds will be disbursed once a written agreement is signed between the applicant and MHC and eligible costs is presented as a reimbursement expense</a:t>
            </a:r>
          </a:p>
          <a:p>
            <a:r>
              <a:rPr lang="en-US" dirty="0">
                <a:latin typeface="Arial" panose="020B0604020202020204" pitchFamily="34" charset="0"/>
                <a:cs typeface="Arial" panose="020B0604020202020204" pitchFamily="34" charset="0"/>
              </a:rPr>
              <a:t>Funding for HOME CHDO activities are setup as a grant or loan structured as payable from cash flow after deducting operating expenses, debt service from the operating revenue </a:t>
            </a:r>
          </a:p>
        </p:txBody>
      </p:sp>
    </p:spTree>
    <p:extLst>
      <p:ext uri="{BB962C8B-B14F-4D97-AF65-F5344CB8AC3E}">
        <p14:creationId xmlns:p14="http://schemas.microsoft.com/office/powerpoint/2010/main" val="338215532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006C2-880F-5381-520D-AF764F73C3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BCFE3C-1C49-8DB7-EE99-4E10B3C98520}"/>
              </a:ext>
            </a:extLst>
          </p:cNvPr>
          <p:cNvSpPr>
            <a:spLocks noGrp="1"/>
          </p:cNvSpPr>
          <p:nvPr>
            <p:ph type="title"/>
          </p:nvPr>
        </p:nvSpPr>
        <p:spPr/>
        <p:txBody>
          <a:bodyPr/>
          <a:lstStyle/>
          <a:p>
            <a:pPr lvl="0"/>
            <a:r>
              <a:rPr lang="en-US" dirty="0"/>
              <a:t>Forms &amp; Exhibits</a:t>
            </a:r>
          </a:p>
        </p:txBody>
      </p:sp>
      <p:graphicFrame>
        <p:nvGraphicFramePr>
          <p:cNvPr id="7" name="Text Placeholder 2">
            <a:extLst>
              <a:ext uri="{FF2B5EF4-FFF2-40B4-BE49-F238E27FC236}">
                <a16:creationId xmlns:a16="http://schemas.microsoft.com/office/drawing/2014/main" id="{4BE03BE0-79AD-52AB-3A3A-958524AE1064}"/>
              </a:ext>
            </a:extLst>
          </p:cNvPr>
          <p:cNvGraphicFramePr>
            <a:graphicFrameLocks noGrp="1"/>
          </p:cNvGraphicFramePr>
          <p:nvPr>
            <p:ph idx="1"/>
          </p:nvPr>
        </p:nvGraphicFramePr>
        <p:xfrm>
          <a:off x="336884" y="2201779"/>
          <a:ext cx="11598442" cy="40264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8014224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EF1C1-9E9F-01AA-22CF-78011D0A3464}"/>
              </a:ext>
            </a:extLst>
          </p:cNvPr>
          <p:cNvSpPr>
            <a:spLocks noGrp="1"/>
          </p:cNvSpPr>
          <p:nvPr>
            <p:ph type="title"/>
          </p:nvPr>
        </p:nvSpPr>
        <p:spPr>
          <a:xfrm>
            <a:off x="838200" y="3958717"/>
            <a:ext cx="10515600" cy="1325563"/>
          </a:xfrm>
        </p:spPr>
        <p:txBody>
          <a:bodyPr/>
          <a:lstStyle/>
          <a:p>
            <a:r>
              <a:rPr lang="en-US" b="1" dirty="0"/>
              <a:t>CHDO Operating Expenses</a:t>
            </a:r>
          </a:p>
        </p:txBody>
      </p:sp>
    </p:spTree>
    <p:extLst>
      <p:ext uri="{BB962C8B-B14F-4D97-AF65-F5344CB8AC3E}">
        <p14:creationId xmlns:p14="http://schemas.microsoft.com/office/powerpoint/2010/main" val="172172269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D3236-8DB4-CFBD-A03E-37784E7316EB}"/>
              </a:ext>
            </a:extLst>
          </p:cNvPr>
          <p:cNvSpPr>
            <a:spLocks noGrp="1"/>
          </p:cNvSpPr>
          <p:nvPr>
            <p:ph type="title"/>
          </p:nvPr>
        </p:nvSpPr>
        <p:spPr>
          <a:xfrm>
            <a:off x="585570" y="1010571"/>
            <a:ext cx="8713878" cy="909670"/>
          </a:xfrm>
        </p:spPr>
        <p:txBody>
          <a:bodyPr anchor="t">
            <a:normAutofit/>
          </a:bodyPr>
          <a:lstStyle/>
          <a:p>
            <a:r>
              <a:rPr lang="en-US" sz="4000" b="1" dirty="0">
                <a:latin typeface="Franklin Gothic Book" panose="020B0503020102020204" pitchFamily="34" charset="0"/>
              </a:rPr>
              <a:t>CHDO Operating Expenses: Objective</a:t>
            </a:r>
          </a:p>
        </p:txBody>
      </p:sp>
      <p:sp>
        <p:nvSpPr>
          <p:cNvPr id="4" name="Content Placeholder 3">
            <a:extLst>
              <a:ext uri="{FF2B5EF4-FFF2-40B4-BE49-F238E27FC236}">
                <a16:creationId xmlns:a16="http://schemas.microsoft.com/office/drawing/2014/main" id="{07BDBD8D-FD95-3532-2085-FA69736664BF}"/>
              </a:ext>
            </a:extLst>
          </p:cNvPr>
          <p:cNvSpPr>
            <a:spLocks noGrp="1"/>
          </p:cNvSpPr>
          <p:nvPr>
            <p:ph idx="1"/>
          </p:nvPr>
        </p:nvSpPr>
        <p:spPr>
          <a:xfrm>
            <a:off x="761840" y="1920242"/>
            <a:ext cx="5602384" cy="4233870"/>
          </a:xfrm>
        </p:spPr>
        <p:txBody>
          <a:bodyPr>
            <a:normAutofit/>
          </a:bodyPr>
          <a:lstStyle/>
          <a:p>
            <a:pPr>
              <a:spcAft>
                <a:spcPts val="600"/>
              </a:spcAft>
            </a:pPr>
            <a:r>
              <a:rPr lang="en-US" sz="2400" dirty="0">
                <a:effectLst/>
                <a:latin typeface="Arial" panose="020B0604020202020204" pitchFamily="34" charset="0"/>
                <a:ea typeface="Times New Roman" panose="02020603050405020304" pitchFamily="18" charset="0"/>
                <a:cs typeface="Arial" panose="020B0604020202020204" pitchFamily="34" charset="0"/>
              </a:rPr>
              <a:t>The principal objectives of the grant program are to:</a:t>
            </a:r>
          </a:p>
          <a:p>
            <a:pPr lvl="1">
              <a:spcAft>
                <a:spcPts val="600"/>
              </a:spcAft>
            </a:pPr>
            <a:r>
              <a:rPr lang="en-US" sz="2200" dirty="0">
                <a:latin typeface="Arial" panose="020B0604020202020204" pitchFamily="34" charset="0"/>
                <a:ea typeface="Times New Roman" panose="02020603050405020304" pitchFamily="18" charset="0"/>
                <a:cs typeface="Arial" panose="020B0604020202020204" pitchFamily="34" charset="0"/>
              </a:rPr>
              <a:t>P</a:t>
            </a:r>
            <a:r>
              <a:rPr lang="en-US" sz="2200" dirty="0">
                <a:effectLst/>
                <a:latin typeface="Arial" panose="020B0604020202020204" pitchFamily="34" charset="0"/>
                <a:ea typeface="Times New Roman" panose="02020603050405020304" pitchFamily="18" charset="0"/>
                <a:cs typeface="Arial" panose="020B0604020202020204" pitchFamily="34" charset="0"/>
              </a:rPr>
              <a:t>rovide limited financial support</a:t>
            </a:r>
          </a:p>
          <a:p>
            <a:pPr lvl="1">
              <a:spcAft>
                <a:spcPts val="600"/>
              </a:spcAft>
            </a:pPr>
            <a:r>
              <a:rPr lang="en-US" sz="2200" dirty="0">
                <a:latin typeface="Arial" panose="020B0604020202020204" pitchFamily="34" charset="0"/>
                <a:ea typeface="Times New Roman" panose="02020603050405020304" pitchFamily="18" charset="0"/>
                <a:cs typeface="Arial" panose="020B0604020202020204" pitchFamily="34" charset="0"/>
              </a:rPr>
              <a:t>P</a:t>
            </a:r>
            <a:r>
              <a:rPr lang="en-US" sz="2200" dirty="0">
                <a:effectLst/>
                <a:latin typeface="Arial" panose="020B0604020202020204" pitchFamily="34" charset="0"/>
                <a:ea typeface="Times New Roman" panose="02020603050405020304" pitchFamily="18" charset="0"/>
                <a:cs typeface="Arial" panose="020B0604020202020204" pitchFamily="34" charset="0"/>
              </a:rPr>
              <a:t>romote the capacity of MHC-certified CHDOs that either currently have a project underway funded with HOME CHDO set-aside funds or </a:t>
            </a:r>
          </a:p>
          <a:p>
            <a:pPr lvl="1">
              <a:spcAft>
                <a:spcPts val="600"/>
              </a:spcAft>
            </a:pPr>
            <a:r>
              <a:rPr lang="en-US" sz="2200" dirty="0">
                <a:latin typeface="Arial" panose="020B0604020202020204" pitchFamily="34" charset="0"/>
                <a:ea typeface="Times New Roman" panose="02020603050405020304" pitchFamily="18" charset="0"/>
                <a:cs typeface="Arial" panose="020B0604020202020204" pitchFamily="34" charset="0"/>
              </a:rPr>
              <a:t>A</a:t>
            </a:r>
            <a:r>
              <a:rPr lang="en-US" sz="2200" dirty="0">
                <a:effectLst/>
                <a:latin typeface="Arial" panose="020B0604020202020204" pitchFamily="34" charset="0"/>
                <a:ea typeface="Times New Roman" panose="02020603050405020304" pitchFamily="18" charset="0"/>
                <a:cs typeface="Arial" panose="020B0604020202020204" pitchFamily="34" charset="0"/>
              </a:rPr>
              <a:t>nticipate receiving a funding commitment for a project with HOME CHDO set-aside funds.</a:t>
            </a:r>
          </a:p>
          <a:p>
            <a:endParaRPr lang="en-US" sz="2000" dirty="0"/>
          </a:p>
        </p:txBody>
      </p:sp>
      <p:pic>
        <p:nvPicPr>
          <p:cNvPr id="6" name="Graphic 5" descr="Money outline">
            <a:extLst>
              <a:ext uri="{FF2B5EF4-FFF2-40B4-BE49-F238E27FC236}">
                <a16:creationId xmlns:a16="http://schemas.microsoft.com/office/drawing/2014/main" id="{2B93B9A1-516A-DC07-F021-F0148DA0798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326217" y="1327624"/>
            <a:ext cx="4081658" cy="4081658"/>
          </a:xfrm>
          <a:prstGeom prst="rect">
            <a:avLst/>
          </a:prstGeom>
        </p:spPr>
      </p:pic>
    </p:spTree>
    <p:extLst>
      <p:ext uri="{BB962C8B-B14F-4D97-AF65-F5344CB8AC3E}">
        <p14:creationId xmlns:p14="http://schemas.microsoft.com/office/powerpoint/2010/main" val="13852174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7986F-1335-2246-B6B6-8DCBF60E5F8B}"/>
              </a:ext>
            </a:extLst>
          </p:cNvPr>
          <p:cNvSpPr>
            <a:spLocks noGrp="1"/>
          </p:cNvSpPr>
          <p:nvPr>
            <p:ph type="title"/>
          </p:nvPr>
        </p:nvSpPr>
        <p:spPr/>
        <p:txBody>
          <a:bodyPr/>
          <a:lstStyle/>
          <a:p>
            <a:r>
              <a:rPr lang="en-US" sz="4400" b="1" dirty="0">
                <a:latin typeface="Franklin Gothic Book" panose="020B0503020102020204" pitchFamily="34" charset="0"/>
              </a:rPr>
              <a:t>CHDO Operating Expenses</a:t>
            </a:r>
            <a:endParaRPr lang="en-US" b="1" dirty="0">
              <a:latin typeface="Franklin Gothic Book" panose="020B0503020102020204" pitchFamily="34" charset="0"/>
            </a:endParaRPr>
          </a:p>
        </p:txBody>
      </p:sp>
      <p:sp>
        <p:nvSpPr>
          <p:cNvPr id="3" name="Content Placeholder 2">
            <a:extLst>
              <a:ext uri="{FF2B5EF4-FFF2-40B4-BE49-F238E27FC236}">
                <a16:creationId xmlns:a16="http://schemas.microsoft.com/office/drawing/2014/main" id="{66DAFA7B-BE02-0686-C8AC-04A588965872}"/>
              </a:ext>
            </a:extLst>
          </p:cNvPr>
          <p:cNvSpPr>
            <a:spLocks noGrp="1"/>
          </p:cNvSpPr>
          <p:nvPr>
            <p:ph idx="1"/>
          </p:nvPr>
        </p:nvSpPr>
        <p:spPr/>
        <p:txBody>
          <a:bodyPr/>
          <a:lstStyle/>
          <a:p>
            <a:r>
              <a:rPr lang="en-US" sz="2400" dirty="0">
                <a:latin typeface="Arial" panose="020B0604020202020204" pitchFamily="34" charset="0"/>
                <a:cs typeface="Arial" panose="020B0604020202020204" pitchFamily="34" charset="0"/>
              </a:rPr>
              <a:t>HOME funds may be available to provide general operating assistance to CHDOs receiving set-aside funds</a:t>
            </a:r>
          </a:p>
          <a:p>
            <a:r>
              <a:rPr lang="en-US" sz="2400" dirty="0">
                <a:latin typeface="Arial" panose="020B0604020202020204" pitchFamily="34" charset="0"/>
                <a:cs typeface="Arial" panose="020B0604020202020204" pitchFamily="34" charset="0"/>
              </a:rPr>
              <a:t>Funds are on an as needed basis taking into consideration of the following 6 areas: </a:t>
            </a:r>
          </a:p>
          <a:p>
            <a:pPr lvl="1">
              <a:spcAft>
                <a:spcPts val="600"/>
              </a:spcAft>
            </a:pPr>
            <a:r>
              <a:rPr lang="en-US" sz="2000" dirty="0">
                <a:latin typeface="Arial" panose="020B0604020202020204" pitchFamily="34" charset="0"/>
                <a:cs typeface="Arial" panose="020B0604020202020204" pitchFamily="34" charset="0"/>
              </a:rPr>
              <a:t>Need for operating expenses</a:t>
            </a:r>
          </a:p>
          <a:p>
            <a:pPr lvl="1">
              <a:spcAft>
                <a:spcPts val="600"/>
              </a:spcAft>
            </a:pPr>
            <a:r>
              <a:rPr lang="en-US" sz="2000" dirty="0">
                <a:latin typeface="Arial" panose="020B0604020202020204" pitchFamily="34" charset="0"/>
                <a:cs typeface="Arial" panose="020B0604020202020204" pitchFamily="34" charset="0"/>
              </a:rPr>
              <a:t>Feasibility of the proposed HOME assisted CHDO set-aside project</a:t>
            </a:r>
          </a:p>
          <a:p>
            <a:pPr lvl="1">
              <a:spcAft>
                <a:spcPts val="600"/>
              </a:spcAft>
            </a:pPr>
            <a:r>
              <a:rPr lang="en-US" sz="2000" dirty="0">
                <a:latin typeface="Arial" panose="020B0604020202020204" pitchFamily="34" charset="0"/>
                <a:cs typeface="Arial" panose="020B0604020202020204" pitchFamily="34" charset="0"/>
              </a:rPr>
              <a:t>Capacity to complete the HOME project in a timely manner</a:t>
            </a:r>
          </a:p>
          <a:p>
            <a:pPr lvl="1">
              <a:spcAft>
                <a:spcPts val="600"/>
              </a:spcAft>
            </a:pPr>
            <a:r>
              <a:rPr lang="en-US" sz="2000" dirty="0">
                <a:latin typeface="Arial" panose="020B0604020202020204" pitchFamily="34" charset="0"/>
                <a:cs typeface="Arial" panose="020B0604020202020204" pitchFamily="34" charset="0"/>
              </a:rPr>
              <a:t>Experience and qualifications of the paid employees</a:t>
            </a:r>
          </a:p>
          <a:p>
            <a:pPr lvl="1">
              <a:spcAft>
                <a:spcPts val="600"/>
              </a:spcAft>
            </a:pPr>
            <a:r>
              <a:rPr lang="en-US" sz="2000" dirty="0">
                <a:latin typeface="Arial" panose="020B0604020202020204" pitchFamily="34" charset="0"/>
                <a:cs typeface="Arial" panose="020B0604020202020204" pitchFamily="34" charset="0"/>
              </a:rPr>
              <a:t>Timeliness and accuracy of the past draw submission</a:t>
            </a:r>
          </a:p>
          <a:p>
            <a:pPr lvl="1">
              <a:spcAft>
                <a:spcPts val="600"/>
              </a:spcAft>
            </a:pPr>
            <a:r>
              <a:rPr lang="en-US" sz="2000" dirty="0">
                <a:latin typeface="Arial" panose="020B0604020202020204" pitchFamily="34" charset="0"/>
                <a:cs typeface="Arial" panose="020B0604020202020204" pitchFamily="34" charset="0"/>
              </a:rPr>
              <a:t>Utilization rate of previous operating expense awards </a:t>
            </a:r>
          </a:p>
          <a:p>
            <a:endParaRPr lang="en-US" dirty="0"/>
          </a:p>
        </p:txBody>
      </p:sp>
    </p:spTree>
    <p:extLst>
      <p:ext uri="{BB962C8B-B14F-4D97-AF65-F5344CB8AC3E}">
        <p14:creationId xmlns:p14="http://schemas.microsoft.com/office/powerpoint/2010/main" val="320174211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342AA-F592-CD63-4519-E4DFF8CFC823}"/>
              </a:ext>
            </a:extLst>
          </p:cNvPr>
          <p:cNvSpPr>
            <a:spLocks noGrp="1"/>
          </p:cNvSpPr>
          <p:nvPr>
            <p:ph type="title"/>
          </p:nvPr>
        </p:nvSpPr>
        <p:spPr>
          <a:xfrm>
            <a:off x="838200" y="815974"/>
            <a:ext cx="10515600" cy="1009651"/>
          </a:xfrm>
        </p:spPr>
        <p:txBody>
          <a:bodyPr>
            <a:normAutofit/>
          </a:bodyPr>
          <a:lstStyle/>
          <a:p>
            <a:r>
              <a:rPr lang="en-US" b="1" dirty="0">
                <a:latin typeface="Franklin Gothic Book" panose="020B0503020102020204" pitchFamily="34" charset="0"/>
              </a:rPr>
              <a:t>CHDO Operating Expenses: Eligible Uses</a:t>
            </a:r>
          </a:p>
        </p:txBody>
      </p:sp>
      <p:sp>
        <p:nvSpPr>
          <p:cNvPr id="3" name="Content Placeholder 2">
            <a:extLst>
              <a:ext uri="{FF2B5EF4-FFF2-40B4-BE49-F238E27FC236}">
                <a16:creationId xmlns:a16="http://schemas.microsoft.com/office/drawing/2014/main" id="{FDE02EC1-5F89-9104-66D8-F927FC0247D8}"/>
              </a:ext>
            </a:extLst>
          </p:cNvPr>
          <p:cNvSpPr>
            <a:spLocks noGrp="1"/>
          </p:cNvSpPr>
          <p:nvPr>
            <p:ph idx="1"/>
          </p:nvPr>
        </p:nvSpPr>
        <p:spPr/>
        <p:txBody>
          <a:bodyPr>
            <a:normAutofit lnSpcReduction="10000"/>
          </a:bodyPr>
          <a:lstStyle/>
          <a:p>
            <a:pPr>
              <a:lnSpc>
                <a:spcPct val="125000"/>
              </a:lnSpc>
              <a:spcBef>
                <a:spcPts val="0"/>
              </a:spcBef>
              <a:spcAft>
                <a:spcPts val="800"/>
              </a:spcAft>
            </a:pP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Operating expenses are defined as reasonable and necessary costs for the operation of a CHDO. </a:t>
            </a:r>
          </a:p>
          <a:p>
            <a:pPr>
              <a:lnSpc>
                <a:spcPct val="125000"/>
              </a:lnSpc>
              <a:spcBef>
                <a:spcPts val="0"/>
              </a:spcBef>
              <a:spcAft>
                <a:spcPts val="800"/>
              </a:spcAft>
            </a:pP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Grant program funds may be used for the reimbursement of: </a:t>
            </a:r>
          </a:p>
          <a:p>
            <a:pPr lvl="1">
              <a:lnSpc>
                <a:spcPct val="125000"/>
              </a:lnSpc>
              <a:spcBef>
                <a:spcPts val="0"/>
              </a:spcBef>
              <a:spcAft>
                <a:spcPts val="800"/>
              </a:spcAft>
            </a:pPr>
            <a:r>
              <a:rPr lang="en-US" sz="2800" dirty="0">
                <a:solidFill>
                  <a:srgbClr val="000000"/>
                </a:solidFill>
                <a:latin typeface="Arial" panose="020B0604020202020204" pitchFamily="34" charset="0"/>
                <a:cs typeface="Arial" panose="020B0604020202020204" pitchFamily="34" charset="0"/>
              </a:rPr>
              <a:t>Salaries</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and wages</a:t>
            </a:r>
          </a:p>
          <a:p>
            <a:pPr lvl="1">
              <a:lnSpc>
                <a:spcPct val="125000"/>
              </a:lnSpc>
              <a:spcBef>
                <a:spcPts val="0"/>
              </a:spcBef>
              <a:spcAft>
                <a:spcPts val="800"/>
              </a:spcAft>
            </a:pP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Fringe benefits (limited to 7.65% of gross salary/wages)</a:t>
            </a:r>
          </a:p>
          <a:p>
            <a:pPr lvl="1">
              <a:lnSpc>
                <a:spcPct val="125000"/>
              </a:lnSpc>
              <a:spcBef>
                <a:spcPts val="0"/>
              </a:spcBef>
              <a:spcAft>
                <a:spcPts val="800"/>
              </a:spcAft>
            </a:pP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Employee training</a:t>
            </a:r>
          </a:p>
          <a:p>
            <a:pPr lvl="1">
              <a:lnSpc>
                <a:spcPct val="125000"/>
              </a:lnSpc>
              <a:spcBef>
                <a:spcPts val="0"/>
              </a:spcBef>
              <a:spcAft>
                <a:spcPts val="800"/>
              </a:spcAft>
            </a:pP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Travel</a:t>
            </a:r>
          </a:p>
          <a:p>
            <a:endParaRPr lang="en-US" dirty="0"/>
          </a:p>
        </p:txBody>
      </p:sp>
    </p:spTree>
    <p:extLst>
      <p:ext uri="{BB962C8B-B14F-4D97-AF65-F5344CB8AC3E}">
        <p14:creationId xmlns:p14="http://schemas.microsoft.com/office/powerpoint/2010/main" val="23423919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1F3C2-8B41-74AD-A235-3CEDED5D2E28}"/>
              </a:ext>
            </a:extLst>
          </p:cNvPr>
          <p:cNvSpPr>
            <a:spLocks noGrp="1"/>
          </p:cNvSpPr>
          <p:nvPr>
            <p:ph type="title"/>
          </p:nvPr>
        </p:nvSpPr>
        <p:spPr/>
        <p:txBody>
          <a:bodyPr/>
          <a:lstStyle/>
          <a:p>
            <a:r>
              <a:rPr lang="en-US" dirty="0" err="1"/>
              <a:t>CHDO</a:t>
            </a:r>
            <a:r>
              <a:rPr lang="en-US" dirty="0"/>
              <a:t> Funds</a:t>
            </a:r>
          </a:p>
        </p:txBody>
      </p:sp>
      <p:graphicFrame>
        <p:nvGraphicFramePr>
          <p:cNvPr id="5" name="Content Placeholder 2">
            <a:extLst>
              <a:ext uri="{FF2B5EF4-FFF2-40B4-BE49-F238E27FC236}">
                <a16:creationId xmlns:a16="http://schemas.microsoft.com/office/drawing/2014/main" id="{CA2A7B73-5FEB-D5CC-A1F4-BDC0A74A11F5}"/>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596959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BBA2A-E635-4A99-0B74-80B1B29C4D24}"/>
              </a:ext>
            </a:extLst>
          </p:cNvPr>
          <p:cNvSpPr>
            <a:spLocks noGrp="1"/>
          </p:cNvSpPr>
          <p:nvPr>
            <p:ph type="title"/>
          </p:nvPr>
        </p:nvSpPr>
        <p:spPr>
          <a:xfrm>
            <a:off x="838200" y="828774"/>
            <a:ext cx="10515600" cy="1009934"/>
          </a:xfrm>
        </p:spPr>
        <p:txBody>
          <a:bodyPr>
            <a:normAutofit/>
          </a:bodyPr>
          <a:lstStyle/>
          <a:p>
            <a:r>
              <a:rPr lang="en-US" b="1" dirty="0">
                <a:latin typeface="Franklin Gothic Book" panose="020B0503020102020204" pitchFamily="34" charset="0"/>
              </a:rPr>
              <a:t>CHDO Operating Expenses: Ineligible Uses</a:t>
            </a:r>
          </a:p>
        </p:txBody>
      </p:sp>
      <p:sp>
        <p:nvSpPr>
          <p:cNvPr id="3" name="Content Placeholder 2">
            <a:extLst>
              <a:ext uri="{FF2B5EF4-FFF2-40B4-BE49-F238E27FC236}">
                <a16:creationId xmlns:a16="http://schemas.microsoft.com/office/drawing/2014/main" id="{7BA4B83A-9270-C90B-0B41-BB9E15840EF6}"/>
              </a:ext>
            </a:extLst>
          </p:cNvPr>
          <p:cNvSpPr>
            <a:spLocks noGrp="1"/>
          </p:cNvSpPr>
          <p:nvPr>
            <p:ph idx="1"/>
          </p:nvPr>
        </p:nvSpPr>
        <p:spPr>
          <a:xfrm>
            <a:off x="838200" y="1938528"/>
            <a:ext cx="10515600" cy="4289659"/>
          </a:xfrm>
        </p:spPr>
        <p:txBody>
          <a:bodyPr>
            <a:normAutofit fontScale="85000" lnSpcReduction="10000"/>
          </a:bodyPr>
          <a:lstStyle/>
          <a:p>
            <a:pPr marL="0" marR="0" indent="0">
              <a:lnSpc>
                <a:spcPct val="125000"/>
              </a:lnSpc>
              <a:spcBef>
                <a:spcPts val="0"/>
              </a:spcBef>
              <a:spcAft>
                <a:spcPts val="800"/>
              </a:spcAft>
              <a:buNone/>
            </a:pPr>
            <a:r>
              <a:rPr lang="en-US" dirty="0">
                <a:effectLst/>
                <a:latin typeface="Arial" panose="020B0604020202020204" pitchFamily="34" charset="0"/>
                <a:ea typeface="Times New Roman" panose="02020603050405020304" pitchFamily="18" charset="0"/>
                <a:cs typeface="Arial" panose="020B0604020202020204" pitchFamily="34" charset="0"/>
              </a:rPr>
              <a:t>Project-specific costs associated with a HOME CHDO set-aside funded project are not eligible for operating assistance. </a:t>
            </a:r>
          </a:p>
          <a:p>
            <a:pPr marL="0" marR="0" indent="0">
              <a:lnSpc>
                <a:spcPct val="125000"/>
              </a:lnSpc>
              <a:spcBef>
                <a:spcPts val="0"/>
              </a:spcBef>
              <a:spcAft>
                <a:spcPts val="800"/>
              </a:spcAft>
              <a:buNone/>
            </a:pPr>
            <a:r>
              <a:rPr lang="en-US" dirty="0">
                <a:effectLst/>
                <a:latin typeface="Arial" panose="020B0604020202020204" pitchFamily="34" charset="0"/>
                <a:ea typeface="Times New Roman" panose="02020603050405020304" pitchFamily="18" charset="0"/>
                <a:cs typeface="Arial" panose="020B0604020202020204" pitchFamily="34" charset="0"/>
              </a:rPr>
              <a:t>Examples of project-specific costs that are not eligible are:</a:t>
            </a:r>
          </a:p>
          <a:p>
            <a:pPr marL="342900" marR="0" lvl="0" indent="-342900">
              <a:lnSpc>
                <a:spcPct val="125000"/>
              </a:lnSpc>
              <a:spcBef>
                <a:spcPts val="0"/>
              </a:spcBef>
              <a:spcAft>
                <a:spcPts val="0"/>
              </a:spcAft>
              <a:buFont typeface="Symbol" panose="05050102010706020507" pitchFamily="18" charset="2"/>
              <a:buChar char=""/>
            </a:pPr>
            <a:r>
              <a:rPr lang="en-US" dirty="0">
                <a:effectLst/>
                <a:latin typeface="Arial" panose="020B0604020202020204" pitchFamily="34" charset="0"/>
                <a:ea typeface="Times New Roman" panose="02020603050405020304" pitchFamily="18" charset="0"/>
                <a:cs typeface="Arial" panose="020B0604020202020204" pitchFamily="34" charset="0"/>
              </a:rPr>
              <a:t>Initial feasibility studies, engineering studies/reports, and consultant fees</a:t>
            </a:r>
          </a:p>
          <a:p>
            <a:pPr marL="342900" marR="0" lvl="0" indent="-342900">
              <a:lnSpc>
                <a:spcPct val="125000"/>
              </a:lnSpc>
              <a:spcBef>
                <a:spcPts val="0"/>
              </a:spcBef>
              <a:spcAft>
                <a:spcPts val="0"/>
              </a:spcAft>
              <a:buFont typeface="Symbol" panose="05050102010706020507" pitchFamily="18" charset="2"/>
              <a:buChar char=""/>
            </a:pPr>
            <a:r>
              <a:rPr lang="en-US" dirty="0">
                <a:effectLst/>
                <a:latin typeface="Arial" panose="020B0604020202020204" pitchFamily="34" charset="0"/>
                <a:ea typeface="Times New Roman" panose="02020603050405020304" pitchFamily="18" charset="0"/>
                <a:cs typeface="Arial" panose="020B0604020202020204" pitchFamily="34" charset="0"/>
              </a:rPr>
              <a:t>Costs of preliminary financial applications, site control, and title clearance costs</a:t>
            </a:r>
          </a:p>
          <a:p>
            <a:pPr marL="342900" marR="0" lvl="0" indent="-342900">
              <a:lnSpc>
                <a:spcPct val="125000"/>
              </a:lnSpc>
              <a:spcBef>
                <a:spcPts val="0"/>
              </a:spcBef>
              <a:spcAft>
                <a:spcPts val="0"/>
              </a:spcAft>
              <a:buFont typeface="Symbol" panose="05050102010706020507" pitchFamily="18" charset="2"/>
              <a:buChar char=""/>
            </a:pPr>
            <a:r>
              <a:rPr lang="en-US" dirty="0">
                <a:effectLst/>
                <a:latin typeface="Arial" panose="020B0604020202020204" pitchFamily="34" charset="0"/>
                <a:ea typeface="Times New Roman" panose="02020603050405020304" pitchFamily="18" charset="0"/>
                <a:cs typeface="Arial" panose="020B0604020202020204" pitchFamily="34" charset="0"/>
              </a:rPr>
              <a:t>Legal fees related to a specific project, and option fees</a:t>
            </a:r>
          </a:p>
          <a:p>
            <a:pPr marL="342900" marR="0" lvl="0" indent="-342900">
              <a:lnSpc>
                <a:spcPct val="125000"/>
              </a:lnSpc>
              <a:spcBef>
                <a:spcPts val="0"/>
              </a:spcBef>
              <a:spcAft>
                <a:spcPts val="0"/>
              </a:spcAft>
              <a:buFont typeface="Symbol" panose="05050102010706020507" pitchFamily="18" charset="2"/>
              <a:buChar char=""/>
            </a:pPr>
            <a:r>
              <a:rPr lang="en-US" dirty="0">
                <a:effectLst/>
                <a:latin typeface="Arial" panose="020B0604020202020204" pitchFamily="34" charset="0"/>
                <a:ea typeface="Times New Roman" panose="02020603050405020304" pitchFamily="18" charset="0"/>
                <a:cs typeface="Arial" panose="020B0604020202020204" pitchFamily="34" charset="0"/>
              </a:rPr>
              <a:t>May not be awarded as compensation for the development of a HOME project in lieu of a developer’s fee</a:t>
            </a:r>
          </a:p>
          <a:p>
            <a:endParaRPr lang="en-US" dirty="0"/>
          </a:p>
        </p:txBody>
      </p:sp>
    </p:spTree>
    <p:extLst>
      <p:ext uri="{BB962C8B-B14F-4D97-AF65-F5344CB8AC3E}">
        <p14:creationId xmlns:p14="http://schemas.microsoft.com/office/powerpoint/2010/main" val="360910271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a:extLst>
            <a:ext uri="{FF2B5EF4-FFF2-40B4-BE49-F238E27FC236}">
              <a16:creationId xmlns:a16="http://schemas.microsoft.com/office/drawing/2014/main" id="{87F108FB-595F-2F3D-6C16-DF91119CD5FA}"/>
            </a:ext>
          </a:extLst>
        </p:cNvPr>
        <p:cNvGrpSpPr/>
        <p:nvPr/>
      </p:nvGrpSpPr>
      <p:grpSpPr>
        <a:xfrm>
          <a:off x="0" y="0"/>
          <a:ext cx="0" cy="0"/>
          <a:chOff x="0" y="0"/>
          <a:chExt cx="0" cy="0"/>
        </a:xfrm>
      </p:grpSpPr>
      <p:sp>
        <p:nvSpPr>
          <p:cNvPr id="38" name="Freeform: Shape 37">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Shape 39">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1B7A453-0EAD-ABD6-8FB8-D4584D0BBCD5}"/>
              </a:ext>
            </a:extLst>
          </p:cNvPr>
          <p:cNvSpPr>
            <a:spLocks noGrp="1"/>
          </p:cNvSpPr>
          <p:nvPr>
            <p:ph type="title"/>
          </p:nvPr>
        </p:nvSpPr>
        <p:spPr>
          <a:xfrm>
            <a:off x="2555631" y="1441938"/>
            <a:ext cx="7080738" cy="3974124"/>
          </a:xfrm>
        </p:spPr>
        <p:txBody>
          <a:bodyPr vert="horz" lIns="91440" tIns="45720" rIns="91440" bIns="45720" rtlCol="0">
            <a:normAutofit/>
          </a:bodyPr>
          <a:lstStyle/>
          <a:p>
            <a:pPr algn="ctr"/>
            <a:r>
              <a:rPr lang="en-US" sz="5400" b="1" kern="1200">
                <a:solidFill>
                  <a:schemeClr val="bg1">
                    <a:lumMod val="95000"/>
                    <a:lumOff val="5000"/>
                  </a:schemeClr>
                </a:solidFill>
                <a:latin typeface="+mj-lt"/>
                <a:ea typeface="+mj-ea"/>
                <a:cs typeface="+mj-cs"/>
              </a:rPr>
              <a:t>CHDO Certification Status</a:t>
            </a:r>
          </a:p>
        </p:txBody>
      </p:sp>
    </p:spTree>
    <p:extLst>
      <p:ext uri="{BB962C8B-B14F-4D97-AF65-F5344CB8AC3E}">
        <p14:creationId xmlns:p14="http://schemas.microsoft.com/office/powerpoint/2010/main" val="129857889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5DAB5221-54AD-C2DC-0283-2B2F10D570C2}"/>
              </a:ext>
            </a:extLst>
          </p:cNvPr>
          <p:cNvSpPr>
            <a:spLocks noGrp="1"/>
          </p:cNvSpPr>
          <p:nvPr>
            <p:ph type="title"/>
          </p:nvPr>
        </p:nvSpPr>
        <p:spPr>
          <a:xfrm>
            <a:off x="479394" y="1070800"/>
            <a:ext cx="3939688" cy="5583126"/>
          </a:xfrm>
        </p:spPr>
        <p:txBody>
          <a:bodyPr vert="horz" lIns="91440" tIns="45720" rIns="91440" bIns="45720" rtlCol="0" anchor="ctr">
            <a:normAutofit/>
          </a:bodyPr>
          <a:lstStyle/>
          <a:p>
            <a:pPr algn="ctr"/>
            <a:r>
              <a:rPr lang="en-US" sz="6000" b="1" kern="1200" dirty="0" err="1">
                <a:solidFill>
                  <a:schemeClr val="tx1"/>
                </a:solidFill>
                <a:latin typeface="+mj-lt"/>
                <a:ea typeface="+mj-ea"/>
                <a:cs typeface="+mj-cs"/>
              </a:rPr>
              <a:t>CHDO</a:t>
            </a:r>
            <a:r>
              <a:rPr lang="en-US" sz="6000" b="1" kern="1200" dirty="0">
                <a:solidFill>
                  <a:schemeClr val="tx1"/>
                </a:solidFill>
                <a:latin typeface="+mj-lt"/>
                <a:ea typeface="+mj-ea"/>
                <a:cs typeface="+mj-cs"/>
              </a:rPr>
              <a:t> Qualifying Criteria</a:t>
            </a:r>
            <a:endParaRPr lang="en-US" sz="6000" kern="1200" dirty="0">
              <a:solidFill>
                <a:schemeClr val="tx1"/>
              </a:solidFill>
              <a:latin typeface="+mj-lt"/>
              <a:ea typeface="+mj-ea"/>
              <a:cs typeface="+mj-cs"/>
            </a:endParaRPr>
          </a:p>
        </p:txBody>
      </p:sp>
      <p:cxnSp>
        <p:nvCxnSpPr>
          <p:cNvPr id="10" name="Straight Connector 9">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3" name="Content Placeholder 2">
            <a:extLst>
              <a:ext uri="{FF2B5EF4-FFF2-40B4-BE49-F238E27FC236}">
                <a16:creationId xmlns:a16="http://schemas.microsoft.com/office/drawing/2014/main" id="{1C7361D1-3E91-2141-88BB-144B368A34AB}"/>
              </a:ext>
            </a:extLst>
          </p:cNvPr>
          <p:cNvGraphicFramePr>
            <a:graphicFrameLocks/>
          </p:cNvGraphicFramePr>
          <p:nvPr>
            <p:extLst>
              <p:ext uri="{D42A27DB-BD31-4B8C-83A1-F6EECF244321}">
                <p14:modId xmlns:p14="http://schemas.microsoft.com/office/powerpoint/2010/main" val="3317025583"/>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5628249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A4E2D0-2B2D-ADE9-20DF-EFE2B3597699}"/>
              </a:ext>
            </a:extLst>
          </p:cNvPr>
          <p:cNvSpPr>
            <a:spLocks noGrp="1"/>
          </p:cNvSpPr>
          <p:nvPr>
            <p:ph type="title"/>
          </p:nvPr>
        </p:nvSpPr>
        <p:spPr>
          <a:xfrm>
            <a:off x="686834" y="1153572"/>
            <a:ext cx="3200400" cy="4461163"/>
          </a:xfrm>
        </p:spPr>
        <p:txBody>
          <a:bodyPr>
            <a:normAutofit/>
          </a:bodyPr>
          <a:lstStyle/>
          <a:p>
            <a:r>
              <a:rPr lang="en-US" b="1">
                <a:solidFill>
                  <a:srgbClr val="FFFFFF"/>
                </a:solidFill>
                <a:latin typeface="+mn-lt"/>
              </a:rPr>
              <a:t>Legal Status</a:t>
            </a:r>
            <a:endParaRPr lang="en-US">
              <a:solidFill>
                <a:srgbClr val="FFFFFF"/>
              </a:solidFill>
              <a:latin typeface="+mn-lt"/>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97013641-AE7F-CA12-7EFA-3508745A3D44}"/>
              </a:ext>
            </a:extLst>
          </p:cNvPr>
          <p:cNvSpPr>
            <a:spLocks noGrp="1"/>
          </p:cNvSpPr>
          <p:nvPr>
            <p:ph idx="1"/>
          </p:nvPr>
        </p:nvSpPr>
        <p:spPr>
          <a:xfrm>
            <a:off x="4447308" y="591344"/>
            <a:ext cx="6906491" cy="5585619"/>
          </a:xfrm>
        </p:spPr>
        <p:txBody>
          <a:bodyPr anchor="ctr">
            <a:normAutofit/>
          </a:bodyPr>
          <a:lstStyle/>
          <a:p>
            <a:r>
              <a:rPr lang="en-US" sz="2200" b="1"/>
              <a:t>Organized under State/Local Law : </a:t>
            </a:r>
            <a:r>
              <a:rPr lang="en-US" sz="2200"/>
              <a:t>Evidenced in either Charter or Articles of Incorporation</a:t>
            </a:r>
          </a:p>
          <a:p>
            <a:pPr>
              <a:spcAft>
                <a:spcPts val="600"/>
              </a:spcAft>
            </a:pPr>
            <a:r>
              <a:rPr lang="en-US" sz="2200" b="1"/>
              <a:t>Non-Profit Status:</a:t>
            </a:r>
            <a:r>
              <a:rPr lang="en-US" sz="2200"/>
              <a:t> 501 (c)(3) or (c) 4 – certificate from the IRS</a:t>
            </a:r>
          </a:p>
          <a:p>
            <a:pPr>
              <a:spcAft>
                <a:spcPts val="600"/>
              </a:spcAft>
            </a:pPr>
            <a:r>
              <a:rPr lang="en-US" sz="2200" b="1"/>
              <a:t>No Individual Benefit: </a:t>
            </a:r>
            <a:r>
              <a:rPr lang="en-US" sz="2200"/>
              <a:t>No part of a CHDO’s net earnings may benefit any member, founder, contributor, or individual. </a:t>
            </a:r>
          </a:p>
          <a:p>
            <a:pPr>
              <a:spcAft>
                <a:spcPts val="600"/>
              </a:spcAft>
            </a:pPr>
            <a:r>
              <a:rPr lang="en-US" sz="2200" b="1"/>
              <a:t>Purpose of the Organization:</a:t>
            </a:r>
            <a:r>
              <a:rPr lang="en-US" sz="2200"/>
              <a:t> Must be the provision of safe, decent affordable housing to low-income households.</a:t>
            </a:r>
          </a:p>
          <a:p>
            <a:pPr>
              <a:spcAft>
                <a:spcPts val="600"/>
              </a:spcAft>
            </a:pPr>
            <a:r>
              <a:rPr lang="en-US" sz="2200" b="1"/>
              <a:t>Clearly Defined Geographic Service Area: </a:t>
            </a:r>
            <a:r>
              <a:rPr lang="en-US" sz="2200"/>
              <a:t>Statewide not allowed. </a:t>
            </a:r>
          </a:p>
          <a:p>
            <a:pPr>
              <a:spcAft>
                <a:spcPts val="600"/>
              </a:spcAft>
            </a:pPr>
            <a:r>
              <a:rPr lang="en-US" sz="2200" b="1"/>
              <a:t>Registered in SAM.gov </a:t>
            </a:r>
            <a:r>
              <a:rPr lang="en-US" sz="2200"/>
              <a:t>– Must be registered prior to funding.  </a:t>
            </a:r>
          </a:p>
          <a:p>
            <a:endParaRPr lang="en-US" sz="2200"/>
          </a:p>
        </p:txBody>
      </p:sp>
    </p:spTree>
    <p:extLst>
      <p:ext uri="{BB962C8B-B14F-4D97-AF65-F5344CB8AC3E}">
        <p14:creationId xmlns:p14="http://schemas.microsoft.com/office/powerpoint/2010/main" val="310534104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1" name="Freeform: Shape 30">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DD63A8A7-14D4-7F9F-82E6-8E4E8FAA2413}"/>
              </a:ext>
            </a:extLst>
          </p:cNvPr>
          <p:cNvSpPr>
            <a:spLocks noGrp="1"/>
          </p:cNvSpPr>
          <p:nvPr>
            <p:ph type="title"/>
          </p:nvPr>
        </p:nvSpPr>
        <p:spPr>
          <a:xfrm>
            <a:off x="2555631" y="1441938"/>
            <a:ext cx="7080738" cy="3974124"/>
          </a:xfrm>
        </p:spPr>
        <p:txBody>
          <a:bodyPr vert="horz" lIns="91440" tIns="45720" rIns="91440" bIns="45720" rtlCol="0">
            <a:normAutofit/>
          </a:bodyPr>
          <a:lstStyle/>
          <a:p>
            <a:pPr algn="ctr"/>
            <a:r>
              <a:rPr lang="en-US" sz="5400" b="1" kern="1200">
                <a:solidFill>
                  <a:schemeClr val="bg1">
                    <a:lumMod val="95000"/>
                    <a:lumOff val="5000"/>
                  </a:schemeClr>
                </a:solidFill>
                <a:latin typeface="+mj-lt"/>
                <a:ea typeface="+mj-ea"/>
                <a:cs typeface="+mj-cs"/>
              </a:rPr>
              <a:t>Organizational Structure </a:t>
            </a:r>
            <a:endParaRPr lang="en-US" sz="5400" kern="1200">
              <a:solidFill>
                <a:schemeClr val="bg1">
                  <a:lumMod val="95000"/>
                  <a:lumOff val="5000"/>
                </a:schemeClr>
              </a:solidFill>
              <a:latin typeface="+mj-lt"/>
              <a:ea typeface="+mj-ea"/>
              <a:cs typeface="+mj-cs"/>
            </a:endParaRPr>
          </a:p>
        </p:txBody>
      </p:sp>
    </p:spTree>
    <p:extLst>
      <p:ext uri="{BB962C8B-B14F-4D97-AF65-F5344CB8AC3E}">
        <p14:creationId xmlns:p14="http://schemas.microsoft.com/office/powerpoint/2010/main" val="386207874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A4B61-59CF-9F50-9474-F3D473B067AF}"/>
              </a:ext>
            </a:extLst>
          </p:cNvPr>
          <p:cNvSpPr>
            <a:spLocks noGrp="1"/>
          </p:cNvSpPr>
          <p:nvPr>
            <p:ph type="title"/>
          </p:nvPr>
        </p:nvSpPr>
        <p:spPr>
          <a:xfrm>
            <a:off x="581891" y="913356"/>
            <a:ext cx="10771909" cy="1009934"/>
          </a:xfrm>
        </p:spPr>
        <p:txBody>
          <a:bodyPr>
            <a:normAutofit fontScale="90000"/>
          </a:bodyPr>
          <a:lstStyle/>
          <a:p>
            <a:r>
              <a:rPr lang="en-US" b="1">
                <a:latin typeface="+mn-lt"/>
              </a:rPr>
              <a:t>Organizational Structure: Board Composition</a:t>
            </a:r>
            <a:endParaRPr lang="en-US" dirty="0">
              <a:latin typeface="+mn-lt"/>
            </a:endParaRPr>
          </a:p>
        </p:txBody>
      </p:sp>
      <p:graphicFrame>
        <p:nvGraphicFramePr>
          <p:cNvPr id="5" name="Content Placeholder 2">
            <a:extLst>
              <a:ext uri="{FF2B5EF4-FFF2-40B4-BE49-F238E27FC236}">
                <a16:creationId xmlns:a16="http://schemas.microsoft.com/office/drawing/2014/main" id="{9A402DC7-839A-486D-EDD9-04BD52EBAB4D}"/>
              </a:ext>
            </a:extLst>
          </p:cNvPr>
          <p:cNvGraphicFramePr>
            <a:graphicFrameLocks noGrp="1"/>
          </p:cNvGraphicFramePr>
          <p:nvPr>
            <p:ph idx="1"/>
            <p:extLst>
              <p:ext uri="{D42A27DB-BD31-4B8C-83A1-F6EECF244321}">
                <p14:modId xmlns:p14="http://schemas.microsoft.com/office/powerpoint/2010/main" val="3645260259"/>
              </p:ext>
            </p:extLst>
          </p:nvPr>
        </p:nvGraphicFramePr>
        <p:xfrm>
          <a:off x="838200" y="2177183"/>
          <a:ext cx="10515600" cy="40510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4865865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E0321-CAD7-763F-BAED-FCCE06F952CC}"/>
              </a:ext>
            </a:extLst>
          </p:cNvPr>
          <p:cNvSpPr>
            <a:spLocks noGrp="1"/>
          </p:cNvSpPr>
          <p:nvPr>
            <p:ph type="title"/>
          </p:nvPr>
        </p:nvSpPr>
        <p:spPr>
          <a:xfrm>
            <a:off x="838200" y="844776"/>
            <a:ext cx="10515600" cy="1009934"/>
          </a:xfrm>
        </p:spPr>
        <p:txBody>
          <a:bodyPr/>
          <a:lstStyle/>
          <a:p>
            <a:r>
              <a:rPr lang="en-US" b="1">
                <a:latin typeface="+mn-lt"/>
              </a:rPr>
              <a:t>Low-Income Representation</a:t>
            </a:r>
            <a:endParaRPr lang="en-US" dirty="0">
              <a:latin typeface="+mn-lt"/>
            </a:endParaRPr>
          </a:p>
        </p:txBody>
      </p:sp>
      <p:graphicFrame>
        <p:nvGraphicFramePr>
          <p:cNvPr id="5" name="Content Placeholder 2">
            <a:extLst>
              <a:ext uri="{FF2B5EF4-FFF2-40B4-BE49-F238E27FC236}">
                <a16:creationId xmlns:a16="http://schemas.microsoft.com/office/drawing/2014/main" id="{5250D990-0C77-4CEB-B8A0-C65F7CB527A5}"/>
              </a:ext>
            </a:extLst>
          </p:cNvPr>
          <p:cNvGraphicFramePr>
            <a:graphicFrameLocks noGrp="1"/>
          </p:cNvGraphicFramePr>
          <p:nvPr>
            <p:ph idx="1"/>
          </p:nvPr>
        </p:nvGraphicFramePr>
        <p:xfrm>
          <a:off x="838200" y="1965960"/>
          <a:ext cx="10515600" cy="42622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544711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7C830-AB8D-FBFF-B4DE-305BC2A89DB7}"/>
              </a:ext>
            </a:extLst>
          </p:cNvPr>
          <p:cNvSpPr>
            <a:spLocks noGrp="1"/>
          </p:cNvSpPr>
          <p:nvPr>
            <p:ph type="title"/>
          </p:nvPr>
        </p:nvSpPr>
        <p:spPr>
          <a:xfrm>
            <a:off x="838200" y="553133"/>
            <a:ext cx="10515600" cy="993656"/>
          </a:xfrm>
        </p:spPr>
        <p:txBody>
          <a:bodyPr/>
          <a:lstStyle/>
          <a:p>
            <a:r>
              <a:rPr lang="en-US" b="1" dirty="0"/>
              <a:t>Public Sector Limitations:</a:t>
            </a:r>
            <a:endParaRPr lang="en-US" dirty="0"/>
          </a:p>
        </p:txBody>
      </p:sp>
      <p:sp>
        <p:nvSpPr>
          <p:cNvPr id="3" name="Content Placeholder 2">
            <a:extLst>
              <a:ext uri="{FF2B5EF4-FFF2-40B4-BE49-F238E27FC236}">
                <a16:creationId xmlns:a16="http://schemas.microsoft.com/office/drawing/2014/main" id="{65B38E93-6D63-D209-5B93-AC7FEACE21B0}"/>
              </a:ext>
            </a:extLst>
          </p:cNvPr>
          <p:cNvSpPr>
            <a:spLocks noGrp="1"/>
          </p:cNvSpPr>
          <p:nvPr>
            <p:ph idx="1"/>
          </p:nvPr>
        </p:nvSpPr>
        <p:spPr>
          <a:xfrm>
            <a:off x="838200" y="1444239"/>
            <a:ext cx="10515600" cy="4732724"/>
          </a:xfrm>
        </p:spPr>
        <p:txBody>
          <a:bodyPr>
            <a:normAutofit fontScale="92500"/>
          </a:bodyPr>
          <a:lstStyle/>
          <a:p>
            <a:pPr lvl="0"/>
            <a:r>
              <a:rPr lang="en-US" dirty="0"/>
              <a:t>Public officials include any individual who is an elected or appointed member of any governmental entity (e.g. a city council member, a local public housing authority board, etc.).</a:t>
            </a:r>
          </a:p>
          <a:p>
            <a:r>
              <a:rPr lang="en-US" dirty="0"/>
              <a:t>A government employee is anyone who is employed by a governmental entity on a full or part-time basis even if that individual’s job function is not related to housing, HUD programs, or other federal funding </a:t>
            </a:r>
          </a:p>
          <a:p>
            <a:pPr lvl="1"/>
            <a:r>
              <a:rPr lang="en-US" dirty="0"/>
              <a:t>Examples: a county sheriff deputy, a sanitation department worker, a secretary in the city parks department, etc. </a:t>
            </a:r>
            <a:endParaRPr lang="en-US" dirty="0">
              <a:latin typeface="Google Sans"/>
            </a:endParaRPr>
          </a:p>
          <a:p>
            <a:pPr lvl="0"/>
            <a:r>
              <a:rPr lang="en-US" dirty="0"/>
              <a:t>A governmental appointee is anyone who has been appointed to the board of directors by a governmental entity even if that person is not otherwise a public official or governmental employee (e.g. a member appointed to the board by the local mayor).</a:t>
            </a:r>
          </a:p>
          <a:p>
            <a:endParaRPr lang="en-US" dirty="0"/>
          </a:p>
          <a:p>
            <a:endParaRPr lang="en-US" dirty="0"/>
          </a:p>
        </p:txBody>
      </p:sp>
    </p:spTree>
    <p:extLst>
      <p:ext uri="{BB962C8B-B14F-4D97-AF65-F5344CB8AC3E}">
        <p14:creationId xmlns:p14="http://schemas.microsoft.com/office/powerpoint/2010/main" val="87797669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2361F-7421-916F-4342-0DDD66A0E3BF}"/>
              </a:ext>
            </a:extLst>
          </p:cNvPr>
          <p:cNvSpPr>
            <a:spLocks noGrp="1"/>
          </p:cNvSpPr>
          <p:nvPr>
            <p:ph type="title"/>
          </p:nvPr>
        </p:nvSpPr>
        <p:spPr>
          <a:xfrm>
            <a:off x="838200" y="821916"/>
            <a:ext cx="10515600" cy="732564"/>
          </a:xfrm>
        </p:spPr>
        <p:txBody>
          <a:bodyPr/>
          <a:lstStyle/>
          <a:p>
            <a:r>
              <a:rPr lang="en-US" b="1" dirty="0">
                <a:latin typeface="+mn-lt"/>
              </a:rPr>
              <a:t>Public Sector Limitations:</a:t>
            </a:r>
            <a:endParaRPr lang="en-US" dirty="0">
              <a:latin typeface="+mn-lt"/>
            </a:endParaRPr>
          </a:p>
        </p:txBody>
      </p:sp>
      <p:sp>
        <p:nvSpPr>
          <p:cNvPr id="3" name="Content Placeholder 2">
            <a:extLst>
              <a:ext uri="{FF2B5EF4-FFF2-40B4-BE49-F238E27FC236}">
                <a16:creationId xmlns:a16="http://schemas.microsoft.com/office/drawing/2014/main" id="{8697EED3-C256-5102-9F2A-7DCA8655A383}"/>
              </a:ext>
            </a:extLst>
          </p:cNvPr>
          <p:cNvSpPr>
            <a:spLocks noGrp="1"/>
          </p:cNvSpPr>
          <p:nvPr>
            <p:ph idx="1"/>
          </p:nvPr>
        </p:nvSpPr>
        <p:spPr>
          <a:xfrm>
            <a:off x="838200" y="1657350"/>
            <a:ext cx="10515600" cy="4570837"/>
          </a:xfrm>
        </p:spPr>
        <p:txBody>
          <a:bodyPr>
            <a:normAutofit/>
          </a:bodyPr>
          <a:lstStyle/>
          <a:p>
            <a:r>
              <a:rPr lang="en-US" b="1" dirty="0"/>
              <a:t>Elected Officials: </a:t>
            </a:r>
            <a:r>
              <a:rPr lang="en-US" dirty="0"/>
              <a:t>Council members, aldermen, school board members, etc. </a:t>
            </a:r>
          </a:p>
          <a:p>
            <a:r>
              <a:rPr lang="en-US" b="1" dirty="0"/>
              <a:t>Appointed Public Officials: </a:t>
            </a:r>
            <a:r>
              <a:rPr lang="en-US" dirty="0"/>
              <a:t>Members of a planning, zoning, regulatory, or advisory board that are appointed by a state official</a:t>
            </a:r>
          </a:p>
          <a:p>
            <a:r>
              <a:rPr lang="en-US" b="1" dirty="0"/>
              <a:t>Public Employees: </a:t>
            </a:r>
            <a:r>
              <a:rPr lang="en-US" dirty="0"/>
              <a:t>All employees of public agencies (ex: schools, water &amp; sewer, tax assessor office, etc.)</a:t>
            </a:r>
          </a:p>
          <a:p>
            <a:r>
              <a:rPr lang="en-US" b="1" dirty="0"/>
              <a:t>Appointed by a State Official </a:t>
            </a:r>
            <a:r>
              <a:rPr lang="en-US" dirty="0"/>
              <a:t>to serve on the CHDO board</a:t>
            </a:r>
          </a:p>
          <a:p>
            <a:r>
              <a:rPr lang="en-US" dirty="0"/>
              <a:t>Members of the board appointed by public officials </a:t>
            </a:r>
            <a:r>
              <a:rPr lang="en-US" b="1" dirty="0"/>
              <a:t>cannot select other members of the board</a:t>
            </a:r>
            <a:r>
              <a:rPr lang="en-US" dirty="0"/>
              <a:t>. </a:t>
            </a:r>
          </a:p>
          <a:p>
            <a:r>
              <a:rPr lang="en-US" dirty="0"/>
              <a:t>Cannot be used to meet the low-income representation status</a:t>
            </a:r>
          </a:p>
          <a:p>
            <a:endParaRPr lang="en-US" dirty="0"/>
          </a:p>
        </p:txBody>
      </p:sp>
    </p:spTree>
    <p:extLst>
      <p:ext uri="{BB962C8B-B14F-4D97-AF65-F5344CB8AC3E}">
        <p14:creationId xmlns:p14="http://schemas.microsoft.com/office/powerpoint/2010/main" val="253665446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CBB3C-300F-22F0-7BD4-97993FC7DD10}"/>
              </a:ext>
            </a:extLst>
          </p:cNvPr>
          <p:cNvSpPr>
            <a:spLocks noGrp="1"/>
          </p:cNvSpPr>
          <p:nvPr>
            <p:ph type="title"/>
          </p:nvPr>
        </p:nvSpPr>
        <p:spPr/>
        <p:txBody>
          <a:bodyPr/>
          <a:lstStyle/>
          <a:p>
            <a:r>
              <a:rPr lang="en-US" b="1" dirty="0"/>
              <a:t>Unrestricted Balance</a:t>
            </a:r>
          </a:p>
        </p:txBody>
      </p:sp>
      <p:sp>
        <p:nvSpPr>
          <p:cNvPr id="3" name="Content Placeholder 2">
            <a:extLst>
              <a:ext uri="{FF2B5EF4-FFF2-40B4-BE49-F238E27FC236}">
                <a16:creationId xmlns:a16="http://schemas.microsoft.com/office/drawing/2014/main" id="{9EE90F1D-9D34-D24C-4350-15AB0C8F15C5}"/>
              </a:ext>
            </a:extLst>
          </p:cNvPr>
          <p:cNvSpPr>
            <a:spLocks noGrp="1"/>
          </p:cNvSpPr>
          <p:nvPr>
            <p:ph idx="1"/>
          </p:nvPr>
        </p:nvSpPr>
        <p:spPr/>
        <p:txBody>
          <a:bodyPr/>
          <a:lstStyle/>
          <a:p>
            <a:r>
              <a:rPr lang="en-US" dirty="0">
                <a:latin typeface="Google Sans"/>
              </a:rPr>
              <a:t>The remaining balance is unrestricted and comprised of those willing to contribute and share their professional expertise. </a:t>
            </a:r>
          </a:p>
          <a:p>
            <a:r>
              <a:rPr lang="en-US" dirty="0">
                <a:latin typeface="Google Sans"/>
              </a:rPr>
              <a:t>May include: </a:t>
            </a:r>
          </a:p>
          <a:p>
            <a:pPr lvl="1"/>
            <a:r>
              <a:rPr lang="en-US" sz="2800" dirty="0">
                <a:latin typeface="Google Sans"/>
              </a:rPr>
              <a:t>Human and social service providers</a:t>
            </a:r>
          </a:p>
          <a:p>
            <a:pPr lvl="1"/>
            <a:r>
              <a:rPr lang="en-US" sz="2800" dirty="0">
                <a:latin typeface="Google Sans"/>
              </a:rPr>
              <a:t>Lenders</a:t>
            </a:r>
          </a:p>
          <a:p>
            <a:pPr lvl="1"/>
            <a:r>
              <a:rPr lang="en-US" sz="2800" dirty="0">
                <a:latin typeface="Google Sans"/>
              </a:rPr>
              <a:t>Realtors</a:t>
            </a:r>
          </a:p>
          <a:p>
            <a:pPr lvl="1"/>
            <a:r>
              <a:rPr lang="en-US" sz="2800" dirty="0">
                <a:latin typeface="Google Sans"/>
              </a:rPr>
              <a:t>Individuals with access to philanthropic resources </a:t>
            </a:r>
          </a:p>
          <a:p>
            <a:endParaRPr lang="en-US" dirty="0"/>
          </a:p>
        </p:txBody>
      </p:sp>
    </p:spTree>
    <p:extLst>
      <p:ext uri="{BB962C8B-B14F-4D97-AF65-F5344CB8AC3E}">
        <p14:creationId xmlns:p14="http://schemas.microsoft.com/office/powerpoint/2010/main" val="9095464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9AD9B-1E74-D9AF-E86C-D4978376AF8F}"/>
              </a:ext>
            </a:extLst>
          </p:cNvPr>
          <p:cNvSpPr>
            <a:spLocks noGrp="1"/>
          </p:cNvSpPr>
          <p:nvPr>
            <p:ph type="title"/>
          </p:nvPr>
        </p:nvSpPr>
        <p:spPr/>
        <p:txBody>
          <a:bodyPr/>
          <a:lstStyle/>
          <a:p>
            <a:r>
              <a:rPr lang="en-US" b="1" dirty="0"/>
              <a:t>Participating Jurisdictions </a:t>
            </a:r>
            <a:endParaRPr lang="en-US" dirty="0"/>
          </a:p>
        </p:txBody>
      </p:sp>
      <p:sp>
        <p:nvSpPr>
          <p:cNvPr id="3" name="Content Placeholder 2">
            <a:extLst>
              <a:ext uri="{FF2B5EF4-FFF2-40B4-BE49-F238E27FC236}">
                <a16:creationId xmlns:a16="http://schemas.microsoft.com/office/drawing/2014/main" id="{C256149F-BF0B-320C-2953-4E6E06BF1CDE}"/>
              </a:ext>
            </a:extLst>
          </p:cNvPr>
          <p:cNvSpPr>
            <a:spLocks noGrp="1"/>
          </p:cNvSpPr>
          <p:nvPr>
            <p:ph idx="1"/>
          </p:nvPr>
        </p:nvSpPr>
        <p:spPr/>
        <p:txBody>
          <a:bodyPr/>
          <a:lstStyle/>
          <a:p>
            <a:pPr marL="0" indent="0">
              <a:buNone/>
            </a:pPr>
            <a:r>
              <a:rPr lang="en-US" dirty="0">
                <a:latin typeface="Calibri" panose="020F0502020204030204" pitchFamily="34" charset="0"/>
                <a:ea typeface="Calibri" panose="020F0502020204030204" pitchFamily="34" charset="0"/>
              </a:rPr>
              <a:t>To be eligible for the CHDO Set-Aside funding, non-profit organizations must be Certified through their Participating Jurisdiction. </a:t>
            </a:r>
          </a:p>
          <a:p>
            <a:pPr marL="0" indent="0">
              <a:buNone/>
            </a:pPr>
            <a:endParaRPr lang="en-US" dirty="0">
              <a:latin typeface="Calibri" panose="020F0502020204030204" pitchFamily="34" charset="0"/>
              <a:ea typeface="Calibri" panose="020F0502020204030204" pitchFamily="34" charset="0"/>
            </a:endParaRPr>
          </a:p>
          <a:p>
            <a:pPr lvl="5"/>
            <a:r>
              <a:rPr lang="en-US" sz="2800" dirty="0"/>
              <a:t>Gulf Coast: Gulf Coast Consortium </a:t>
            </a:r>
          </a:p>
          <a:p>
            <a:pPr lvl="5"/>
            <a:r>
              <a:rPr lang="en-US" sz="2800" dirty="0"/>
              <a:t>Hattiesburg: City of Hattiesburg</a:t>
            </a:r>
          </a:p>
          <a:p>
            <a:pPr lvl="5"/>
            <a:r>
              <a:rPr lang="en-US" sz="2800" dirty="0"/>
              <a:t>Jackson: City of Jackson</a:t>
            </a:r>
          </a:p>
          <a:p>
            <a:pPr lvl="5"/>
            <a:r>
              <a:rPr lang="en-US" sz="2800" dirty="0"/>
              <a:t>Statewide: Mississippi Home Corporation</a:t>
            </a:r>
          </a:p>
          <a:p>
            <a:endParaRPr lang="en-US" dirty="0"/>
          </a:p>
        </p:txBody>
      </p:sp>
    </p:spTree>
    <p:extLst>
      <p:ext uri="{BB962C8B-B14F-4D97-AF65-F5344CB8AC3E}">
        <p14:creationId xmlns:p14="http://schemas.microsoft.com/office/powerpoint/2010/main" val="103695402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27876-84F0-F1C4-13B4-190FC5C7AB91}"/>
              </a:ext>
            </a:extLst>
          </p:cNvPr>
          <p:cNvSpPr>
            <a:spLocks noGrp="1"/>
          </p:cNvSpPr>
          <p:nvPr>
            <p:ph type="title"/>
          </p:nvPr>
        </p:nvSpPr>
        <p:spPr>
          <a:xfrm>
            <a:off x="838199" y="1162228"/>
            <a:ext cx="10515600" cy="819017"/>
          </a:xfrm>
        </p:spPr>
        <p:txBody>
          <a:bodyPr/>
          <a:lstStyle/>
          <a:p>
            <a:r>
              <a:rPr lang="en-US" b="1" dirty="0"/>
              <a:t>Sponsorship/Independence Requirements</a:t>
            </a:r>
            <a:endParaRPr lang="en-US" dirty="0"/>
          </a:p>
        </p:txBody>
      </p:sp>
      <p:graphicFrame>
        <p:nvGraphicFramePr>
          <p:cNvPr id="6" name="Content Placeholder 2">
            <a:extLst>
              <a:ext uri="{FF2B5EF4-FFF2-40B4-BE49-F238E27FC236}">
                <a16:creationId xmlns:a16="http://schemas.microsoft.com/office/drawing/2014/main" id="{9FD990A6-F433-0011-6D9A-FE2373066846}"/>
              </a:ext>
            </a:extLst>
          </p:cNvPr>
          <p:cNvGraphicFramePr>
            <a:graphicFrameLocks noGrp="1"/>
          </p:cNvGraphicFramePr>
          <p:nvPr>
            <p:ph idx="1"/>
            <p:extLst>
              <p:ext uri="{D42A27DB-BD31-4B8C-83A1-F6EECF244321}">
                <p14:modId xmlns:p14="http://schemas.microsoft.com/office/powerpoint/2010/main" val="2615140468"/>
              </p:ext>
            </p:extLst>
          </p:nvPr>
        </p:nvGraphicFramePr>
        <p:xfrm>
          <a:off x="1017037" y="1981245"/>
          <a:ext cx="10336762" cy="35974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2367354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1CF6C-9BC1-C2FD-2AC0-FF60841C75D3}"/>
              </a:ext>
            </a:extLst>
          </p:cNvPr>
          <p:cNvSpPr>
            <a:spLocks noGrp="1"/>
          </p:cNvSpPr>
          <p:nvPr>
            <p:ph type="title"/>
          </p:nvPr>
        </p:nvSpPr>
        <p:spPr>
          <a:xfrm>
            <a:off x="838200" y="786213"/>
            <a:ext cx="10515600" cy="904475"/>
          </a:xfrm>
        </p:spPr>
        <p:txBody>
          <a:bodyPr/>
          <a:lstStyle/>
          <a:p>
            <a:r>
              <a:rPr lang="en-US" b="1"/>
              <a:t>Creation or Sponsorship by a For-Profit</a:t>
            </a:r>
            <a:endParaRPr lang="en-US" dirty="0"/>
          </a:p>
        </p:txBody>
      </p:sp>
      <p:sp>
        <p:nvSpPr>
          <p:cNvPr id="3" name="Content Placeholder 2">
            <a:extLst>
              <a:ext uri="{FF2B5EF4-FFF2-40B4-BE49-F238E27FC236}">
                <a16:creationId xmlns:a16="http://schemas.microsoft.com/office/drawing/2014/main" id="{80253A5D-9E48-A692-B539-D9362AB09208}"/>
              </a:ext>
            </a:extLst>
          </p:cNvPr>
          <p:cNvSpPr>
            <a:spLocks noGrp="1"/>
          </p:cNvSpPr>
          <p:nvPr>
            <p:ph idx="1"/>
          </p:nvPr>
        </p:nvSpPr>
        <p:spPr/>
        <p:txBody>
          <a:bodyPr>
            <a:normAutofit lnSpcReduction="10000"/>
          </a:bodyPr>
          <a:lstStyle/>
          <a:p>
            <a:pPr>
              <a:spcAft>
                <a:spcPts val="1200"/>
              </a:spcAft>
            </a:pPr>
            <a:r>
              <a:rPr lang="en-US" dirty="0">
                <a:latin typeface="Google Sans"/>
              </a:rPr>
              <a:t>The for-profit’s primary purpose may not be the development or management of housing (evidenced in their by-laws.) </a:t>
            </a:r>
          </a:p>
          <a:p>
            <a:pPr>
              <a:spcAft>
                <a:spcPts val="600"/>
              </a:spcAft>
            </a:pPr>
            <a:r>
              <a:rPr lang="en-US" b="1" dirty="0">
                <a:latin typeface="Google Sans"/>
              </a:rPr>
              <a:t>CHDO’s must retain complete independence. </a:t>
            </a:r>
          </a:p>
          <a:p>
            <a:pPr lvl="1">
              <a:spcAft>
                <a:spcPts val="1200"/>
              </a:spcAft>
            </a:pPr>
            <a:r>
              <a:rPr lang="en-US" dirty="0">
                <a:latin typeface="Google Sans"/>
              </a:rPr>
              <a:t>Must be free to contract goods and services from any vendor</a:t>
            </a:r>
          </a:p>
          <a:p>
            <a:pPr>
              <a:spcAft>
                <a:spcPts val="600"/>
              </a:spcAft>
            </a:pPr>
            <a:r>
              <a:rPr lang="en-US" dirty="0">
                <a:latin typeface="Google Sans"/>
              </a:rPr>
              <a:t>For-profit </a:t>
            </a:r>
            <a:r>
              <a:rPr lang="en-US" u="sng" dirty="0">
                <a:latin typeface="Google Sans"/>
              </a:rPr>
              <a:t>may not </a:t>
            </a:r>
            <a:r>
              <a:rPr lang="en-US" dirty="0">
                <a:latin typeface="Google Sans"/>
              </a:rPr>
              <a:t>appoint more than 1/3</a:t>
            </a:r>
            <a:r>
              <a:rPr lang="en-US" baseline="30000" dirty="0">
                <a:latin typeface="Google Sans"/>
              </a:rPr>
              <a:t>rd</a:t>
            </a:r>
            <a:r>
              <a:rPr lang="en-US" dirty="0">
                <a:latin typeface="Google Sans"/>
              </a:rPr>
              <a:t> of the CHDO’s board.</a:t>
            </a:r>
          </a:p>
          <a:p>
            <a:pPr lvl="1">
              <a:spcAft>
                <a:spcPts val="1200"/>
              </a:spcAft>
            </a:pPr>
            <a:r>
              <a:rPr lang="en-US" dirty="0">
                <a:latin typeface="Google Sans"/>
              </a:rPr>
              <a:t>The members may not appoint the remaining 2/3</a:t>
            </a:r>
            <a:r>
              <a:rPr lang="en-US" baseline="30000" dirty="0">
                <a:latin typeface="Google Sans"/>
              </a:rPr>
              <a:t>rds </a:t>
            </a:r>
            <a:r>
              <a:rPr lang="en-US" dirty="0">
                <a:latin typeface="Google Sans"/>
              </a:rPr>
              <a:t>of the board members </a:t>
            </a:r>
          </a:p>
          <a:p>
            <a:r>
              <a:rPr lang="en-US" dirty="0">
                <a:latin typeface="Google Sans"/>
              </a:rPr>
              <a:t>For-profit officers/employees are prohibited as serving as officers or employees of the CHDO. </a:t>
            </a:r>
          </a:p>
          <a:p>
            <a:pPr lvl="1"/>
            <a:r>
              <a:rPr lang="en-US" dirty="0">
                <a:latin typeface="Google Sans"/>
              </a:rPr>
              <a:t>Use of for-profit office space is prohibited</a:t>
            </a:r>
          </a:p>
          <a:p>
            <a:endParaRPr lang="en-US" dirty="0"/>
          </a:p>
        </p:txBody>
      </p:sp>
    </p:spTree>
    <p:extLst>
      <p:ext uri="{BB962C8B-B14F-4D97-AF65-F5344CB8AC3E}">
        <p14:creationId xmlns:p14="http://schemas.microsoft.com/office/powerpoint/2010/main" val="355171764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605C5-05C9-CC9D-6F0A-1873035BC31D}"/>
              </a:ext>
            </a:extLst>
          </p:cNvPr>
          <p:cNvSpPr>
            <a:spLocks noGrp="1"/>
          </p:cNvSpPr>
          <p:nvPr>
            <p:ph type="title"/>
          </p:nvPr>
        </p:nvSpPr>
        <p:spPr>
          <a:xfrm>
            <a:off x="838200" y="769121"/>
            <a:ext cx="10515600" cy="905855"/>
          </a:xfrm>
        </p:spPr>
        <p:txBody>
          <a:bodyPr>
            <a:normAutofit fontScale="90000"/>
          </a:bodyPr>
          <a:lstStyle/>
          <a:p>
            <a:br>
              <a:rPr lang="en-US" b="1" dirty="0"/>
            </a:br>
            <a:r>
              <a:rPr lang="en-US" b="1" dirty="0"/>
              <a:t>Creation or Sponsorship by a Government Entity</a:t>
            </a:r>
            <a:br>
              <a:rPr lang="en-US" dirty="0"/>
            </a:br>
            <a:endParaRPr lang="en-US" dirty="0"/>
          </a:p>
        </p:txBody>
      </p:sp>
      <p:sp>
        <p:nvSpPr>
          <p:cNvPr id="3" name="Content Placeholder 2">
            <a:extLst>
              <a:ext uri="{FF2B5EF4-FFF2-40B4-BE49-F238E27FC236}">
                <a16:creationId xmlns:a16="http://schemas.microsoft.com/office/drawing/2014/main" id="{0A6B686C-24DF-3DDF-74B2-3CCD99DF8445}"/>
              </a:ext>
            </a:extLst>
          </p:cNvPr>
          <p:cNvSpPr>
            <a:spLocks noGrp="1"/>
          </p:cNvSpPr>
          <p:nvPr>
            <p:ph idx="1"/>
          </p:nvPr>
        </p:nvSpPr>
        <p:spPr/>
        <p:txBody>
          <a:bodyPr>
            <a:normAutofit lnSpcReduction="10000"/>
          </a:bodyPr>
          <a:lstStyle/>
          <a:p>
            <a:pPr lvl="0"/>
            <a:r>
              <a:rPr lang="en-US" dirty="0"/>
              <a:t>No more than one-third of the board members of the organization may be officials or employees of the participating jurisdiction or governmental entity that created the community housing development organization. </a:t>
            </a:r>
          </a:p>
          <a:p>
            <a:pPr lvl="0"/>
            <a:r>
              <a:rPr lang="en-US" dirty="0"/>
              <a:t>No governmental entity may have the right to appoint more than one-third of the organization's board members. </a:t>
            </a:r>
          </a:p>
          <a:p>
            <a:pPr lvl="0"/>
            <a:r>
              <a:rPr lang="en-US" dirty="0"/>
              <a:t>The officers or employees of a governmental entity may not be officers or employees of a community housing development organization.</a:t>
            </a:r>
          </a:p>
          <a:p>
            <a:pPr lvl="0"/>
            <a:r>
              <a:rPr lang="en-US" dirty="0"/>
              <a:t>The CHDO must be free to contract for goods and services from vendors of its choosing</a:t>
            </a:r>
          </a:p>
          <a:p>
            <a:endParaRPr lang="en-US" dirty="0"/>
          </a:p>
        </p:txBody>
      </p:sp>
    </p:spTree>
    <p:extLst>
      <p:ext uri="{BB962C8B-B14F-4D97-AF65-F5344CB8AC3E}">
        <p14:creationId xmlns:p14="http://schemas.microsoft.com/office/powerpoint/2010/main" val="1025121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8DE7A-125D-5ADB-156E-44D3E0422246}"/>
              </a:ext>
            </a:extLst>
          </p:cNvPr>
          <p:cNvSpPr>
            <a:spLocks noGrp="1"/>
          </p:cNvSpPr>
          <p:nvPr>
            <p:ph type="title"/>
          </p:nvPr>
        </p:nvSpPr>
        <p:spPr>
          <a:xfrm>
            <a:off x="559819" y="1046311"/>
            <a:ext cx="10532332" cy="1088549"/>
          </a:xfrm>
        </p:spPr>
        <p:txBody>
          <a:bodyPr anchor="ctr">
            <a:normAutofit/>
          </a:bodyPr>
          <a:lstStyle/>
          <a:p>
            <a:r>
              <a:rPr lang="en-US" sz="4000" b="1" dirty="0">
                <a:latin typeface="+mn-lt"/>
              </a:rPr>
              <a:t>Sponsorship by a Religious Organization</a:t>
            </a:r>
            <a:endParaRPr lang="en-US" sz="4000" dirty="0">
              <a:latin typeface="+mn-lt"/>
            </a:endParaRPr>
          </a:p>
        </p:txBody>
      </p:sp>
      <p:graphicFrame>
        <p:nvGraphicFramePr>
          <p:cNvPr id="5" name="Content Placeholder 2">
            <a:extLst>
              <a:ext uri="{FF2B5EF4-FFF2-40B4-BE49-F238E27FC236}">
                <a16:creationId xmlns:a16="http://schemas.microsoft.com/office/drawing/2014/main" id="{ACC1E2CF-943C-DE80-9D86-D20FED9ADE7F}"/>
              </a:ext>
            </a:extLst>
          </p:cNvPr>
          <p:cNvGraphicFramePr>
            <a:graphicFrameLocks noGrp="1"/>
          </p:cNvGraphicFramePr>
          <p:nvPr>
            <p:ph idx="1"/>
            <p:extLst>
              <p:ext uri="{D42A27DB-BD31-4B8C-83A1-F6EECF244321}">
                <p14:modId xmlns:p14="http://schemas.microsoft.com/office/powerpoint/2010/main" val="2221269275"/>
              </p:ext>
            </p:extLst>
          </p:nvPr>
        </p:nvGraphicFramePr>
        <p:xfrm>
          <a:off x="644056" y="2286001"/>
          <a:ext cx="10927829" cy="40193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5410474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50178C6-64A4-50C4-50CC-8439DEB8B5DD}"/>
              </a:ext>
            </a:extLst>
          </p:cNvPr>
          <p:cNvSpPr>
            <a:spLocks noGrp="1"/>
          </p:cNvSpPr>
          <p:nvPr>
            <p:ph type="title"/>
          </p:nvPr>
        </p:nvSpPr>
        <p:spPr>
          <a:xfrm>
            <a:off x="2555631" y="1441938"/>
            <a:ext cx="7080738" cy="3974124"/>
          </a:xfrm>
        </p:spPr>
        <p:txBody>
          <a:bodyPr>
            <a:normAutofit/>
          </a:bodyPr>
          <a:lstStyle/>
          <a:p>
            <a:pPr lvl="0" algn="ctr"/>
            <a:r>
              <a:rPr lang="en-US" sz="5400" b="1">
                <a:solidFill>
                  <a:schemeClr val="bg1">
                    <a:lumMod val="95000"/>
                    <a:lumOff val="5000"/>
                  </a:schemeClr>
                </a:solidFill>
                <a:latin typeface="+mn-lt"/>
              </a:rPr>
              <a:t>Capacity and Experience </a:t>
            </a:r>
            <a:br>
              <a:rPr lang="en-US" sz="5400">
                <a:solidFill>
                  <a:schemeClr val="bg1">
                    <a:lumMod val="95000"/>
                    <a:lumOff val="5000"/>
                  </a:schemeClr>
                </a:solidFill>
              </a:rPr>
            </a:br>
            <a:endParaRPr lang="en-US" sz="5400">
              <a:solidFill>
                <a:schemeClr val="bg1">
                  <a:lumMod val="95000"/>
                  <a:lumOff val="5000"/>
                </a:schemeClr>
              </a:solidFill>
            </a:endParaRPr>
          </a:p>
        </p:txBody>
      </p:sp>
    </p:spTree>
    <p:extLst>
      <p:ext uri="{BB962C8B-B14F-4D97-AF65-F5344CB8AC3E}">
        <p14:creationId xmlns:p14="http://schemas.microsoft.com/office/powerpoint/2010/main" val="388593534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BF1BF-4513-D0FF-E0D8-484BB8281B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A7CB96-A15B-3A2C-15AA-14FD53F569D5}"/>
              </a:ext>
            </a:extLst>
          </p:cNvPr>
          <p:cNvSpPr>
            <a:spLocks noGrp="1"/>
          </p:cNvSpPr>
          <p:nvPr>
            <p:ph type="title"/>
          </p:nvPr>
        </p:nvSpPr>
        <p:spPr>
          <a:xfrm>
            <a:off x="838200" y="629813"/>
            <a:ext cx="10515600" cy="1009934"/>
          </a:xfrm>
        </p:spPr>
        <p:txBody>
          <a:bodyPr/>
          <a:lstStyle/>
          <a:p>
            <a:r>
              <a:rPr lang="en-US" b="1" dirty="0">
                <a:latin typeface="Arial" panose="020B0604020202020204" pitchFamily="34" charset="0"/>
                <a:ea typeface="Times New Roman" panose="02020603050405020304" pitchFamily="18" charset="0"/>
                <a:cs typeface="Arial" panose="020B0604020202020204" pitchFamily="34" charset="0"/>
              </a:rPr>
              <a:t>Capacity and Experience </a:t>
            </a:r>
          </a:p>
        </p:txBody>
      </p:sp>
      <p:sp>
        <p:nvSpPr>
          <p:cNvPr id="3" name="Content Placeholder 2">
            <a:extLst>
              <a:ext uri="{FF2B5EF4-FFF2-40B4-BE49-F238E27FC236}">
                <a16:creationId xmlns:a16="http://schemas.microsoft.com/office/drawing/2014/main" id="{A1E65D89-0D48-3946-783F-CDE5E53C9AF5}"/>
              </a:ext>
            </a:extLst>
          </p:cNvPr>
          <p:cNvSpPr>
            <a:spLocks noGrp="1"/>
          </p:cNvSpPr>
          <p:nvPr>
            <p:ph idx="1"/>
          </p:nvPr>
        </p:nvSpPr>
        <p:spPr>
          <a:xfrm>
            <a:off x="838200" y="1655410"/>
            <a:ext cx="10515600" cy="4664563"/>
          </a:xfrm>
        </p:spPr>
        <p:txBody>
          <a:bodyPr>
            <a:normAutofit/>
          </a:bodyPr>
          <a:lstStyle/>
          <a:p>
            <a:pPr marL="228600" marR="0" lvl="0" indent="-228600" algn="l" defTabSz="914400" rtl="0" eaLnBrk="1" fontAlgn="auto" latinLnBrk="0" hangingPunct="1">
              <a:lnSpc>
                <a:spcPct val="90000"/>
              </a:lnSpc>
              <a:spcBef>
                <a:spcPts val="1000"/>
              </a:spcBef>
              <a:spcAft>
                <a:spcPts val="600"/>
              </a:spcAft>
              <a:buClrTx/>
              <a:buSzTx/>
              <a:buFont typeface="Arial" panose="020B0604020202020204" pitchFamily="34" charset="0"/>
              <a:buChar char="•"/>
              <a:tabLst/>
              <a:defRPr/>
            </a:pPr>
            <a:r>
              <a:rPr kumimoji="0" lang="en-US" sz="2800" i="0" u="none" strike="noStrike" kern="1200" cap="none" spc="0" normalizeH="0" baseline="0" noProof="0" dirty="0">
                <a:ln>
                  <a:noFill/>
                </a:ln>
                <a:effectLst/>
                <a:uLnTx/>
                <a:uFillTx/>
                <a:latin typeface="Google Sans"/>
                <a:ea typeface="+mn-ea"/>
                <a:cs typeface="+mn-cs"/>
              </a:rPr>
              <a:t>CHDO staff must have relevant experience to undertake the proposed project. </a:t>
            </a:r>
          </a:p>
          <a:p>
            <a:pPr marL="228600" marR="0" lvl="0" indent="-228600" algn="l" defTabSz="914400" rtl="0" eaLnBrk="1" fontAlgn="auto" latinLnBrk="0" hangingPunct="1">
              <a:lnSpc>
                <a:spcPct val="90000"/>
              </a:lnSpc>
              <a:spcBef>
                <a:spcPts val="1000"/>
              </a:spcBef>
              <a:spcAft>
                <a:spcPts val="600"/>
              </a:spcAft>
              <a:buClrTx/>
              <a:buSzTx/>
              <a:buFont typeface="Arial" panose="020B0604020202020204" pitchFamily="34" charset="0"/>
              <a:buChar char="•"/>
              <a:tabLst/>
              <a:defRPr/>
            </a:pPr>
            <a:r>
              <a:rPr kumimoji="0" lang="en-US" sz="2800" i="0" u="none" strike="noStrike" kern="1200" cap="none" spc="0" normalizeH="0" baseline="0" noProof="0" dirty="0">
                <a:ln>
                  <a:noFill/>
                </a:ln>
                <a:effectLst/>
                <a:uLnTx/>
                <a:uFillTx/>
                <a:latin typeface="Google Sans"/>
                <a:ea typeface="+mn-ea"/>
                <a:cs typeface="+mn-cs"/>
              </a:rPr>
              <a:t>Paid staff with expertise and experience to carry out the proposed project</a:t>
            </a:r>
          </a:p>
          <a:p>
            <a:pPr marL="228600" marR="0" lvl="0" indent="-228600" algn="l" defTabSz="914400" rtl="0" eaLnBrk="1" fontAlgn="auto" latinLnBrk="0" hangingPunct="1">
              <a:lnSpc>
                <a:spcPct val="90000"/>
              </a:lnSpc>
              <a:spcBef>
                <a:spcPts val="1000"/>
              </a:spcBef>
              <a:spcAft>
                <a:spcPts val="600"/>
              </a:spcAft>
              <a:buClrTx/>
              <a:buSzTx/>
              <a:buFont typeface="Arial" panose="020B0604020202020204" pitchFamily="34" charset="0"/>
              <a:buChar char="•"/>
              <a:tabLst/>
              <a:defRPr/>
            </a:pPr>
            <a:r>
              <a:rPr kumimoji="0" lang="en-US" sz="2800" i="0" u="none" strike="noStrike" kern="1200" cap="none" spc="0" normalizeH="0" baseline="0" noProof="0" dirty="0">
                <a:ln>
                  <a:noFill/>
                </a:ln>
                <a:effectLst/>
                <a:uLnTx/>
                <a:uFillTx/>
                <a:latin typeface="Google Sans"/>
                <a:ea typeface="+mn-ea"/>
                <a:cs typeface="+mn-cs"/>
              </a:rPr>
              <a:t>Organization’s track record with past projects.</a:t>
            </a:r>
          </a:p>
          <a:p>
            <a:pPr marL="685800" marR="0" lvl="1" indent="-22860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US" sz="2400" i="0" u="none" strike="noStrike" kern="1200" cap="none" spc="0" normalizeH="0" baseline="0" noProof="0" dirty="0">
                <a:ln>
                  <a:noFill/>
                </a:ln>
                <a:effectLst/>
                <a:uLnTx/>
                <a:uFillTx/>
                <a:latin typeface="Google Sans"/>
                <a:ea typeface="+mn-ea"/>
                <a:cs typeface="+mn-cs"/>
              </a:rPr>
              <a:t>Documentation of past projects will be required </a:t>
            </a:r>
          </a:p>
          <a:p>
            <a:pPr marL="228600" marR="0" lvl="0" indent="-228600" algn="l" defTabSz="914400" rtl="0" eaLnBrk="1" fontAlgn="auto" latinLnBrk="0" hangingPunct="1">
              <a:lnSpc>
                <a:spcPct val="90000"/>
              </a:lnSpc>
              <a:spcBef>
                <a:spcPts val="1000"/>
              </a:spcBef>
              <a:spcAft>
                <a:spcPts val="600"/>
              </a:spcAft>
              <a:buClrTx/>
              <a:buSzTx/>
              <a:buFont typeface="Arial" panose="020B0604020202020204" pitchFamily="34" charset="0"/>
              <a:buChar char="•"/>
              <a:tabLst/>
              <a:defRPr/>
            </a:pPr>
            <a:r>
              <a:rPr kumimoji="0" lang="en-US" sz="2800" b="1" i="0" u="none" strike="noStrike" kern="1200" cap="none" spc="0" normalizeH="0" baseline="0" noProof="0" dirty="0">
                <a:ln>
                  <a:noFill/>
                </a:ln>
                <a:effectLst/>
                <a:uLnTx/>
                <a:uFillTx/>
                <a:latin typeface="Google Sans"/>
                <a:ea typeface="+mn-ea"/>
                <a:cs typeface="+mn-cs"/>
              </a:rPr>
              <a:t>Example: </a:t>
            </a:r>
            <a:r>
              <a:rPr kumimoji="0" lang="en-US" sz="2800" i="0" u="none" strike="noStrike" kern="1200" cap="none" spc="0" normalizeH="0" baseline="0" noProof="0" dirty="0">
                <a:ln>
                  <a:noFill/>
                </a:ln>
                <a:effectLst/>
                <a:uLnTx/>
                <a:uFillTx/>
                <a:latin typeface="Google Sans"/>
                <a:ea typeface="+mn-ea"/>
                <a:cs typeface="+mn-cs"/>
              </a:rPr>
              <a:t>If the CHDO plans to acquire and manage rental housing, staff will need to have property management experience and or managing HOME assisted housing or other affordable housing. </a:t>
            </a:r>
          </a:p>
          <a:p>
            <a:pPr lvl="1"/>
            <a:endParaRPr lang="en-US" dirty="0">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4316352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B1FA7-CD16-0891-439D-820E8379AACA}"/>
              </a:ext>
            </a:extLst>
          </p:cNvPr>
          <p:cNvSpPr>
            <a:spLocks noGrp="1"/>
          </p:cNvSpPr>
          <p:nvPr>
            <p:ph type="title"/>
          </p:nvPr>
        </p:nvSpPr>
        <p:spPr/>
        <p:txBody>
          <a:bodyPr/>
          <a:lstStyle/>
          <a:p>
            <a:r>
              <a:rPr lang="en-US" b="1" dirty="0"/>
              <a:t>Capacity </a:t>
            </a:r>
          </a:p>
        </p:txBody>
      </p:sp>
      <p:sp>
        <p:nvSpPr>
          <p:cNvPr id="3" name="Content Placeholder 2">
            <a:extLst>
              <a:ext uri="{FF2B5EF4-FFF2-40B4-BE49-F238E27FC236}">
                <a16:creationId xmlns:a16="http://schemas.microsoft.com/office/drawing/2014/main" id="{4AEB6890-F262-EEE2-35E4-D84557B07D41}"/>
              </a:ext>
            </a:extLst>
          </p:cNvPr>
          <p:cNvSpPr>
            <a:spLocks noGrp="1"/>
          </p:cNvSpPr>
          <p:nvPr>
            <p:ph idx="1"/>
          </p:nvPr>
        </p:nvSpPr>
        <p:spPr/>
        <p:txBody>
          <a:bodyPr/>
          <a:lstStyle/>
          <a:p>
            <a:pPr>
              <a:spcAft>
                <a:spcPts val="600"/>
              </a:spcAft>
            </a:pPr>
            <a:r>
              <a:rPr lang="en-US" dirty="0">
                <a:latin typeface="Google Sans"/>
              </a:rPr>
              <a:t>CHDOs must demonstrate the capacity of their key staff to carry out the HOME-assisted activities they are planning.</a:t>
            </a:r>
          </a:p>
          <a:p>
            <a:pPr lvl="1">
              <a:spcAft>
                <a:spcPts val="1200"/>
              </a:spcAft>
            </a:pPr>
            <a:r>
              <a:rPr lang="en-US" sz="2800" dirty="0">
                <a:latin typeface="Google Sans"/>
              </a:rPr>
              <a:t>Paid staff with experience relevant to the role they will undertake</a:t>
            </a:r>
          </a:p>
          <a:p>
            <a:pPr lvl="1">
              <a:spcAft>
                <a:spcPts val="1200"/>
              </a:spcAft>
            </a:pPr>
            <a:r>
              <a:rPr lang="en-US" sz="2800" dirty="0">
                <a:latin typeface="Google Sans"/>
              </a:rPr>
              <a:t>Employees can be full or part-time (W-2, W-4 or 1099)</a:t>
            </a:r>
          </a:p>
          <a:p>
            <a:pPr lvl="1">
              <a:spcAft>
                <a:spcPts val="1200"/>
              </a:spcAft>
            </a:pPr>
            <a:r>
              <a:rPr lang="en-US" sz="2800" dirty="0">
                <a:latin typeface="Google Sans"/>
              </a:rPr>
              <a:t>Employees must be paid by the CHDO</a:t>
            </a:r>
          </a:p>
          <a:p>
            <a:pPr lvl="1">
              <a:spcAft>
                <a:spcPts val="1200"/>
              </a:spcAft>
            </a:pPr>
            <a:r>
              <a:rPr lang="en-US" sz="2800" dirty="0">
                <a:latin typeface="Google Sans"/>
              </a:rPr>
              <a:t>Contracted employees are subjected to an employment contract</a:t>
            </a:r>
          </a:p>
          <a:p>
            <a:endParaRPr lang="en-US" dirty="0"/>
          </a:p>
        </p:txBody>
      </p:sp>
    </p:spTree>
    <p:extLst>
      <p:ext uri="{BB962C8B-B14F-4D97-AF65-F5344CB8AC3E}">
        <p14:creationId xmlns:p14="http://schemas.microsoft.com/office/powerpoint/2010/main" val="7776310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5F29C-BBF6-504D-52EC-9FBA4A613E7C}"/>
              </a:ext>
            </a:extLst>
          </p:cNvPr>
          <p:cNvSpPr>
            <a:spLocks noGrp="1"/>
          </p:cNvSpPr>
          <p:nvPr>
            <p:ph type="title"/>
          </p:nvPr>
        </p:nvSpPr>
        <p:spPr>
          <a:xfrm>
            <a:off x="838200" y="681036"/>
            <a:ext cx="10515600" cy="1144589"/>
          </a:xfrm>
        </p:spPr>
        <p:txBody>
          <a:bodyPr/>
          <a:lstStyle/>
          <a:p>
            <a:r>
              <a:rPr lang="en-US" b="1" dirty="0"/>
              <a:t>Capacity &amp; Experience: Board Members</a:t>
            </a:r>
          </a:p>
        </p:txBody>
      </p:sp>
      <p:sp>
        <p:nvSpPr>
          <p:cNvPr id="3" name="Content Placeholder 2">
            <a:extLst>
              <a:ext uri="{FF2B5EF4-FFF2-40B4-BE49-F238E27FC236}">
                <a16:creationId xmlns:a16="http://schemas.microsoft.com/office/drawing/2014/main" id="{2C894186-8BAC-B632-B133-7F55409FB31E}"/>
              </a:ext>
            </a:extLst>
          </p:cNvPr>
          <p:cNvSpPr>
            <a:spLocks noGrp="1"/>
          </p:cNvSpPr>
          <p:nvPr>
            <p:ph idx="1"/>
          </p:nvPr>
        </p:nvSpPr>
        <p:spPr/>
        <p:txBody>
          <a:bodyPr>
            <a:normAutofit lnSpcReduction="10000"/>
          </a:bodyPr>
          <a:lstStyle/>
          <a:p>
            <a:pPr marL="0" indent="0">
              <a:buNone/>
            </a:pPr>
            <a:r>
              <a:rPr lang="en-US" dirty="0"/>
              <a:t>Where the paid employees of the organization do not demonstrate capacity or experience to develop a HOME-assisted project alone. A CHDO may demonstrate capacity by:</a:t>
            </a:r>
          </a:p>
          <a:p>
            <a:r>
              <a:rPr lang="en-US" dirty="0"/>
              <a:t>Supplemented by utilizing board members or officers of the organization </a:t>
            </a:r>
          </a:p>
          <a:p>
            <a:r>
              <a:rPr lang="en-US" dirty="0"/>
              <a:t>Board members must have professional skills directly relevant to the housing development</a:t>
            </a:r>
          </a:p>
          <a:p>
            <a:r>
              <a:rPr lang="en-US" dirty="0"/>
              <a:t>Must be volunteer and may not be compensated by or have their services donated by another organization. </a:t>
            </a:r>
          </a:p>
          <a:p>
            <a:r>
              <a:rPr lang="en-US" sz="2400" dirty="0"/>
              <a:t>Must be documented on staff roster (resumes required, certification letter)</a:t>
            </a:r>
          </a:p>
          <a:p>
            <a:pPr marL="0" lvl="2" indent="0">
              <a:buNone/>
            </a:pPr>
            <a:endParaRPr lang="en-US" dirty="0"/>
          </a:p>
          <a:p>
            <a:endParaRPr lang="en-US" dirty="0"/>
          </a:p>
        </p:txBody>
      </p:sp>
    </p:spTree>
    <p:extLst>
      <p:ext uri="{BB962C8B-B14F-4D97-AF65-F5344CB8AC3E}">
        <p14:creationId xmlns:p14="http://schemas.microsoft.com/office/powerpoint/2010/main" val="141340376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008A8-4C53-3DB3-566B-F79C26502706}"/>
              </a:ext>
            </a:extLst>
          </p:cNvPr>
          <p:cNvSpPr>
            <a:spLocks noGrp="1"/>
          </p:cNvSpPr>
          <p:nvPr>
            <p:ph type="title"/>
          </p:nvPr>
        </p:nvSpPr>
        <p:spPr/>
        <p:txBody>
          <a:bodyPr/>
          <a:lstStyle/>
          <a:p>
            <a:r>
              <a:rPr lang="en-US" b="1" dirty="0"/>
              <a:t>CHDO Capacity</a:t>
            </a:r>
            <a:endParaRPr lang="en-US" dirty="0"/>
          </a:p>
        </p:txBody>
      </p:sp>
      <p:sp>
        <p:nvSpPr>
          <p:cNvPr id="3" name="Content Placeholder 2">
            <a:extLst>
              <a:ext uri="{FF2B5EF4-FFF2-40B4-BE49-F238E27FC236}">
                <a16:creationId xmlns:a16="http://schemas.microsoft.com/office/drawing/2014/main" id="{88C9587A-AFC9-D4E8-3AA1-E1AF27C8B8F7}"/>
              </a:ext>
            </a:extLst>
          </p:cNvPr>
          <p:cNvSpPr>
            <a:spLocks noGrp="1"/>
          </p:cNvSpPr>
          <p:nvPr>
            <p:ph idx="1"/>
          </p:nvPr>
        </p:nvSpPr>
        <p:spPr/>
        <p:txBody>
          <a:bodyPr>
            <a:normAutofit lnSpcReduction="10000"/>
          </a:bodyPr>
          <a:lstStyle/>
          <a:p>
            <a:pPr marL="0" indent="0">
              <a:spcAft>
                <a:spcPts val="600"/>
              </a:spcAft>
              <a:buNone/>
            </a:pPr>
            <a:r>
              <a:rPr lang="en-US" dirty="0">
                <a:latin typeface="Google Sans"/>
              </a:rPr>
              <a:t>CHDOs capacity </a:t>
            </a:r>
            <a:r>
              <a:rPr lang="en-US" u="sng" dirty="0">
                <a:latin typeface="Google Sans"/>
              </a:rPr>
              <a:t>cannot be</a:t>
            </a:r>
            <a:r>
              <a:rPr lang="en-US" dirty="0">
                <a:latin typeface="Google Sans"/>
              </a:rPr>
              <a:t>:</a:t>
            </a:r>
          </a:p>
          <a:p>
            <a:pPr>
              <a:spcAft>
                <a:spcPts val="600"/>
              </a:spcAft>
            </a:pPr>
            <a:r>
              <a:rPr lang="en-US" dirty="0">
                <a:latin typeface="Google Sans"/>
              </a:rPr>
              <a:t>Municipal, county or state employees</a:t>
            </a:r>
          </a:p>
          <a:p>
            <a:pPr>
              <a:spcAft>
                <a:spcPts val="600"/>
              </a:spcAft>
            </a:pPr>
            <a:r>
              <a:rPr lang="en-US" dirty="0">
                <a:latin typeface="Google Sans"/>
              </a:rPr>
              <a:t>Officers or employees of a for-profit sponsoring entity</a:t>
            </a:r>
          </a:p>
          <a:p>
            <a:pPr>
              <a:spcAft>
                <a:spcPts val="600"/>
              </a:spcAft>
            </a:pPr>
            <a:r>
              <a:rPr lang="en-US" dirty="0">
                <a:latin typeface="Google Sans"/>
              </a:rPr>
              <a:t>Employees of another non-profit organization</a:t>
            </a:r>
          </a:p>
          <a:p>
            <a:pPr>
              <a:spcAft>
                <a:spcPts val="600"/>
              </a:spcAft>
            </a:pPr>
            <a:r>
              <a:rPr lang="en-US" dirty="0">
                <a:latin typeface="Google Sans"/>
              </a:rPr>
              <a:t>Consultants (paid or volunteer) not planning to train the CHDO’s key staff.</a:t>
            </a:r>
          </a:p>
          <a:p>
            <a:pPr lvl="1">
              <a:spcAft>
                <a:spcPts val="600"/>
              </a:spcAft>
            </a:pPr>
            <a:r>
              <a:rPr lang="en-US" dirty="0">
                <a:latin typeface="Google Sans"/>
              </a:rPr>
              <a:t>First time CHDO’s may contract with a consultant and be counted if they are training the paid CHDO staff to be able to perform the function in future projects. </a:t>
            </a:r>
          </a:p>
          <a:p>
            <a:endParaRPr lang="en-US" dirty="0"/>
          </a:p>
        </p:txBody>
      </p:sp>
    </p:spTree>
    <p:extLst>
      <p:ext uri="{BB962C8B-B14F-4D97-AF65-F5344CB8AC3E}">
        <p14:creationId xmlns:p14="http://schemas.microsoft.com/office/powerpoint/2010/main" val="172548416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673FD-CF62-ACA9-FACF-D7FDE7B50012}"/>
              </a:ext>
            </a:extLst>
          </p:cNvPr>
          <p:cNvSpPr>
            <a:spLocks noGrp="1"/>
          </p:cNvSpPr>
          <p:nvPr>
            <p:ph type="title"/>
          </p:nvPr>
        </p:nvSpPr>
        <p:spPr/>
        <p:txBody>
          <a:bodyPr/>
          <a:lstStyle/>
          <a:p>
            <a:r>
              <a:rPr lang="en-US" b="1" dirty="0"/>
              <a:t>Development Capacity</a:t>
            </a:r>
            <a:endParaRPr lang="en-US" dirty="0"/>
          </a:p>
        </p:txBody>
      </p:sp>
      <p:sp>
        <p:nvSpPr>
          <p:cNvPr id="4" name="Content Placeholder 3">
            <a:extLst>
              <a:ext uri="{FF2B5EF4-FFF2-40B4-BE49-F238E27FC236}">
                <a16:creationId xmlns:a16="http://schemas.microsoft.com/office/drawing/2014/main" id="{B182AD17-4B0F-1301-63A6-D219C8939CE1}"/>
              </a:ext>
            </a:extLst>
          </p:cNvPr>
          <p:cNvSpPr>
            <a:spLocks noGrp="1"/>
          </p:cNvSpPr>
          <p:nvPr>
            <p:ph sz="half" idx="1"/>
          </p:nvPr>
        </p:nvSpPr>
        <p:spPr/>
        <p:txBody>
          <a:bodyPr/>
          <a:lstStyle/>
          <a:p>
            <a:r>
              <a:rPr lang="en-US" dirty="0">
                <a:latin typeface="Google Sans"/>
              </a:rPr>
              <a:t>Portfolio – previous projects and properties</a:t>
            </a:r>
          </a:p>
          <a:p>
            <a:r>
              <a:rPr lang="en-US" dirty="0">
                <a:latin typeface="Google Sans"/>
              </a:rPr>
              <a:t>Previous Performance</a:t>
            </a:r>
          </a:p>
          <a:p>
            <a:r>
              <a:rPr lang="en-US" dirty="0">
                <a:latin typeface="Google Sans"/>
              </a:rPr>
              <a:t>Management Capacity – ability to manage</a:t>
            </a:r>
          </a:p>
          <a:p>
            <a:r>
              <a:rPr lang="en-US" dirty="0">
                <a:latin typeface="Google Sans"/>
              </a:rPr>
              <a:t>Policies and Procedures in place to govern a project</a:t>
            </a:r>
          </a:p>
          <a:p>
            <a:r>
              <a:rPr lang="en-US" dirty="0">
                <a:latin typeface="Google Sans"/>
              </a:rPr>
              <a:t>Project Management </a:t>
            </a:r>
          </a:p>
          <a:p>
            <a:endParaRPr lang="en-US" dirty="0"/>
          </a:p>
        </p:txBody>
      </p:sp>
      <p:sp>
        <p:nvSpPr>
          <p:cNvPr id="5" name="Content Placeholder 4">
            <a:extLst>
              <a:ext uri="{FF2B5EF4-FFF2-40B4-BE49-F238E27FC236}">
                <a16:creationId xmlns:a16="http://schemas.microsoft.com/office/drawing/2014/main" id="{3B53E94C-34C9-E61D-37AF-B06284C5F0DD}"/>
              </a:ext>
            </a:extLst>
          </p:cNvPr>
          <p:cNvSpPr>
            <a:spLocks noGrp="1"/>
          </p:cNvSpPr>
          <p:nvPr>
            <p:ph sz="half" idx="2"/>
          </p:nvPr>
        </p:nvSpPr>
        <p:spPr/>
        <p:txBody>
          <a:bodyPr/>
          <a:lstStyle/>
          <a:p>
            <a:r>
              <a:rPr lang="en-US" dirty="0">
                <a:latin typeface="Google Sans"/>
              </a:rPr>
              <a:t>Personnel and Skills</a:t>
            </a:r>
          </a:p>
          <a:p>
            <a:r>
              <a:rPr lang="en-US" dirty="0">
                <a:latin typeface="Google Sans"/>
              </a:rPr>
              <a:t>Training – 2 years </a:t>
            </a:r>
          </a:p>
          <a:p>
            <a:r>
              <a:rPr lang="en-US" dirty="0">
                <a:latin typeface="Google Sans"/>
              </a:rPr>
              <a:t>Member Involvement</a:t>
            </a:r>
          </a:p>
          <a:p>
            <a:r>
              <a:rPr lang="en-US" dirty="0">
                <a:latin typeface="Google Sans"/>
              </a:rPr>
              <a:t>Use of Consultants – Year 1 </a:t>
            </a:r>
          </a:p>
          <a:p>
            <a:r>
              <a:rPr lang="en-US" dirty="0">
                <a:latin typeface="Google Sans"/>
              </a:rPr>
              <a:t>Funding Access – ability to raise funds for the capital of the project</a:t>
            </a:r>
          </a:p>
          <a:p>
            <a:endParaRPr lang="en-US" dirty="0"/>
          </a:p>
        </p:txBody>
      </p:sp>
    </p:spTree>
    <p:extLst>
      <p:ext uri="{BB962C8B-B14F-4D97-AF65-F5344CB8AC3E}">
        <p14:creationId xmlns:p14="http://schemas.microsoft.com/office/powerpoint/2010/main" val="1655817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a:extLst>
            <a:ext uri="{FF2B5EF4-FFF2-40B4-BE49-F238E27FC236}">
              <a16:creationId xmlns:a16="http://schemas.microsoft.com/office/drawing/2014/main" id="{8ED87B41-4295-4040-8A98-44015DDA5BB5}"/>
            </a:ext>
          </a:extLst>
        </p:cNvPr>
        <p:cNvGrpSpPr/>
        <p:nvPr/>
      </p:nvGrpSpPr>
      <p:grpSpPr>
        <a:xfrm>
          <a:off x="0" y="0"/>
          <a:ext cx="0" cy="0"/>
          <a:chOff x="0" y="0"/>
          <a:chExt cx="0" cy="0"/>
        </a:xfrm>
      </p:grpSpPr>
      <p:sp>
        <p:nvSpPr>
          <p:cNvPr id="38" name="Freeform: Shape 37">
            <a:extLst>
              <a:ext uri="{FF2B5EF4-FFF2-40B4-BE49-F238E27FC236}">
                <a16:creationId xmlns:a16="http://schemas.microsoft.com/office/drawing/2014/main" id="{8ED3DE7D-BA63-553F-B249-A226071666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Shape 39">
            <a:extLst>
              <a:ext uri="{FF2B5EF4-FFF2-40B4-BE49-F238E27FC236}">
                <a16:creationId xmlns:a16="http://schemas.microsoft.com/office/drawing/2014/main" id="{D67BF193-3CBE-DAFA-F4C6-E4DD82D149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0079071-E77A-954A-1FC1-8B3B1B6F6CE4}"/>
              </a:ext>
            </a:extLst>
          </p:cNvPr>
          <p:cNvSpPr>
            <a:spLocks noGrp="1"/>
          </p:cNvSpPr>
          <p:nvPr>
            <p:ph type="title"/>
          </p:nvPr>
        </p:nvSpPr>
        <p:spPr>
          <a:xfrm>
            <a:off x="2555631" y="1441938"/>
            <a:ext cx="7080738" cy="3974124"/>
          </a:xfrm>
        </p:spPr>
        <p:txBody>
          <a:bodyPr vert="horz" lIns="91440" tIns="45720" rIns="91440" bIns="45720" rtlCol="0">
            <a:normAutofit/>
          </a:bodyPr>
          <a:lstStyle/>
          <a:p>
            <a:pPr algn="ctr"/>
            <a:r>
              <a:rPr lang="en-US" sz="5400" b="1" kern="1200" dirty="0">
                <a:solidFill>
                  <a:schemeClr val="bg1">
                    <a:lumMod val="95000"/>
                    <a:lumOff val="5000"/>
                  </a:schemeClr>
                </a:solidFill>
                <a:latin typeface="+mj-lt"/>
                <a:ea typeface="+mj-ea"/>
                <a:cs typeface="+mj-cs"/>
              </a:rPr>
              <a:t>Project Eligibility</a:t>
            </a:r>
          </a:p>
        </p:txBody>
      </p:sp>
    </p:spTree>
    <p:extLst>
      <p:ext uri="{BB962C8B-B14F-4D97-AF65-F5344CB8AC3E}">
        <p14:creationId xmlns:p14="http://schemas.microsoft.com/office/powerpoint/2010/main" val="108013300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99818-66D8-22AA-4F73-727E4D329440}"/>
              </a:ext>
            </a:extLst>
          </p:cNvPr>
          <p:cNvSpPr>
            <a:spLocks noGrp="1"/>
          </p:cNvSpPr>
          <p:nvPr>
            <p:ph type="title"/>
          </p:nvPr>
        </p:nvSpPr>
        <p:spPr>
          <a:xfrm>
            <a:off x="606188" y="883739"/>
            <a:ext cx="10515600" cy="1325563"/>
          </a:xfrm>
        </p:spPr>
        <p:txBody>
          <a:bodyPr/>
          <a:lstStyle/>
          <a:p>
            <a:r>
              <a:rPr lang="en-US" b="1" dirty="0"/>
              <a:t>Financial Accountability </a:t>
            </a:r>
            <a:endParaRPr lang="en-US" dirty="0"/>
          </a:p>
        </p:txBody>
      </p:sp>
      <p:graphicFrame>
        <p:nvGraphicFramePr>
          <p:cNvPr id="4" name="Content Placeholder 2">
            <a:extLst>
              <a:ext uri="{FF2B5EF4-FFF2-40B4-BE49-F238E27FC236}">
                <a16:creationId xmlns:a16="http://schemas.microsoft.com/office/drawing/2014/main" id="{5755ACB3-9A6D-0E06-D760-E0BD6AC18891}"/>
              </a:ext>
            </a:extLst>
          </p:cNvPr>
          <p:cNvGraphicFramePr>
            <a:graphicFrameLocks noGrp="1"/>
          </p:cNvGraphicFramePr>
          <p:nvPr>
            <p:ph idx="1"/>
          </p:nvPr>
        </p:nvGraphicFramePr>
        <p:xfrm>
          <a:off x="606188"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3141162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2D513-CCA8-B691-77F6-EB92E1388F8B}"/>
              </a:ext>
            </a:extLst>
          </p:cNvPr>
          <p:cNvSpPr>
            <a:spLocks noGrp="1"/>
          </p:cNvSpPr>
          <p:nvPr>
            <p:ph type="title"/>
          </p:nvPr>
        </p:nvSpPr>
        <p:spPr/>
        <p:txBody>
          <a:bodyPr/>
          <a:lstStyle/>
          <a:p>
            <a:r>
              <a:rPr lang="en-US" b="1" dirty="0"/>
              <a:t>Financial Management</a:t>
            </a:r>
            <a:endParaRPr lang="en-US" dirty="0"/>
          </a:p>
        </p:txBody>
      </p:sp>
      <p:sp>
        <p:nvSpPr>
          <p:cNvPr id="3" name="Content Placeholder 2">
            <a:extLst>
              <a:ext uri="{FF2B5EF4-FFF2-40B4-BE49-F238E27FC236}">
                <a16:creationId xmlns:a16="http://schemas.microsoft.com/office/drawing/2014/main" id="{69813044-7076-24BF-691F-712984C1A601}"/>
              </a:ext>
            </a:extLst>
          </p:cNvPr>
          <p:cNvSpPr>
            <a:spLocks noGrp="1"/>
          </p:cNvSpPr>
          <p:nvPr>
            <p:ph sz="half" idx="1"/>
          </p:nvPr>
        </p:nvSpPr>
        <p:spPr/>
        <p:txBody>
          <a:bodyPr>
            <a:normAutofit lnSpcReduction="10000"/>
          </a:bodyPr>
          <a:lstStyle/>
          <a:p>
            <a:r>
              <a:rPr lang="en-US" dirty="0">
                <a:latin typeface="Google Sans"/>
              </a:rPr>
              <a:t>Conformance to Accountability Standards (CFRs)</a:t>
            </a:r>
          </a:p>
          <a:p>
            <a:r>
              <a:rPr lang="en-US" dirty="0">
                <a:latin typeface="Google Sans"/>
              </a:rPr>
              <a:t>No Individual Benefit</a:t>
            </a:r>
          </a:p>
          <a:p>
            <a:r>
              <a:rPr lang="en-US" dirty="0">
                <a:latin typeface="Google Sans"/>
              </a:rPr>
              <a:t>Audit- 3 years or financial statements </a:t>
            </a:r>
          </a:p>
          <a:p>
            <a:r>
              <a:rPr lang="en-US" dirty="0">
                <a:latin typeface="Google Sans"/>
              </a:rPr>
              <a:t>Budgeting – annual budget of program, activities and operations</a:t>
            </a:r>
          </a:p>
          <a:p>
            <a:r>
              <a:rPr lang="en-US" dirty="0">
                <a:latin typeface="Google Sans"/>
              </a:rPr>
              <a:t>Financial reporting </a:t>
            </a:r>
          </a:p>
          <a:p>
            <a:r>
              <a:rPr lang="en-US" dirty="0">
                <a:latin typeface="Google Sans"/>
              </a:rPr>
              <a:t>Cash Flow Management</a:t>
            </a:r>
          </a:p>
          <a:p>
            <a:endParaRPr lang="en-US" dirty="0"/>
          </a:p>
        </p:txBody>
      </p:sp>
      <p:sp>
        <p:nvSpPr>
          <p:cNvPr id="4" name="Content Placeholder 3">
            <a:extLst>
              <a:ext uri="{FF2B5EF4-FFF2-40B4-BE49-F238E27FC236}">
                <a16:creationId xmlns:a16="http://schemas.microsoft.com/office/drawing/2014/main" id="{178242E9-4A4F-1B16-6957-22D69D3FF754}"/>
              </a:ext>
            </a:extLst>
          </p:cNvPr>
          <p:cNvSpPr>
            <a:spLocks noGrp="1"/>
          </p:cNvSpPr>
          <p:nvPr>
            <p:ph sz="half" idx="2"/>
          </p:nvPr>
        </p:nvSpPr>
        <p:spPr/>
        <p:txBody>
          <a:bodyPr>
            <a:normAutofit lnSpcReduction="10000"/>
          </a:bodyPr>
          <a:lstStyle/>
          <a:p>
            <a:r>
              <a:rPr lang="en-US" dirty="0">
                <a:latin typeface="Google Sans"/>
              </a:rPr>
              <a:t>Internal Controls</a:t>
            </a:r>
          </a:p>
          <a:p>
            <a:r>
              <a:rPr lang="en-US" dirty="0">
                <a:latin typeface="Google Sans"/>
              </a:rPr>
              <a:t>Conflict of Interest Policy</a:t>
            </a:r>
          </a:p>
          <a:p>
            <a:r>
              <a:rPr lang="en-US" dirty="0">
                <a:latin typeface="Google Sans"/>
              </a:rPr>
              <a:t>Insurance – Minimum surety bond of $75,000</a:t>
            </a:r>
          </a:p>
          <a:p>
            <a:r>
              <a:rPr lang="en-US" dirty="0">
                <a:latin typeface="Google Sans"/>
              </a:rPr>
              <a:t>Financial Stability: sufficient funding to support operations </a:t>
            </a:r>
          </a:p>
          <a:p>
            <a:r>
              <a:rPr lang="en-US" dirty="0">
                <a:latin typeface="Google Sans"/>
              </a:rPr>
              <a:t>Portfolio Financial Condition: stable</a:t>
            </a:r>
          </a:p>
          <a:p>
            <a:r>
              <a:rPr lang="en-US" dirty="0">
                <a:latin typeface="Google Sans"/>
              </a:rPr>
              <a:t>Liquidity: assets available to cover current expenses</a:t>
            </a:r>
          </a:p>
          <a:p>
            <a:endParaRPr lang="en-US" dirty="0"/>
          </a:p>
        </p:txBody>
      </p:sp>
    </p:spTree>
    <p:extLst>
      <p:ext uri="{BB962C8B-B14F-4D97-AF65-F5344CB8AC3E}">
        <p14:creationId xmlns:p14="http://schemas.microsoft.com/office/powerpoint/2010/main" val="325266448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57519-B333-BC7E-A7CA-9FE04717433A}"/>
              </a:ext>
            </a:extLst>
          </p:cNvPr>
          <p:cNvSpPr>
            <a:spLocks noGrp="1"/>
          </p:cNvSpPr>
          <p:nvPr>
            <p:ph type="title"/>
          </p:nvPr>
        </p:nvSpPr>
        <p:spPr/>
        <p:txBody>
          <a:bodyPr/>
          <a:lstStyle/>
          <a:p>
            <a:r>
              <a:rPr lang="en-US" b="1" dirty="0"/>
              <a:t>Community Requirements</a:t>
            </a:r>
            <a:endParaRPr lang="en-US" dirty="0"/>
          </a:p>
        </p:txBody>
      </p:sp>
      <p:sp>
        <p:nvSpPr>
          <p:cNvPr id="3" name="Content Placeholder 2">
            <a:extLst>
              <a:ext uri="{FF2B5EF4-FFF2-40B4-BE49-F238E27FC236}">
                <a16:creationId xmlns:a16="http://schemas.microsoft.com/office/drawing/2014/main" id="{4F20484F-B0EF-5758-0736-18D20373B312}"/>
              </a:ext>
            </a:extLst>
          </p:cNvPr>
          <p:cNvSpPr>
            <a:spLocks noGrp="1"/>
          </p:cNvSpPr>
          <p:nvPr>
            <p:ph idx="1"/>
          </p:nvPr>
        </p:nvSpPr>
        <p:spPr/>
        <p:txBody>
          <a:bodyPr>
            <a:normAutofit fontScale="92500" lnSpcReduction="10000"/>
          </a:bodyPr>
          <a:lstStyle/>
          <a:p>
            <a:pPr>
              <a:spcAft>
                <a:spcPts val="600"/>
              </a:spcAft>
            </a:pPr>
            <a:r>
              <a:rPr lang="en-US" b="1" dirty="0">
                <a:latin typeface="Google Sans"/>
              </a:rPr>
              <a:t>History of serving the community </a:t>
            </a:r>
            <a:r>
              <a:rPr lang="en-US" dirty="0">
                <a:latin typeface="Google Sans"/>
              </a:rPr>
              <a:t>in a similar capacity (One year)</a:t>
            </a:r>
          </a:p>
          <a:p>
            <a:pPr>
              <a:spcAft>
                <a:spcPts val="600"/>
              </a:spcAft>
            </a:pPr>
            <a:r>
              <a:rPr lang="en-US" b="1" dirty="0">
                <a:latin typeface="Google Sans"/>
              </a:rPr>
              <a:t>Low-Income Input: </a:t>
            </a:r>
            <a:r>
              <a:rPr lang="en-US" dirty="0">
                <a:latin typeface="Google Sans"/>
              </a:rPr>
              <a:t>Must have a formal process for low-income program beneficiaries to advise the CHDO on design, location, development and management of affordable housing. </a:t>
            </a:r>
          </a:p>
          <a:p>
            <a:pPr>
              <a:spcAft>
                <a:spcPts val="600"/>
              </a:spcAft>
            </a:pPr>
            <a:r>
              <a:rPr lang="en-US" b="1" dirty="0">
                <a:latin typeface="Google Sans"/>
              </a:rPr>
              <a:t>Clearly defined service area: </a:t>
            </a:r>
            <a:r>
              <a:rPr lang="en-US" dirty="0">
                <a:latin typeface="Google Sans"/>
              </a:rPr>
              <a:t>Cannot be state-wide </a:t>
            </a:r>
            <a:endParaRPr lang="en-US" b="1" dirty="0">
              <a:latin typeface="Google Sans"/>
            </a:endParaRPr>
          </a:p>
          <a:p>
            <a:pPr>
              <a:spcAft>
                <a:spcPts val="600"/>
              </a:spcAft>
            </a:pPr>
            <a:r>
              <a:rPr lang="en-US" b="1" dirty="0">
                <a:latin typeface="Google Sans"/>
              </a:rPr>
              <a:t>Needs</a:t>
            </a:r>
            <a:r>
              <a:rPr lang="en-US" dirty="0">
                <a:latin typeface="Google Sans"/>
              </a:rPr>
              <a:t>: understanding of current housing conditions. </a:t>
            </a:r>
          </a:p>
          <a:p>
            <a:pPr>
              <a:spcAft>
                <a:spcPts val="600"/>
              </a:spcAft>
            </a:pPr>
            <a:r>
              <a:rPr lang="en-US" b="1" dirty="0">
                <a:latin typeface="Google Sans"/>
              </a:rPr>
              <a:t>Community Relations: </a:t>
            </a:r>
            <a:r>
              <a:rPr lang="en-US" dirty="0">
                <a:latin typeface="Google Sans"/>
              </a:rPr>
              <a:t>positive relationship with the community it serves.</a:t>
            </a:r>
          </a:p>
          <a:p>
            <a:pPr>
              <a:spcAft>
                <a:spcPts val="600"/>
              </a:spcAft>
            </a:pPr>
            <a:r>
              <a:rPr lang="en-US" b="1" dirty="0">
                <a:latin typeface="Google Sans"/>
              </a:rPr>
              <a:t>Local Government Relations: </a:t>
            </a:r>
            <a:r>
              <a:rPr lang="en-US" dirty="0">
                <a:latin typeface="Google Sans"/>
              </a:rPr>
              <a:t>positive relationship with the local government of the community it serves. </a:t>
            </a:r>
          </a:p>
          <a:p>
            <a:endParaRPr lang="en-US" dirty="0"/>
          </a:p>
        </p:txBody>
      </p:sp>
    </p:spTree>
    <p:extLst>
      <p:ext uri="{BB962C8B-B14F-4D97-AF65-F5344CB8AC3E}">
        <p14:creationId xmlns:p14="http://schemas.microsoft.com/office/powerpoint/2010/main" val="416592510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256D3C2-D639-E5F8-A6AC-A91BBAFF3A3B}"/>
              </a:ext>
            </a:extLst>
          </p:cNvPr>
          <p:cNvSpPr>
            <a:spLocks noGrp="1"/>
          </p:cNvSpPr>
          <p:nvPr>
            <p:ph type="title"/>
          </p:nvPr>
        </p:nvSpPr>
        <p:spPr>
          <a:xfrm>
            <a:off x="2555631" y="1441938"/>
            <a:ext cx="7080738" cy="3974124"/>
          </a:xfrm>
        </p:spPr>
        <p:txBody>
          <a:bodyPr>
            <a:normAutofit/>
          </a:bodyPr>
          <a:lstStyle/>
          <a:p>
            <a:pPr algn="ctr"/>
            <a:r>
              <a:rPr lang="en-US" sz="5400" b="1">
                <a:solidFill>
                  <a:schemeClr val="bg1">
                    <a:lumMod val="95000"/>
                    <a:lumOff val="5000"/>
                  </a:schemeClr>
                </a:solidFill>
                <a:latin typeface="+mn-lt"/>
              </a:rPr>
              <a:t>CHDO Roles</a:t>
            </a:r>
            <a:endParaRPr lang="en-US" sz="5400">
              <a:solidFill>
                <a:schemeClr val="bg1">
                  <a:lumMod val="95000"/>
                  <a:lumOff val="5000"/>
                </a:schemeClr>
              </a:solidFill>
              <a:latin typeface="+mn-lt"/>
            </a:endParaRPr>
          </a:p>
        </p:txBody>
      </p:sp>
    </p:spTree>
    <p:extLst>
      <p:ext uri="{BB962C8B-B14F-4D97-AF65-F5344CB8AC3E}">
        <p14:creationId xmlns:p14="http://schemas.microsoft.com/office/powerpoint/2010/main" val="244554415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ACB3F-3756-7CF5-04BC-02579D3A06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AEDB14-93FA-525C-CE96-C53723120539}"/>
              </a:ext>
            </a:extLst>
          </p:cNvPr>
          <p:cNvSpPr>
            <a:spLocks noGrp="1"/>
          </p:cNvSpPr>
          <p:nvPr>
            <p:ph type="title"/>
          </p:nvPr>
        </p:nvSpPr>
        <p:spPr>
          <a:xfrm>
            <a:off x="621564" y="620699"/>
            <a:ext cx="9718111" cy="1576446"/>
          </a:xfrm>
        </p:spPr>
        <p:txBody>
          <a:bodyPr anchor="ctr">
            <a:normAutofit/>
          </a:bodyPr>
          <a:lstStyle/>
          <a:p>
            <a:pPr lvl="0"/>
            <a:r>
              <a:rPr lang="en-US" b="1">
                <a:latin typeface="+mn-lt"/>
              </a:rPr>
              <a:t>Determine CHDO Role</a:t>
            </a:r>
            <a:endParaRPr lang="en-US" b="1" dirty="0">
              <a:latin typeface="+mn-lt"/>
            </a:endParaRPr>
          </a:p>
        </p:txBody>
      </p:sp>
      <p:graphicFrame>
        <p:nvGraphicFramePr>
          <p:cNvPr id="6" name="Text Placeholder 2">
            <a:extLst>
              <a:ext uri="{FF2B5EF4-FFF2-40B4-BE49-F238E27FC236}">
                <a16:creationId xmlns:a16="http://schemas.microsoft.com/office/drawing/2014/main" id="{C279DA8F-B0E9-2976-0C95-435864485036}"/>
              </a:ext>
            </a:extLst>
          </p:cNvPr>
          <p:cNvGraphicFramePr>
            <a:graphicFrameLocks/>
          </p:cNvGraphicFramePr>
          <p:nvPr>
            <p:extLst>
              <p:ext uri="{D42A27DB-BD31-4B8C-83A1-F6EECF244321}">
                <p14:modId xmlns:p14="http://schemas.microsoft.com/office/powerpoint/2010/main" val="1385840516"/>
              </p:ext>
            </p:extLst>
          </p:nvPr>
        </p:nvGraphicFramePr>
        <p:xfrm>
          <a:off x="835155" y="2197145"/>
          <a:ext cx="10521689" cy="31020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8325447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A0E39-BA21-0C18-36EC-AA977793C617}"/>
              </a:ext>
            </a:extLst>
          </p:cNvPr>
          <p:cNvSpPr>
            <a:spLocks noGrp="1"/>
          </p:cNvSpPr>
          <p:nvPr>
            <p:ph type="title"/>
          </p:nvPr>
        </p:nvSpPr>
        <p:spPr>
          <a:xfrm>
            <a:off x="838200" y="629813"/>
            <a:ext cx="10515600" cy="1325563"/>
          </a:xfrm>
        </p:spPr>
        <p:txBody>
          <a:bodyPr/>
          <a:lstStyle/>
          <a:p>
            <a:r>
              <a:rPr lang="en-US" dirty="0" err="1"/>
              <a:t>CHDO</a:t>
            </a:r>
            <a:r>
              <a:rPr lang="en-US" dirty="0"/>
              <a:t> ROLE</a:t>
            </a:r>
          </a:p>
        </p:txBody>
      </p:sp>
      <p:graphicFrame>
        <p:nvGraphicFramePr>
          <p:cNvPr id="5" name="Content Placeholder 2">
            <a:extLst>
              <a:ext uri="{FF2B5EF4-FFF2-40B4-BE49-F238E27FC236}">
                <a16:creationId xmlns:a16="http://schemas.microsoft.com/office/drawing/2014/main" id="{76FD2D10-29E9-E88A-8A7B-45A6234FC664}"/>
              </a:ext>
            </a:extLst>
          </p:cNvPr>
          <p:cNvGraphicFramePr>
            <a:graphicFrameLocks noGrp="1"/>
          </p:cNvGraphicFramePr>
          <p:nvPr>
            <p:ph idx="1"/>
            <p:extLst>
              <p:ext uri="{D42A27DB-BD31-4B8C-83A1-F6EECF244321}">
                <p14:modId xmlns:p14="http://schemas.microsoft.com/office/powerpoint/2010/main" val="715194893"/>
              </p:ext>
            </p:extLst>
          </p:nvPr>
        </p:nvGraphicFramePr>
        <p:xfrm>
          <a:off x="838200" y="2177183"/>
          <a:ext cx="10515600" cy="40510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2273826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D9D8D-CA4E-DCDD-9AFD-A2B4CAF18978}"/>
              </a:ext>
            </a:extLst>
          </p:cNvPr>
          <p:cNvSpPr>
            <a:spLocks noGrp="1"/>
          </p:cNvSpPr>
          <p:nvPr>
            <p:ph type="title"/>
          </p:nvPr>
        </p:nvSpPr>
        <p:spPr>
          <a:xfrm>
            <a:off x="838200" y="3738053"/>
            <a:ext cx="10515600" cy="1325563"/>
          </a:xfrm>
        </p:spPr>
        <p:txBody>
          <a:bodyPr/>
          <a:lstStyle/>
          <a:p>
            <a:r>
              <a:rPr lang="en-US"/>
              <a:t>Resources</a:t>
            </a:r>
            <a:endParaRPr lang="en-US" dirty="0"/>
          </a:p>
        </p:txBody>
      </p:sp>
    </p:spTree>
    <p:extLst>
      <p:ext uri="{BB962C8B-B14F-4D97-AF65-F5344CB8AC3E}">
        <p14:creationId xmlns:p14="http://schemas.microsoft.com/office/powerpoint/2010/main" val="137590189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7DEA4-9336-F6CA-3D1C-023D483134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8B1E59-66A4-7C30-A70B-D9AAEBADE072}"/>
              </a:ext>
            </a:extLst>
          </p:cNvPr>
          <p:cNvSpPr>
            <a:spLocks noGrp="1"/>
          </p:cNvSpPr>
          <p:nvPr>
            <p:ph type="title"/>
          </p:nvPr>
        </p:nvSpPr>
        <p:spPr/>
        <p:txBody>
          <a:bodyPr/>
          <a:lstStyle/>
          <a:p>
            <a:r>
              <a:rPr lang="en-US" b="1" dirty="0">
                <a:latin typeface="+mn-lt"/>
              </a:rPr>
              <a:t>Resources	</a:t>
            </a:r>
          </a:p>
        </p:txBody>
      </p:sp>
      <p:sp>
        <p:nvSpPr>
          <p:cNvPr id="3" name="Content Placeholder 2">
            <a:extLst>
              <a:ext uri="{FF2B5EF4-FFF2-40B4-BE49-F238E27FC236}">
                <a16:creationId xmlns:a16="http://schemas.microsoft.com/office/drawing/2014/main" id="{B3904666-ACF0-9D50-ADCE-BB1294215D70}"/>
              </a:ext>
            </a:extLst>
          </p:cNvPr>
          <p:cNvSpPr>
            <a:spLocks noGrp="1"/>
          </p:cNvSpPr>
          <p:nvPr>
            <p:ph idx="1"/>
          </p:nvPr>
        </p:nvSpPr>
        <p:spPr/>
        <p:txBody>
          <a:bodyPr/>
          <a:lstStyle/>
          <a:p>
            <a:r>
              <a:rPr lang="en-US" dirty="0"/>
              <a:t>Mississippi Home Corporation</a:t>
            </a:r>
          </a:p>
          <a:p>
            <a:pPr lvl="1"/>
            <a:r>
              <a:rPr lang="en-US" dirty="0">
                <a:solidFill>
                  <a:srgbClr val="0070C0"/>
                </a:solidFill>
                <a:hlinkClick r:id="rId2">
                  <a:extLst>
                    <a:ext uri="{A12FA001-AC4F-418D-AE19-62706E023703}">
                      <ahyp:hlinkClr xmlns:ahyp="http://schemas.microsoft.com/office/drawing/2018/hyperlinkcolor" val="tx"/>
                    </a:ext>
                  </a:extLst>
                </a:hlinkClick>
              </a:rPr>
              <a:t>https://www.mshomecorp.com/federal-programs/housing-development/</a:t>
            </a:r>
            <a:r>
              <a:rPr lang="en-US" dirty="0">
                <a:solidFill>
                  <a:srgbClr val="0070C0"/>
                </a:solidFill>
              </a:rPr>
              <a:t> </a:t>
            </a:r>
          </a:p>
          <a:p>
            <a:r>
              <a:rPr lang="en-US" dirty="0"/>
              <a:t>HUD EXCHANGE</a:t>
            </a:r>
          </a:p>
          <a:p>
            <a:pPr lvl="1"/>
            <a:r>
              <a:rPr lang="en-US" dirty="0">
                <a:solidFill>
                  <a:srgbClr val="0070C0"/>
                </a:solidFill>
                <a:hlinkClick r:id="rId3">
                  <a:extLst>
                    <a:ext uri="{A12FA001-AC4F-418D-AE19-62706E023703}">
                      <ahyp:hlinkClr xmlns:ahyp="http://schemas.microsoft.com/office/drawing/2018/hyperlinkcolor" val="tx"/>
                    </a:ext>
                  </a:extLst>
                </a:hlinkClick>
              </a:rPr>
              <a:t>https://www.hudexchange.info/programs/home/</a:t>
            </a:r>
            <a:endParaRPr lang="en-US" dirty="0">
              <a:solidFill>
                <a:srgbClr val="0070C0"/>
              </a:solidFill>
            </a:endParaRPr>
          </a:p>
          <a:p>
            <a:pPr lvl="1"/>
            <a:endParaRPr lang="en-US" dirty="0"/>
          </a:p>
        </p:txBody>
      </p:sp>
    </p:spTree>
    <p:extLst>
      <p:ext uri="{BB962C8B-B14F-4D97-AF65-F5344CB8AC3E}">
        <p14:creationId xmlns:p14="http://schemas.microsoft.com/office/powerpoint/2010/main" val="277379164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36154-1812-9461-838B-3DE047BB42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ECBCBD-8780-F94B-4DB9-1305DAFD1C8B}"/>
              </a:ext>
            </a:extLst>
          </p:cNvPr>
          <p:cNvSpPr>
            <a:spLocks noGrp="1"/>
          </p:cNvSpPr>
          <p:nvPr>
            <p:ph type="title"/>
          </p:nvPr>
        </p:nvSpPr>
        <p:spPr/>
        <p:txBody>
          <a:bodyPr/>
          <a:lstStyle/>
          <a:p>
            <a:pPr lvl="0"/>
            <a:r>
              <a:rPr lang="en-US" dirty="0"/>
              <a:t>HOME Regulations</a:t>
            </a:r>
          </a:p>
        </p:txBody>
      </p:sp>
      <p:grpSp>
        <p:nvGrpSpPr>
          <p:cNvPr id="3" name="Group 2">
            <a:extLst>
              <a:ext uri="{FF2B5EF4-FFF2-40B4-BE49-F238E27FC236}">
                <a16:creationId xmlns:a16="http://schemas.microsoft.com/office/drawing/2014/main" id="{8589A38F-D1B1-FFCD-B7DA-C1F3AD17D564}"/>
              </a:ext>
            </a:extLst>
          </p:cNvPr>
          <p:cNvGrpSpPr/>
          <p:nvPr/>
        </p:nvGrpSpPr>
        <p:grpSpPr>
          <a:xfrm>
            <a:off x="1050535" y="2522434"/>
            <a:ext cx="10090929" cy="3360501"/>
            <a:chOff x="1050535" y="2522434"/>
            <a:chExt cx="10090929" cy="3360501"/>
          </a:xfrm>
        </p:grpSpPr>
        <p:sp>
          <p:nvSpPr>
            <p:cNvPr id="4" name="Oval 3">
              <a:extLst>
                <a:ext uri="{FF2B5EF4-FFF2-40B4-BE49-F238E27FC236}">
                  <a16:creationId xmlns:a16="http://schemas.microsoft.com/office/drawing/2014/main" id="{CA65D254-33E9-77D1-B7D5-AD0205DDD97F}"/>
                </a:ext>
              </a:extLst>
            </p:cNvPr>
            <p:cNvSpPr/>
            <p:nvPr/>
          </p:nvSpPr>
          <p:spPr>
            <a:xfrm>
              <a:off x="1050535" y="2522434"/>
              <a:ext cx="1335915" cy="1335915"/>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5" name="Rectangle 4" descr="Home">
              <a:extLst>
                <a:ext uri="{FF2B5EF4-FFF2-40B4-BE49-F238E27FC236}">
                  <a16:creationId xmlns:a16="http://schemas.microsoft.com/office/drawing/2014/main" id="{666835F4-1E43-FE45-C733-079CB5E4D8CC}"/>
                </a:ext>
              </a:extLst>
            </p:cNvPr>
            <p:cNvSpPr/>
            <p:nvPr/>
          </p:nvSpPr>
          <p:spPr>
            <a:xfrm>
              <a:off x="1331077" y="2802976"/>
              <a:ext cx="774830" cy="774830"/>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6" name="Freeform: Shape 5">
              <a:extLst>
                <a:ext uri="{FF2B5EF4-FFF2-40B4-BE49-F238E27FC236}">
                  <a16:creationId xmlns:a16="http://schemas.microsoft.com/office/drawing/2014/main" id="{7080F5A9-88A2-52CE-AE1A-9C2B4DEBF9A2}"/>
                </a:ext>
              </a:extLst>
            </p:cNvPr>
            <p:cNvSpPr/>
            <p:nvPr/>
          </p:nvSpPr>
          <p:spPr>
            <a:xfrm>
              <a:off x="2672716" y="2522434"/>
              <a:ext cx="5605521" cy="1335915"/>
            </a:xfrm>
            <a:custGeom>
              <a:avLst/>
              <a:gdLst>
                <a:gd name="connsiteX0" fmla="*/ 0 w 3148942"/>
                <a:gd name="connsiteY0" fmla="*/ 0 h 1335915"/>
                <a:gd name="connsiteX1" fmla="*/ 3148942 w 3148942"/>
                <a:gd name="connsiteY1" fmla="*/ 0 h 1335915"/>
                <a:gd name="connsiteX2" fmla="*/ 3148942 w 3148942"/>
                <a:gd name="connsiteY2" fmla="*/ 1335915 h 1335915"/>
                <a:gd name="connsiteX3" fmla="*/ 0 w 3148942"/>
                <a:gd name="connsiteY3" fmla="*/ 1335915 h 1335915"/>
                <a:gd name="connsiteX4" fmla="*/ 0 w 3148942"/>
                <a:gd name="connsiteY4" fmla="*/ 0 h 1335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8942" h="1335915">
                  <a:moveTo>
                    <a:pt x="0" y="0"/>
                  </a:moveTo>
                  <a:lnTo>
                    <a:pt x="3148942" y="0"/>
                  </a:lnTo>
                  <a:lnTo>
                    <a:pt x="3148942" y="1335915"/>
                  </a:lnTo>
                  <a:lnTo>
                    <a:pt x="0" y="13359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t>HOME is regulated by 24 CFR Part 92</a:t>
              </a:r>
            </a:p>
          </p:txBody>
        </p:sp>
        <p:sp>
          <p:nvSpPr>
            <p:cNvPr id="11" name="Oval 10">
              <a:extLst>
                <a:ext uri="{FF2B5EF4-FFF2-40B4-BE49-F238E27FC236}">
                  <a16:creationId xmlns:a16="http://schemas.microsoft.com/office/drawing/2014/main" id="{08AE46BF-CD5F-1823-870C-53551534B98A}"/>
                </a:ext>
              </a:extLst>
            </p:cNvPr>
            <p:cNvSpPr/>
            <p:nvPr/>
          </p:nvSpPr>
          <p:spPr>
            <a:xfrm>
              <a:off x="1050535" y="4547020"/>
              <a:ext cx="1335915" cy="1335915"/>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2" name="Rectangle 11" descr="Marker">
              <a:extLst>
                <a:ext uri="{FF2B5EF4-FFF2-40B4-BE49-F238E27FC236}">
                  <a16:creationId xmlns:a16="http://schemas.microsoft.com/office/drawing/2014/main" id="{891DAAF5-E847-9989-8570-57582F50289F}"/>
                </a:ext>
              </a:extLst>
            </p:cNvPr>
            <p:cNvSpPr/>
            <p:nvPr/>
          </p:nvSpPr>
          <p:spPr>
            <a:xfrm>
              <a:off x="1331077" y="4827562"/>
              <a:ext cx="774830" cy="774830"/>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3" name="Freeform: Shape 12">
              <a:extLst>
                <a:ext uri="{FF2B5EF4-FFF2-40B4-BE49-F238E27FC236}">
                  <a16:creationId xmlns:a16="http://schemas.microsoft.com/office/drawing/2014/main" id="{21766683-AACB-1574-17D0-BF88997F133A}"/>
                </a:ext>
              </a:extLst>
            </p:cNvPr>
            <p:cNvSpPr/>
            <p:nvPr/>
          </p:nvSpPr>
          <p:spPr>
            <a:xfrm>
              <a:off x="2672717" y="4547020"/>
              <a:ext cx="3148942" cy="1335915"/>
            </a:xfrm>
            <a:custGeom>
              <a:avLst/>
              <a:gdLst>
                <a:gd name="connsiteX0" fmla="*/ 0 w 3148942"/>
                <a:gd name="connsiteY0" fmla="*/ 0 h 1335915"/>
                <a:gd name="connsiteX1" fmla="*/ 3148942 w 3148942"/>
                <a:gd name="connsiteY1" fmla="*/ 0 h 1335915"/>
                <a:gd name="connsiteX2" fmla="*/ 3148942 w 3148942"/>
                <a:gd name="connsiteY2" fmla="*/ 1335915 h 1335915"/>
                <a:gd name="connsiteX3" fmla="*/ 0 w 3148942"/>
                <a:gd name="connsiteY3" fmla="*/ 1335915 h 1335915"/>
                <a:gd name="connsiteX4" fmla="*/ 0 w 3148942"/>
                <a:gd name="connsiteY4" fmla="*/ 0 h 1335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8942" h="1335915">
                  <a:moveTo>
                    <a:pt x="0" y="0"/>
                  </a:moveTo>
                  <a:lnTo>
                    <a:pt x="3148942" y="0"/>
                  </a:lnTo>
                  <a:lnTo>
                    <a:pt x="3148942" y="1335915"/>
                  </a:lnTo>
                  <a:lnTo>
                    <a:pt x="0" y="13359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dirty="0"/>
                <a:t>F</a:t>
              </a:r>
              <a:r>
                <a:rPr lang="en-US" sz="2400" kern="1200" dirty="0"/>
                <a:t>ound at www.ecfr.gov</a:t>
              </a:r>
            </a:p>
          </p:txBody>
        </p:sp>
        <p:sp>
          <p:nvSpPr>
            <p:cNvPr id="14" name="Oval 13">
              <a:extLst>
                <a:ext uri="{FF2B5EF4-FFF2-40B4-BE49-F238E27FC236}">
                  <a16:creationId xmlns:a16="http://schemas.microsoft.com/office/drawing/2014/main" id="{2DDA1787-0B1C-B091-5D7E-2BE9590B7EB5}"/>
                </a:ext>
              </a:extLst>
            </p:cNvPr>
            <p:cNvSpPr/>
            <p:nvPr/>
          </p:nvSpPr>
          <p:spPr>
            <a:xfrm>
              <a:off x="6370339" y="4547020"/>
              <a:ext cx="1335915" cy="1335915"/>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5" name="Rectangle 14" descr="Map with pin">
              <a:extLst>
                <a:ext uri="{FF2B5EF4-FFF2-40B4-BE49-F238E27FC236}">
                  <a16:creationId xmlns:a16="http://schemas.microsoft.com/office/drawing/2014/main" id="{072D3C7B-D486-80EA-C712-3F829A48EA43}"/>
                </a:ext>
              </a:extLst>
            </p:cNvPr>
            <p:cNvSpPr/>
            <p:nvPr/>
          </p:nvSpPr>
          <p:spPr>
            <a:xfrm>
              <a:off x="6650881" y="4827562"/>
              <a:ext cx="774830" cy="774830"/>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6" name="Freeform: Shape 15">
              <a:extLst>
                <a:ext uri="{FF2B5EF4-FFF2-40B4-BE49-F238E27FC236}">
                  <a16:creationId xmlns:a16="http://schemas.microsoft.com/office/drawing/2014/main" id="{E78C6A4C-D189-2AC6-BD69-15889B350A8D}"/>
                </a:ext>
              </a:extLst>
            </p:cNvPr>
            <p:cNvSpPr/>
            <p:nvPr/>
          </p:nvSpPr>
          <p:spPr>
            <a:xfrm>
              <a:off x="7992522" y="4547020"/>
              <a:ext cx="3148942" cy="1335915"/>
            </a:xfrm>
            <a:custGeom>
              <a:avLst/>
              <a:gdLst>
                <a:gd name="connsiteX0" fmla="*/ 0 w 3148942"/>
                <a:gd name="connsiteY0" fmla="*/ 0 h 1335915"/>
                <a:gd name="connsiteX1" fmla="*/ 3148942 w 3148942"/>
                <a:gd name="connsiteY1" fmla="*/ 0 h 1335915"/>
                <a:gd name="connsiteX2" fmla="*/ 3148942 w 3148942"/>
                <a:gd name="connsiteY2" fmla="*/ 1335915 h 1335915"/>
                <a:gd name="connsiteX3" fmla="*/ 0 w 3148942"/>
                <a:gd name="connsiteY3" fmla="*/ 1335915 h 1335915"/>
                <a:gd name="connsiteX4" fmla="*/ 0 w 3148942"/>
                <a:gd name="connsiteY4" fmla="*/ 0 h 1335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8942" h="1335915">
                  <a:moveTo>
                    <a:pt x="0" y="0"/>
                  </a:moveTo>
                  <a:lnTo>
                    <a:pt x="3148942" y="0"/>
                  </a:lnTo>
                  <a:lnTo>
                    <a:pt x="3148942" y="1335915"/>
                  </a:lnTo>
                  <a:lnTo>
                    <a:pt x="0" y="13359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a:t>Other resources at www.hudexchange.info</a:t>
              </a:r>
            </a:p>
          </p:txBody>
        </p:sp>
      </p:grpSp>
    </p:spTree>
    <p:extLst>
      <p:ext uri="{BB962C8B-B14F-4D97-AF65-F5344CB8AC3E}">
        <p14:creationId xmlns:p14="http://schemas.microsoft.com/office/powerpoint/2010/main" val="38788837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a:extLst>
            <a:ext uri="{FF2B5EF4-FFF2-40B4-BE49-F238E27FC236}">
              <a16:creationId xmlns:a16="http://schemas.microsoft.com/office/drawing/2014/main" id="{5A5AD868-2D21-C144-B5AA-70C113DB5B39}"/>
            </a:ext>
          </a:extLst>
        </p:cNvPr>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15E4DE7-C1F8-3EC9-4587-30ADE8ACA733}"/>
              </a:ext>
            </a:extLst>
          </p:cNvPr>
          <p:cNvSpPr>
            <a:spLocks noGrp="1"/>
          </p:cNvSpPr>
          <p:nvPr>
            <p:ph type="title"/>
          </p:nvPr>
        </p:nvSpPr>
        <p:spPr>
          <a:xfrm>
            <a:off x="2555631" y="1441938"/>
            <a:ext cx="7080738" cy="3974124"/>
          </a:xfrm>
        </p:spPr>
        <p:txBody>
          <a:bodyPr>
            <a:normAutofit/>
          </a:bodyPr>
          <a:lstStyle/>
          <a:p>
            <a:pPr algn="ctr"/>
            <a:r>
              <a:rPr lang="en-US" sz="5400" b="1" dirty="0">
                <a:solidFill>
                  <a:schemeClr val="bg1">
                    <a:lumMod val="95000"/>
                    <a:lumOff val="5000"/>
                  </a:schemeClr>
                </a:solidFill>
                <a:latin typeface="+mn-lt"/>
              </a:rPr>
              <a:t>HOW TO APPLY</a:t>
            </a:r>
            <a:endParaRPr lang="en-US" sz="5400" dirty="0">
              <a:solidFill>
                <a:schemeClr val="bg1">
                  <a:lumMod val="95000"/>
                  <a:lumOff val="5000"/>
                </a:schemeClr>
              </a:solidFill>
              <a:latin typeface="+mn-lt"/>
            </a:endParaRPr>
          </a:p>
        </p:txBody>
      </p:sp>
    </p:spTree>
    <p:extLst>
      <p:ext uri="{BB962C8B-B14F-4D97-AF65-F5344CB8AC3E}">
        <p14:creationId xmlns:p14="http://schemas.microsoft.com/office/powerpoint/2010/main" val="421430270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96B24"/>
      </a:accent1>
      <a:accent2>
        <a:srgbClr val="4EA72E"/>
      </a:accent2>
      <a:accent3>
        <a:srgbClr val="156082"/>
      </a:accent3>
      <a:accent4>
        <a:srgbClr val="0F9ED5"/>
      </a:accent4>
      <a:accent5>
        <a:srgbClr val="A02B93"/>
      </a:accent5>
      <a:accent6>
        <a:srgbClr val="E97132"/>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97E0A228-C590-4D20-B05F-A6BF04A0544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4507</TotalTime>
  <Words>5241</Words>
  <Application>Microsoft Office PowerPoint</Application>
  <PresentationFormat>Widescreen</PresentationFormat>
  <Paragraphs>620</Paragraphs>
  <Slides>103</Slides>
  <Notes>2</Notes>
  <HiddenSlides>0</HiddenSlides>
  <MMClips>0</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1</vt:i4>
      </vt:variant>
      <vt:variant>
        <vt:lpstr>Slide Titles</vt:lpstr>
      </vt:variant>
      <vt:variant>
        <vt:i4>103</vt:i4>
      </vt:variant>
    </vt:vector>
  </HeadingPairs>
  <TitlesOfParts>
    <vt:vector size="118" baseType="lpstr">
      <vt:lpstr>Albertus Medium</vt:lpstr>
      <vt:lpstr>Aptos</vt:lpstr>
      <vt:lpstr>Aptos Display</vt:lpstr>
      <vt:lpstr>Arial</vt:lpstr>
      <vt:lpstr>Brush Script MT</vt:lpstr>
      <vt:lpstr>Calibri</vt:lpstr>
      <vt:lpstr>Century Gothic</vt:lpstr>
      <vt:lpstr>Franklin Gothic Book</vt:lpstr>
      <vt:lpstr>Franklin Gothic Medium</vt:lpstr>
      <vt:lpstr>Google Sans</vt:lpstr>
      <vt:lpstr>Symbol</vt:lpstr>
      <vt:lpstr>Tw Cen MT</vt:lpstr>
      <vt:lpstr>Wingdings</vt:lpstr>
      <vt:lpstr>Office Theme</vt:lpstr>
      <vt:lpstr>Acrobat Document</vt:lpstr>
      <vt:lpstr>Community Housing Development Organization (CHDO)</vt:lpstr>
      <vt:lpstr>Eliminating Fraud &amp; Waste</vt:lpstr>
      <vt:lpstr> CHDO 2026 Application Workshop  </vt:lpstr>
      <vt:lpstr>CHDO Set-Aside Funding</vt:lpstr>
      <vt:lpstr>What is a CHDO? </vt:lpstr>
      <vt:lpstr>CHDO Set-Aside</vt:lpstr>
      <vt:lpstr>CHDO Funds</vt:lpstr>
      <vt:lpstr>Participating Jurisdictions </vt:lpstr>
      <vt:lpstr>Project Eligibility</vt:lpstr>
      <vt:lpstr>Eligible Activities</vt:lpstr>
      <vt:lpstr>Eligible Project Types</vt:lpstr>
      <vt:lpstr>Ineligible Project Types - Examples</vt:lpstr>
      <vt:lpstr>Unit Set-Aside Requirements</vt:lpstr>
      <vt:lpstr>CHDO Income Limits</vt:lpstr>
      <vt:lpstr>How to Apply?</vt:lpstr>
      <vt:lpstr>Application Cycle Timeline</vt:lpstr>
      <vt:lpstr>Application Submission</vt:lpstr>
      <vt:lpstr>Threshold</vt:lpstr>
      <vt:lpstr>Application Selection Criteria</vt:lpstr>
      <vt:lpstr>Threshold Factors</vt:lpstr>
      <vt:lpstr>1. Eligible Applicant</vt:lpstr>
      <vt:lpstr>Determine CHDO Role</vt:lpstr>
      <vt:lpstr>CHDO as an Owner</vt:lpstr>
      <vt:lpstr>CHDO as a Developer - Rental</vt:lpstr>
      <vt:lpstr>CHDO as a Developer – Homeownership </vt:lpstr>
      <vt:lpstr>CHDO as a Developer – Homeownership </vt:lpstr>
      <vt:lpstr>CHDO as a Sponsor: Affiliate</vt:lpstr>
      <vt:lpstr>CHDO as a Sponsor: Affiliate</vt:lpstr>
      <vt:lpstr>CHDO as a Sponsor: Turnkey</vt:lpstr>
      <vt:lpstr>Eligible Project Costs</vt:lpstr>
      <vt:lpstr>2. Eligible Project/Activity</vt:lpstr>
      <vt:lpstr>2. Eligible Project/Activity</vt:lpstr>
      <vt:lpstr>Ineligible Project Costs &amp; Activities</vt:lpstr>
      <vt:lpstr>Ineligible Project Costs &amp; Activities</vt:lpstr>
      <vt:lpstr>3. Merits: Addressing State’s Priority Housing Needs  (at least one)</vt:lpstr>
      <vt:lpstr>Declaration of Restrictive Covenants Statement</vt:lpstr>
      <vt:lpstr>4. Evidence of Affirmatively Furthering Fair Housing</vt:lpstr>
      <vt:lpstr>Fair Housing &amp; Equal Opportunity (FHEO) Posters &amp; Displays</vt:lpstr>
      <vt:lpstr>5. Implementation of Supportive Services</vt:lpstr>
      <vt:lpstr>6. Applicant Experience</vt:lpstr>
      <vt:lpstr>7. Certification of HOME Requirements</vt:lpstr>
      <vt:lpstr>Application Evaluation</vt:lpstr>
      <vt:lpstr>Applicant’s Responsibility</vt:lpstr>
      <vt:lpstr>Readiness To Proceed</vt:lpstr>
      <vt:lpstr>Organizational Capacity</vt:lpstr>
      <vt:lpstr>Form of Assistance</vt:lpstr>
      <vt:lpstr>Funding Commitments</vt:lpstr>
      <vt:lpstr>Development Budget &amp; Appraisals</vt:lpstr>
      <vt:lpstr>Subsidy Layering Analysis </vt:lpstr>
      <vt:lpstr>Subsidy Layering Analysis</vt:lpstr>
      <vt:lpstr> Maximum Per Unit Subsidy Limits</vt:lpstr>
      <vt:lpstr>Maximum Per Unit Subsidy Limits</vt:lpstr>
      <vt:lpstr>Application Underwriting Criteria</vt:lpstr>
      <vt:lpstr>Cost Limitations</vt:lpstr>
      <vt:lpstr>Additional Items Needed</vt:lpstr>
      <vt:lpstr>Market Need and Analysis</vt:lpstr>
      <vt:lpstr>Market Need and Analysis</vt:lpstr>
      <vt:lpstr>Market Study Waiver Request </vt:lpstr>
      <vt:lpstr>How will you work with tenants?</vt:lpstr>
      <vt:lpstr>Architectural Plans &amp; Design</vt:lpstr>
      <vt:lpstr>Property Standards</vt:lpstr>
      <vt:lpstr>Cross-Cutting Federal Requirements</vt:lpstr>
      <vt:lpstr>Key Application Checklist Recap</vt:lpstr>
      <vt:lpstr>Maximum Award </vt:lpstr>
      <vt:lpstr>Forms &amp; Exhibits</vt:lpstr>
      <vt:lpstr>CHDO Operating Expenses</vt:lpstr>
      <vt:lpstr>CHDO Operating Expenses: Objective</vt:lpstr>
      <vt:lpstr>CHDO Operating Expenses</vt:lpstr>
      <vt:lpstr>CHDO Operating Expenses: Eligible Uses</vt:lpstr>
      <vt:lpstr>CHDO Operating Expenses: Ineligible Uses</vt:lpstr>
      <vt:lpstr>CHDO Certification Status</vt:lpstr>
      <vt:lpstr>CHDO Qualifying Criteria</vt:lpstr>
      <vt:lpstr>Legal Status</vt:lpstr>
      <vt:lpstr>Organizational Structure </vt:lpstr>
      <vt:lpstr>Organizational Structure: Board Composition</vt:lpstr>
      <vt:lpstr>Low-Income Representation</vt:lpstr>
      <vt:lpstr>Public Sector Limitations:</vt:lpstr>
      <vt:lpstr>Public Sector Limitations:</vt:lpstr>
      <vt:lpstr>Unrestricted Balance</vt:lpstr>
      <vt:lpstr>Sponsorship/Independence Requirements</vt:lpstr>
      <vt:lpstr>Creation or Sponsorship by a For-Profit</vt:lpstr>
      <vt:lpstr> Creation or Sponsorship by a Government Entity </vt:lpstr>
      <vt:lpstr>Sponsorship by a Religious Organization</vt:lpstr>
      <vt:lpstr>Capacity and Experience  </vt:lpstr>
      <vt:lpstr>Capacity and Experience </vt:lpstr>
      <vt:lpstr>Capacity </vt:lpstr>
      <vt:lpstr>Capacity &amp; Experience: Board Members</vt:lpstr>
      <vt:lpstr>CHDO Capacity</vt:lpstr>
      <vt:lpstr>Development Capacity</vt:lpstr>
      <vt:lpstr>Financial Accountability </vt:lpstr>
      <vt:lpstr>Financial Management</vt:lpstr>
      <vt:lpstr>Community Requirements</vt:lpstr>
      <vt:lpstr>CHDO Roles</vt:lpstr>
      <vt:lpstr>Determine CHDO Role</vt:lpstr>
      <vt:lpstr>CHDO ROLE</vt:lpstr>
      <vt:lpstr>Resources</vt:lpstr>
      <vt:lpstr>Resources </vt:lpstr>
      <vt:lpstr>HOME Regulations</vt:lpstr>
      <vt:lpstr>HOW TO APPLY</vt:lpstr>
      <vt:lpstr>To Apply For CHDO Status</vt:lpstr>
      <vt:lpstr>Contact Information</vt:lpstr>
      <vt:lpstr>PowerPoint Presentation</vt:lpstr>
      <vt:lpstr>The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Brittany Sistrunk</dc:creator>
  <cp:lastModifiedBy>Julie Brooks</cp:lastModifiedBy>
  <cp:revision>19</cp:revision>
  <cp:lastPrinted>2026-08-18T22:36:59Z</cp:lastPrinted>
  <dcterms:created xsi:type="dcterms:W3CDTF">2024-01-24T15:33:01Z</dcterms:created>
  <dcterms:modified xsi:type="dcterms:W3CDTF">2026-08-20T16:02:12Z</dcterms:modified>
</cp:coreProperties>
</file>